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Default Extension="xls" ContentType="application/vnd.ms-exce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80" r:id="rId1"/>
  </p:sldMasterIdLst>
  <p:notesMasterIdLst>
    <p:notesMasterId r:id="rId41"/>
  </p:notesMasterIdLst>
  <p:handoutMasterIdLst>
    <p:handoutMasterId r:id="rId42"/>
  </p:handoutMasterIdLst>
  <p:sldIdLst>
    <p:sldId id="366" r:id="rId2"/>
    <p:sldId id="346" r:id="rId3"/>
    <p:sldId id="368" r:id="rId4"/>
    <p:sldId id="371" r:id="rId5"/>
    <p:sldId id="370" r:id="rId6"/>
    <p:sldId id="372" r:id="rId7"/>
    <p:sldId id="373" r:id="rId8"/>
    <p:sldId id="396" r:id="rId9"/>
    <p:sldId id="375" r:id="rId10"/>
    <p:sldId id="398" r:id="rId11"/>
    <p:sldId id="374" r:id="rId12"/>
    <p:sldId id="376" r:id="rId13"/>
    <p:sldId id="377" r:id="rId14"/>
    <p:sldId id="399" r:id="rId15"/>
    <p:sldId id="379" r:id="rId16"/>
    <p:sldId id="400" r:id="rId17"/>
    <p:sldId id="380" r:id="rId18"/>
    <p:sldId id="401" r:id="rId19"/>
    <p:sldId id="350" r:id="rId20"/>
    <p:sldId id="359" r:id="rId21"/>
    <p:sldId id="392" r:id="rId22"/>
    <p:sldId id="345" r:id="rId23"/>
    <p:sldId id="356" r:id="rId24"/>
    <p:sldId id="402" r:id="rId25"/>
    <p:sldId id="381" r:id="rId26"/>
    <p:sldId id="362" r:id="rId27"/>
    <p:sldId id="363" r:id="rId28"/>
    <p:sldId id="364" r:id="rId29"/>
    <p:sldId id="403" r:id="rId30"/>
    <p:sldId id="405" r:id="rId31"/>
    <p:sldId id="406" r:id="rId32"/>
    <p:sldId id="407" r:id="rId33"/>
    <p:sldId id="408" r:id="rId34"/>
    <p:sldId id="394" r:id="rId35"/>
    <p:sldId id="409" r:id="rId36"/>
    <p:sldId id="389" r:id="rId37"/>
    <p:sldId id="391" r:id="rId38"/>
    <p:sldId id="328" r:id="rId39"/>
    <p:sldId id="325" r:id="rId40"/>
  </p:sldIdLst>
  <p:sldSz cx="10693400" cy="7561263"/>
  <p:notesSz cx="9144000" cy="6858000"/>
  <p:embeddedFontLst>
    <p:embeddedFont>
      <p:font typeface="Franklin Gothic Book" pitchFamily="34" charset="0"/>
      <p:regular r:id="rId43"/>
      <p:italic r:id="rId44"/>
    </p:embeddedFont>
    <p:embeddedFont>
      <p:font typeface="Palatino Linotype" pitchFamily="18" charset="0"/>
      <p:regular r:id="rId45"/>
      <p:bold r:id="rId46"/>
      <p:italic r:id="rId47"/>
      <p:boldItalic r:id="rId48"/>
    </p:embeddedFont>
    <p:embeddedFont>
      <p:font typeface="Franklin Gothic Medium" pitchFamily="34" charset="0"/>
      <p:regular r:id="rId49"/>
      <p:italic r:id="rId50"/>
    </p:embeddedFont>
    <p:embeddedFont>
      <p:font typeface="Calibri" pitchFamily="34" charset="0"/>
      <p:regular r:id="rId51"/>
      <p:bold r:id="rId52"/>
      <p:italic r:id="rId53"/>
      <p:boldItalic r:id="rId54"/>
    </p:embeddedFont>
    <p:embeddedFont>
      <p:font typeface="Bookman Old Style" pitchFamily="18" charset="0"/>
      <p:regular r:id="rId55"/>
      <p:bold r:id="rId56"/>
      <p:italic r:id="rId57"/>
      <p:boldItalic r:id="rId58"/>
    </p:embeddedFont>
    <p:embeddedFont>
      <p:font typeface="Wingdings 2" pitchFamily="18" charset="2"/>
      <p:regular r:id="rId59"/>
    </p:embeddedFont>
    <p:embeddedFont>
      <p:font typeface="Arial Unicode MS" pitchFamily="34" charset="-128"/>
      <p:regular r:id="rId60"/>
    </p:embeddedFont>
    <p:embeddedFont>
      <p:font typeface="Arial Narrow" pitchFamily="34" charset="0"/>
      <p:regular r:id="rId61"/>
      <p:bold r:id="rId62"/>
      <p:italic r:id="rId63"/>
      <p:boldItalic r:id="rId64"/>
    </p:embeddedFont>
    <p:embeddedFont>
      <p:font typeface="Georgia" pitchFamily="18" charset="0"/>
      <p:regular r:id="rId65"/>
      <p:bold r:id="rId66"/>
      <p:italic r:id="rId67"/>
      <p:boldItalic r:id="rId68"/>
    </p:embeddedFont>
    <p:embeddedFont>
      <p:font typeface="SimSun" pitchFamily="2" charset="-122"/>
      <p:regular r:id="rId69"/>
    </p:embeddedFont>
    <p:embeddedFont>
      <p:font typeface="Century Gothic" pitchFamily="34" charset="0"/>
      <p:regular r:id="rId70"/>
      <p:bold r:id="rId71"/>
      <p:italic r:id="rId72"/>
      <p:boldItalic r:id="rId73"/>
    </p:embeddedFont>
    <p:embeddedFont>
      <p:font typeface="Wingdings 3" pitchFamily="18" charset="2"/>
      <p:regular r:id="rId74"/>
    </p:embeddedFont>
  </p:embeddedFontLst>
  <p:defaultTextStyle>
    <a:defPPr>
      <a:defRPr lang="ru-RU"/>
    </a:defPPr>
    <a:lvl1pPr marL="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B6B153F5-2CE2-4096-A1F1-43C82613D5FA}">
          <p14:sldIdLst>
            <p14:sldId id="256"/>
            <p14:sldId id="284"/>
            <p14:sldId id="264"/>
          </p14:sldIdLst>
        </p14:section>
        <p14:section name="Раздел без заголовка" id="{C76E264E-1E46-4237-8DFC-216D557DEA02}">
          <p14:sldIdLst>
            <p14:sldId id="303"/>
            <p14:sldId id="265"/>
            <p14:sldId id="257"/>
            <p14:sldId id="266"/>
            <p14:sldId id="329"/>
            <p14:sldId id="335"/>
            <p14:sldId id="336"/>
            <p14:sldId id="286"/>
            <p14:sldId id="339"/>
            <p14:sldId id="330"/>
            <p14:sldId id="275"/>
            <p14:sldId id="270"/>
            <p14:sldId id="271"/>
            <p14:sldId id="326"/>
            <p14:sldId id="272"/>
            <p14:sldId id="277"/>
            <p14:sldId id="290"/>
            <p14:sldId id="321"/>
            <p14:sldId id="337"/>
            <p14:sldId id="291"/>
            <p14:sldId id="292"/>
            <p14:sldId id="338"/>
            <p14:sldId id="289"/>
            <p14:sldId id="276"/>
            <p14:sldId id="327"/>
            <p14:sldId id="331"/>
            <p14:sldId id="332"/>
            <p14:sldId id="288"/>
            <p14:sldId id="328"/>
            <p14:sldId id="269"/>
            <p14:sldId id="262"/>
            <p14:sldId id="325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7471" autoAdjust="0"/>
  </p:normalViewPr>
  <p:slideViewPr>
    <p:cSldViewPr>
      <p:cViewPr>
        <p:scale>
          <a:sx n="80" d="100"/>
          <a:sy n="80" d="100"/>
        </p:scale>
        <p:origin x="-2094" y="-636"/>
      </p:cViewPr>
      <p:guideLst>
        <p:guide orient="horz" pos="2382"/>
        <p:guide pos="33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63" Type="http://schemas.openxmlformats.org/officeDocument/2006/relationships/font" Target="fonts/font21.fntdata"/><Relationship Id="rId68" Type="http://schemas.openxmlformats.org/officeDocument/2006/relationships/font" Target="fonts/font26.fntdata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font" Target="fonts/font2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font" Target="fonts/font16.fntdata"/><Relationship Id="rId66" Type="http://schemas.openxmlformats.org/officeDocument/2006/relationships/font" Target="fonts/font24.fntdata"/><Relationship Id="rId74" Type="http://schemas.openxmlformats.org/officeDocument/2006/relationships/font" Target="fonts/font3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font" Target="fonts/font15.fntdata"/><Relationship Id="rId61" Type="http://schemas.openxmlformats.org/officeDocument/2006/relationships/font" Target="fonts/font1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60" Type="http://schemas.openxmlformats.org/officeDocument/2006/relationships/font" Target="fonts/font18.fntdata"/><Relationship Id="rId65" Type="http://schemas.openxmlformats.org/officeDocument/2006/relationships/font" Target="fonts/font23.fntdata"/><Relationship Id="rId73" Type="http://schemas.openxmlformats.org/officeDocument/2006/relationships/font" Target="fonts/font31.fntdata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font" Target="fonts/font14.fntdata"/><Relationship Id="rId64" Type="http://schemas.openxmlformats.org/officeDocument/2006/relationships/font" Target="fonts/font22.fntdata"/><Relationship Id="rId69" Type="http://schemas.openxmlformats.org/officeDocument/2006/relationships/font" Target="fonts/font27.fntdata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72" Type="http://schemas.openxmlformats.org/officeDocument/2006/relationships/font" Target="fonts/font3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59" Type="http://schemas.openxmlformats.org/officeDocument/2006/relationships/font" Target="fonts/font17.fntdata"/><Relationship Id="rId67" Type="http://schemas.openxmlformats.org/officeDocument/2006/relationships/font" Target="fonts/font25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2.fntdata"/><Relationship Id="rId62" Type="http://schemas.openxmlformats.org/officeDocument/2006/relationships/font" Target="fonts/font20.fntdata"/><Relationship Id="rId70" Type="http://schemas.openxmlformats.org/officeDocument/2006/relationships/font" Target="fonts/font28.fntdata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9.emf"/><Relationship Id="rId1" Type="http://schemas.openxmlformats.org/officeDocument/2006/relationships/image" Target="../media/image9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C3701A-0F6D-4DD9-B8EA-74F31FD6B48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72417A-DEFF-41E1-A812-3CC98683A9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1903296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8C987-9DB4-4EEB-981A-1498110335B0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754313" y="514350"/>
            <a:ext cx="3635375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296276-81D6-47F2-B9ED-F30F3E651E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71384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378946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4EBA9A2-78FB-4986-9DC9-1633EECFACA9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814508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85944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714967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25592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0613FE-9F19-4942-BB46-D781CA8DC48C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91855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754313" y="514350"/>
            <a:ext cx="3635375" cy="2571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2559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5898516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445560" y="5351128"/>
            <a:ext cx="9891395" cy="134772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45560" y="4284716"/>
            <a:ext cx="9891395" cy="1008169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9624061" y="7137833"/>
            <a:ext cx="887552" cy="272205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188249" y="84031"/>
            <a:ext cx="3386243" cy="318553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9624061" y="7137833"/>
            <a:ext cx="887552" cy="272205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3798165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45560" y="1848309"/>
            <a:ext cx="9891395" cy="1344225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11055" y="3249299"/>
            <a:ext cx="10158730" cy="1306324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52883" y="504085"/>
            <a:ext cx="10158730" cy="927515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6447" y="1764295"/>
            <a:ext cx="4901142" cy="52088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5435813" y="1764295"/>
            <a:ext cx="5079365" cy="52088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56447" y="5964998"/>
            <a:ext cx="10069618" cy="973162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29157" y="735123"/>
            <a:ext cx="5017567" cy="705367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5432099" y="735123"/>
            <a:ext cx="5019537" cy="705367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29157" y="1450993"/>
            <a:ext cx="5017567" cy="43459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5436431" y="1450993"/>
            <a:ext cx="5015204" cy="434597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9624061" y="7141193"/>
            <a:ext cx="891116" cy="272205"/>
          </a:xfrm>
        </p:spPr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01504" y="6637109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52883" y="504085"/>
            <a:ext cx="10158730" cy="927515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01504" y="6448923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534671" y="6049010"/>
            <a:ext cx="9891395" cy="57409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534672" y="672112"/>
            <a:ext cx="3518054" cy="5292884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180824" y="672112"/>
            <a:ext cx="6245243" cy="52928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099137" y="679868"/>
            <a:ext cx="5881370" cy="4032674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445559" y="5505853"/>
            <a:ext cx="6861598" cy="57584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445559" y="6100629"/>
            <a:ext cx="6861598" cy="847142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020073" y="605604"/>
            <a:ext cx="2138681" cy="6451578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93" y="605604"/>
            <a:ext cx="7307157" cy="6451578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01504" y="1158665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56447" y="1713536"/>
            <a:ext cx="10158730" cy="499008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7574515" y="84031"/>
            <a:ext cx="2940685" cy="31855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F53C925-97B8-46F3-979A-1FD8F3C841C3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653602" y="84031"/>
            <a:ext cx="3920913" cy="318553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9624061" y="7141193"/>
            <a:ext cx="891116" cy="26954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C4062B4-5AE1-4A9C-8A94-E73ADF0D43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56447" y="504084"/>
            <a:ext cx="10158730" cy="92415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01504" y="1158665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01504" y="1166480"/>
            <a:ext cx="10091896" cy="2625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image" Target="../media/image16.png"/><Relationship Id="rId3" Type="http://schemas.openxmlformats.org/officeDocument/2006/relationships/tags" Target="../tags/tag3.xml"/><Relationship Id="rId21" Type="http://schemas.openxmlformats.org/officeDocument/2006/relationships/tags" Target="../tags/tag21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image" Target="../media/image15.jpeg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image" Target="../media/image14.jpeg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notesSlide" Target="../notesSlides/notesSlide4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_____Microsoft_Office_Excel_97-20032.xls"/><Relationship Id="rId5" Type="http://schemas.openxmlformats.org/officeDocument/2006/relationships/image" Target="../media/image19.jpeg"/><Relationship Id="rId4" Type="http://schemas.openxmlformats.org/officeDocument/2006/relationships/oleObject" Target="../embeddings/_____Microsoft_Office_Excel_97-20031.xls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0" Type="http://schemas.openxmlformats.org/officeDocument/2006/relationships/image" Target="../media/image28.pn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png"/><Relationship Id="rId4" Type="http://schemas.openxmlformats.org/officeDocument/2006/relationships/image" Target="../media/image60.jpeg"/><Relationship Id="rId9" Type="http://schemas.openxmlformats.org/officeDocument/2006/relationships/image" Target="../media/image6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7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81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oleObject" Target="../embeddings/oleObject2.bin"/><Relationship Id="rId7" Type="http://schemas.openxmlformats.org/officeDocument/2006/relationships/image" Target="../media/image8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7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5.jpeg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vestrm.ru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staroshajgovo.e-mordovia.ru/newsline/view/3708" TargetMode="External"/><Relationship Id="rId4" Type="http://schemas.openxmlformats.org/officeDocument/2006/relationships/hyperlink" Target="http://map.investrm.ru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staroshajgovo.e-mordovia.ru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://images.forwallpaper.com/files/thumbs/preview/69/694870__wallpaper-field-nature-wheat_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1"/>
            <a:ext cx="10693400" cy="756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0" y="1851805"/>
            <a:ext cx="5346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i="1" dirty="0">
              <a:latin typeface="PF Square Sans Pro Medium" panose="02000500000000020004" pitchFamily="2" charset="0"/>
            </a:endParaRPr>
          </a:p>
        </p:txBody>
      </p:sp>
      <p:pic>
        <p:nvPicPr>
          <p:cNvPr id="16" name="Picture 11" descr="C:\Users\god\Desktop\presentation\Header2Light.png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2" y="1"/>
            <a:ext cx="10693400" cy="16374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7" name="Прямоугольник 16"/>
          <p:cNvSpPr/>
          <p:nvPr/>
        </p:nvSpPr>
        <p:spPr>
          <a:xfrm>
            <a:off x="1631924" y="1"/>
            <a:ext cx="9061476" cy="848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 smtClean="0">
                <a:solidFill>
                  <a:schemeClr val="bg1"/>
                </a:solidFill>
              </a:rPr>
              <a:t>ИНВЕСТИЦИОННЫЙ ПАСПОРТ                                    </a:t>
            </a:r>
            <a:r>
              <a:rPr lang="ru-RU" sz="2400" b="1" dirty="0" err="1" smtClean="0">
                <a:solidFill>
                  <a:schemeClr val="bg1"/>
                </a:solidFill>
              </a:rPr>
              <a:t>Старошайговского</a:t>
            </a:r>
            <a:r>
              <a:rPr lang="ru-RU" sz="2400" b="1" dirty="0" smtClean="0">
                <a:solidFill>
                  <a:schemeClr val="bg1"/>
                </a:solidFill>
              </a:rPr>
              <a:t> муниципального района Республики Мордовия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18" name="Picture 10" descr="shar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89444" y="1423177"/>
            <a:ext cx="6203956" cy="6138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 descr="\\192.168.0.1\проекты\Сайты\В разработке\Инвест. портал\_паспорта\20_Шаблон презентации\плашка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678" y="1423177"/>
            <a:ext cx="2815704" cy="13573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2346326" y="1494621"/>
            <a:ext cx="369385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PF Square Sans Pro" panose="02000506040000020004" pitchFamily="2" charset="0"/>
              </a:rPr>
              <a:t>Площадь</a:t>
            </a:r>
            <a:endParaRPr lang="ru-RU" sz="1400" dirty="0">
              <a:solidFill>
                <a:schemeClr val="bg1"/>
              </a:solidFill>
              <a:latin typeface="PF Square Sans Pro" panose="02000506040000020004" pitchFamily="2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274869" y="1780368"/>
            <a:ext cx="14287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1 4</a:t>
            </a:r>
            <a:r>
              <a:rPr lang="en-US" sz="16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20</a:t>
            </a:r>
            <a:r>
              <a:rPr lang="ru-RU" sz="16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,4 км</a:t>
            </a:r>
            <a:r>
              <a:rPr lang="ru-RU" sz="1600" baseline="300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2 </a:t>
            </a:r>
            <a:endParaRPr lang="ru-RU" sz="1600" baseline="30000" dirty="0">
              <a:solidFill>
                <a:schemeClr val="bg1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1726" y="2137558"/>
            <a:ext cx="33575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Население - 11,3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тыс. чел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57968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602" y="708798"/>
            <a:ext cx="4929221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60377" y="280170"/>
            <a:ext cx="97155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ОБЩАЯ  ХАРАКТЕРИСТИКА  РАЙОНА</a:t>
            </a:r>
            <a:endParaRPr lang="ru-RU" sz="2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18140" y="637359"/>
            <a:ext cx="485778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 err="1" smtClean="0">
                <a:latin typeface="Palatino Linotype" pitchFamily="18" charset="0"/>
              </a:rPr>
              <a:t>Старошайговский</a:t>
            </a:r>
            <a:r>
              <a:rPr lang="ru-RU" sz="1300" b="1" dirty="0" smtClean="0">
                <a:latin typeface="Palatino Linotype" pitchFamily="18" charset="0"/>
              </a:rPr>
              <a:t> район был образован 16 июля 1928 года постановлением Всероссийского Центрального Исполнительного Комитета «О составе округов, районов и их центров </a:t>
            </a:r>
            <a:r>
              <a:rPr lang="ru-RU" sz="1300" b="1" dirty="0" err="1" smtClean="0">
                <a:latin typeface="Palatino Linotype" pitchFamily="18" charset="0"/>
              </a:rPr>
              <a:t>Средневолжской</a:t>
            </a:r>
            <a:r>
              <a:rPr lang="ru-RU" sz="1300" b="1" dirty="0" smtClean="0">
                <a:latin typeface="Palatino Linotype" pitchFamily="18" charset="0"/>
              </a:rPr>
              <a:t> области».</a:t>
            </a:r>
          </a:p>
          <a:p>
            <a:pPr algn="just"/>
            <a:r>
              <a:rPr lang="ru-RU" sz="1300" b="1" dirty="0" smtClean="0">
                <a:latin typeface="Palatino Linotype" pitchFamily="18" charset="0"/>
              </a:rPr>
              <a:t>Старое </a:t>
            </a:r>
            <a:r>
              <a:rPr lang="ru-RU" sz="1300" b="1" dirty="0" err="1" smtClean="0">
                <a:latin typeface="Palatino Linotype" pitchFamily="18" charset="0"/>
              </a:rPr>
              <a:t>Шайгово</a:t>
            </a:r>
            <a:r>
              <a:rPr lang="ru-RU" sz="1300" b="1" dirty="0" smtClean="0">
                <a:latin typeface="Palatino Linotype" pitchFamily="18" charset="0"/>
              </a:rPr>
              <a:t> </a:t>
            </a:r>
            <a:r>
              <a:rPr lang="ru-RU" sz="1300" b="1" dirty="0" err="1" smtClean="0">
                <a:latin typeface="Palatino Linotype" pitchFamily="18" charset="0"/>
              </a:rPr>
              <a:t>мокшанское</a:t>
            </a:r>
            <a:r>
              <a:rPr lang="ru-RU" sz="1300" b="1" dirty="0" smtClean="0">
                <a:latin typeface="Palatino Linotype" pitchFamily="18" charset="0"/>
              </a:rPr>
              <a:t> село; центр </a:t>
            </a:r>
            <a:r>
              <a:rPr lang="ru-RU" sz="1300" b="1" dirty="0" err="1" smtClean="0">
                <a:latin typeface="Palatino Linotype" pitchFamily="18" charset="0"/>
              </a:rPr>
              <a:t>Старошайговского</a:t>
            </a:r>
            <a:r>
              <a:rPr lang="ru-RU" sz="1300" b="1" dirty="0" smtClean="0">
                <a:latin typeface="Palatino Linotype" pitchFamily="18" charset="0"/>
              </a:rPr>
              <a:t> района. Село основано в лесных ландшафтах на правом берегу </a:t>
            </a:r>
            <a:r>
              <a:rPr lang="ru-RU" sz="1300" b="1" dirty="0" err="1" smtClean="0">
                <a:latin typeface="Palatino Linotype" pitchFamily="18" charset="0"/>
              </a:rPr>
              <a:t>Сивини</a:t>
            </a:r>
            <a:r>
              <a:rPr lang="ru-RU" sz="1300" b="1" dirty="0" smtClean="0">
                <a:latin typeface="Palatino Linotype" pitchFamily="18" charset="0"/>
              </a:rPr>
              <a:t>. Первое письменное упоминание о </a:t>
            </a:r>
            <a:r>
              <a:rPr lang="ru-RU" sz="1300" b="1" dirty="0" err="1" smtClean="0">
                <a:latin typeface="Palatino Linotype" pitchFamily="18" charset="0"/>
              </a:rPr>
              <a:t>Шайгове</a:t>
            </a:r>
            <a:r>
              <a:rPr lang="ru-RU" sz="1300" b="1" dirty="0" smtClean="0">
                <a:latin typeface="Palatino Linotype" pitchFamily="18" charset="0"/>
              </a:rPr>
              <a:t> относится к 1692 г. </a:t>
            </a:r>
          </a:p>
          <a:p>
            <a:pPr algn="just"/>
            <a:r>
              <a:rPr lang="ru-RU" sz="1300" b="1" dirty="0" err="1" smtClean="0">
                <a:latin typeface="Palatino Linotype" pitchFamily="18" charset="0"/>
              </a:rPr>
              <a:t>Старошайговский</a:t>
            </a:r>
            <a:r>
              <a:rPr lang="ru-RU" sz="1300" b="1" dirty="0" smtClean="0">
                <a:latin typeface="Palatino Linotype" pitchFamily="18" charset="0"/>
              </a:rPr>
              <a:t> муниципальный район расположен в центральной части Мордовии, граничит с Нижегородской областью на севере и с районами республики: на востоке-с </a:t>
            </a:r>
            <a:r>
              <a:rPr lang="ru-RU" sz="1300" b="1" dirty="0" err="1" smtClean="0">
                <a:latin typeface="Palatino Linotype" pitchFamily="18" charset="0"/>
              </a:rPr>
              <a:t>Лямбирским</a:t>
            </a:r>
            <a:r>
              <a:rPr lang="ru-RU" sz="1300" b="1" dirty="0" smtClean="0">
                <a:latin typeface="Palatino Linotype" pitchFamily="18" charset="0"/>
              </a:rPr>
              <a:t>, на юго-востоке-с </a:t>
            </a:r>
            <a:r>
              <a:rPr lang="ru-RU" sz="1300" b="1" dirty="0" err="1" smtClean="0">
                <a:latin typeface="Palatino Linotype" pitchFamily="18" charset="0"/>
              </a:rPr>
              <a:t>Рузаевским,на</a:t>
            </a:r>
            <a:r>
              <a:rPr lang="ru-RU" sz="1300" b="1" dirty="0" smtClean="0">
                <a:latin typeface="Palatino Linotype" pitchFamily="18" charset="0"/>
              </a:rPr>
              <a:t> юге–с </a:t>
            </a:r>
            <a:r>
              <a:rPr lang="ru-RU" sz="1300" b="1" dirty="0" err="1" smtClean="0">
                <a:latin typeface="Palatino Linotype" pitchFamily="18" charset="0"/>
              </a:rPr>
              <a:t>Кадошкинским,на</a:t>
            </a:r>
            <a:r>
              <a:rPr lang="ru-RU" sz="1300" b="1" dirty="0" smtClean="0">
                <a:latin typeface="Palatino Linotype" pitchFamily="18" charset="0"/>
              </a:rPr>
              <a:t> западе–с </a:t>
            </a:r>
            <a:r>
              <a:rPr lang="ru-RU" sz="1300" b="1" dirty="0" err="1" smtClean="0">
                <a:latin typeface="Palatino Linotype" pitchFamily="18" charset="0"/>
              </a:rPr>
              <a:t>Краснослободским.На</a:t>
            </a:r>
            <a:r>
              <a:rPr lang="ru-RU" sz="1300" b="1" dirty="0" smtClean="0">
                <a:latin typeface="Palatino Linotype" pitchFamily="18" charset="0"/>
              </a:rPr>
              <a:t> северо-западе-с </a:t>
            </a:r>
            <a:r>
              <a:rPr lang="ru-RU" sz="1300" b="1" dirty="0" err="1" smtClean="0">
                <a:latin typeface="Palatino Linotype" pitchFamily="18" charset="0"/>
              </a:rPr>
              <a:t>Ельниковским.Протяженность</a:t>
            </a:r>
            <a:r>
              <a:rPr lang="ru-RU" sz="1300" b="1" dirty="0" smtClean="0">
                <a:latin typeface="Palatino Linotype" pitchFamily="18" charset="0"/>
              </a:rPr>
              <a:t> с  запада на </a:t>
            </a:r>
            <a:r>
              <a:rPr lang="ru-RU" sz="1300" b="1" dirty="0" smtClean="0">
                <a:latin typeface="Palatino Linotype" pitchFamily="18" charset="0"/>
              </a:rPr>
              <a:t>восток-55 </a:t>
            </a:r>
            <a:r>
              <a:rPr lang="ru-RU" sz="1300" b="1" dirty="0" err="1" smtClean="0">
                <a:latin typeface="Palatino Linotype" pitchFamily="18" charset="0"/>
              </a:rPr>
              <a:t>км,с</a:t>
            </a:r>
            <a:r>
              <a:rPr lang="ru-RU" sz="1300" b="1" dirty="0" smtClean="0">
                <a:latin typeface="Palatino Linotype" pitchFamily="18" charset="0"/>
              </a:rPr>
              <a:t> </a:t>
            </a:r>
            <a:r>
              <a:rPr lang="ru-RU" sz="1300" b="1" dirty="0" smtClean="0">
                <a:latin typeface="Palatino Linotype" pitchFamily="18" charset="0"/>
              </a:rPr>
              <a:t>севера на </a:t>
            </a:r>
            <a:r>
              <a:rPr lang="ru-RU" sz="1300" b="1" dirty="0" smtClean="0">
                <a:latin typeface="Palatino Linotype" pitchFamily="18" charset="0"/>
              </a:rPr>
              <a:t>юг-48 км</a:t>
            </a:r>
            <a:r>
              <a:rPr lang="ru-RU" sz="1300" b="1" dirty="0" smtClean="0">
                <a:latin typeface="Palatino Linotype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17478" y="3994946"/>
            <a:ext cx="4357718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b="1" dirty="0" smtClean="0">
                <a:latin typeface="Palatino Linotype" pitchFamily="18" charset="0"/>
              </a:rPr>
              <a:t>Занимает площадь </a:t>
            </a:r>
            <a:r>
              <a:rPr lang="ru-RU" sz="1400" b="1" dirty="0" smtClean="0">
                <a:latin typeface="Palatino Linotype" pitchFamily="18" charset="0"/>
              </a:rPr>
              <a:t>1420,42 </a:t>
            </a:r>
            <a:r>
              <a:rPr lang="ru-RU" sz="1400" b="1" dirty="0" smtClean="0">
                <a:latin typeface="Palatino Linotype" pitchFamily="18" charset="0"/>
              </a:rPr>
              <a:t>км². Центр- село Старое </a:t>
            </a:r>
            <a:r>
              <a:rPr lang="ru-RU" sz="1400" b="1" dirty="0" err="1" smtClean="0">
                <a:latin typeface="Palatino Linotype" pitchFamily="18" charset="0"/>
              </a:rPr>
              <a:t>Шайгово</a:t>
            </a:r>
            <a:r>
              <a:rPr lang="ru-RU" sz="1400" b="1" dirty="0" smtClean="0">
                <a:latin typeface="Palatino Linotype" pitchFamily="18" charset="0"/>
              </a:rPr>
              <a:t> - расположено в 55 км. от г.Саранска. В состав </a:t>
            </a:r>
            <a:r>
              <a:rPr lang="ru-RU" sz="1400" b="1" dirty="0" err="1" smtClean="0">
                <a:latin typeface="Palatino Linotype" pitchFamily="18" charset="0"/>
              </a:rPr>
              <a:t>Старошайговского</a:t>
            </a:r>
            <a:r>
              <a:rPr lang="ru-RU" sz="1400" b="1" dirty="0" smtClean="0">
                <a:latin typeface="Palatino Linotype" pitchFamily="18" charset="0"/>
              </a:rPr>
              <a:t> муниципального района входит 57 населенных пунктов, объединенных в 11 сельских поселений. Население района на начало 2023 г. составляет </a:t>
            </a:r>
            <a:r>
              <a:rPr lang="ru-RU" sz="1400" b="1" dirty="0" smtClean="0">
                <a:latin typeface="Palatino Linotype" pitchFamily="18" charset="0"/>
              </a:rPr>
              <a:t>11,300 </a:t>
            </a:r>
            <a:r>
              <a:rPr lang="ru-RU" sz="1400" b="1" dirty="0" smtClean="0">
                <a:latin typeface="Palatino Linotype" pitchFamily="18" charset="0"/>
              </a:rPr>
              <a:t>тыс. чел., из них 55,7 % мордва, 42,3%  русские  и 2% иной национальной принадлежности . Доля мужчин в населении района — 48 %, доля женщин — 52 процента. Плотность населения — </a:t>
            </a:r>
            <a:r>
              <a:rPr lang="ru-RU" sz="1400" b="1" dirty="0" smtClean="0">
                <a:latin typeface="Palatino Linotype" pitchFamily="18" charset="0"/>
              </a:rPr>
              <a:t>7,96 </a:t>
            </a:r>
            <a:r>
              <a:rPr lang="ru-RU" sz="1400" b="1" dirty="0" smtClean="0">
                <a:latin typeface="Palatino Linotype" pitchFamily="18" charset="0"/>
              </a:rPr>
              <a:t>чел. на 1 км</a:t>
            </a:r>
            <a:r>
              <a:rPr lang="ru-RU" sz="1400" b="1" baseline="30000" dirty="0" smtClean="0">
                <a:latin typeface="Palatino Linotype" pitchFamily="18" charset="0"/>
              </a:rPr>
              <a:t>2</a:t>
            </a:r>
            <a:r>
              <a:rPr lang="ru-RU" sz="1400" b="1" dirty="0" smtClean="0">
                <a:latin typeface="Palatino Linotype" pitchFamily="18" charset="0"/>
              </a:rPr>
              <a:t>. Средний возраст населения района составляет 41 год. </a:t>
            </a:r>
            <a:endParaRPr lang="ru-RU" sz="1400" b="1" dirty="0">
              <a:latin typeface="Palatino Linotype" pitchFamily="18" charset="0"/>
            </a:endParaRPr>
          </a:p>
        </p:txBody>
      </p:sp>
      <p:pic>
        <p:nvPicPr>
          <p:cNvPr id="2052" name="Picture 4" descr="https://maps.spravka-region.ru/img/366/70580210230764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75262" y="4137821"/>
            <a:ext cx="4929221" cy="3000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295197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Природно-сырьевой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749835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latin typeface="PF Square Sans Pro Medium" panose="02000500000000020004" pitchFamily="2" charset="0"/>
              </a:rPr>
              <a:t> </a:t>
            </a:r>
            <a:r>
              <a:rPr lang="ru-RU" sz="3400" b="1" i="1" dirty="0">
                <a:latin typeface="PF Square Sans Pro Medium" panose="02000500000000020004" pitchFamily="2" charset="0"/>
              </a:rPr>
              <a:t>потенциал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4108" y="1438468"/>
            <a:ext cx="10285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Полезные ископаемые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978326" y="1760048"/>
            <a:ext cx="84827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alatino Linotype" pitchFamily="18" charset="0"/>
              </a:rPr>
              <a:t>Среди полезных ископаемых района следует выделить залежи глины, пригодные для производства строительного кирпича, а также залежи кварцевого песка. В пойме реки </a:t>
            </a:r>
            <a:r>
              <a:rPr lang="ru-RU" sz="1600" dirty="0" err="1">
                <a:latin typeface="Palatino Linotype" pitchFamily="18" charset="0"/>
              </a:rPr>
              <a:t>Сивинь</a:t>
            </a:r>
            <a:r>
              <a:rPr lang="ru-RU" sz="1600" dirty="0">
                <a:latin typeface="Palatino Linotype" pitchFamily="18" charset="0"/>
              </a:rPr>
              <a:t> имеются небольшие запасы торфа, они добываются местными хозяйствами и применяются в качестве удобрения.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52" y="1737490"/>
            <a:ext cx="1316672" cy="62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4889" y="2770599"/>
            <a:ext cx="10285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Водные ресурсы</a:t>
            </a:r>
          </a:p>
        </p:txBody>
      </p:sp>
      <p:pic>
        <p:nvPicPr>
          <p:cNvPr id="10" name="Picture 4" descr="http://www2.psd100.com/ppp/2013/11/2701/water-112720473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98" y="3186702"/>
            <a:ext cx="1299404" cy="6496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005501" y="3186705"/>
            <a:ext cx="84827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Palatino Linotype" pitchFamily="18" charset="0"/>
              </a:rPr>
              <a:t>По территории района протекают реки: </a:t>
            </a:r>
            <a:r>
              <a:rPr lang="ru-RU" sz="1600" dirty="0" err="1">
                <a:latin typeface="Palatino Linotype" pitchFamily="18" charset="0"/>
              </a:rPr>
              <a:t>Сивинь</a:t>
            </a:r>
            <a:r>
              <a:rPr lang="ru-RU" sz="1600" dirty="0">
                <a:latin typeface="Palatino Linotype" pitchFamily="18" charset="0"/>
              </a:rPr>
              <a:t>, Рудня, </a:t>
            </a:r>
            <a:r>
              <a:rPr lang="ru-RU" sz="1600" dirty="0" err="1">
                <a:latin typeface="Palatino Linotype" pitchFamily="18" charset="0"/>
              </a:rPr>
              <a:t>Ожга</a:t>
            </a:r>
            <a:r>
              <a:rPr lang="ru-RU" sz="1600" dirty="0">
                <a:latin typeface="Palatino Linotype" pitchFamily="18" charset="0"/>
              </a:rPr>
              <a:t>, </a:t>
            </a:r>
            <a:r>
              <a:rPr lang="ru-RU" sz="1600" dirty="0" err="1">
                <a:latin typeface="Palatino Linotype" pitchFamily="18" charset="0"/>
              </a:rPr>
              <a:t>Ирсеть</a:t>
            </a:r>
            <a:r>
              <a:rPr lang="ru-RU" sz="1600" dirty="0">
                <a:latin typeface="Palatino Linotype" pitchFamily="18" charset="0"/>
              </a:rPr>
              <a:t>, </a:t>
            </a:r>
            <a:r>
              <a:rPr lang="ru-RU" sz="1600" dirty="0" err="1">
                <a:latin typeface="Palatino Linotype" pitchFamily="18" charset="0"/>
              </a:rPr>
              <a:t>Шалма</a:t>
            </a:r>
            <a:r>
              <a:rPr lang="ru-RU" sz="1600" dirty="0">
                <a:latin typeface="Palatino Linotype" pitchFamily="18" charset="0"/>
              </a:rPr>
              <a:t>, </a:t>
            </a:r>
            <a:r>
              <a:rPr lang="ru-RU" sz="1600" dirty="0" err="1">
                <a:latin typeface="Palatino Linotype" pitchFamily="18" charset="0"/>
              </a:rPr>
              <a:t>Шишкеевка</a:t>
            </a:r>
            <a:r>
              <a:rPr lang="ru-RU" sz="1600" dirty="0">
                <a:latin typeface="Palatino Linotype" pitchFamily="18" charset="0"/>
              </a:rPr>
              <a:t>, </a:t>
            </a:r>
            <a:r>
              <a:rPr lang="ru-RU" sz="1600" dirty="0" err="1">
                <a:latin typeface="Palatino Linotype" pitchFamily="18" charset="0"/>
              </a:rPr>
              <a:t>Инница</a:t>
            </a:r>
            <a:r>
              <a:rPr lang="ru-RU" sz="1600" dirty="0">
                <a:latin typeface="Palatino Linotype" pitchFamily="18" charset="0"/>
              </a:rPr>
              <a:t>, </a:t>
            </a:r>
            <a:r>
              <a:rPr lang="ru-RU" sz="1600" dirty="0" err="1">
                <a:latin typeface="Palatino Linotype" pitchFamily="18" charset="0"/>
              </a:rPr>
              <a:t>Акшов</a:t>
            </a:r>
            <a:r>
              <a:rPr lang="ru-RU" sz="1600" dirty="0">
                <a:latin typeface="Palatino Linotype" pitchFamily="18" charset="0"/>
              </a:rPr>
              <a:t>. За исключением </a:t>
            </a:r>
            <a:r>
              <a:rPr lang="ru-RU" sz="1600" dirty="0" err="1">
                <a:latin typeface="Palatino Linotype" pitchFamily="18" charset="0"/>
              </a:rPr>
              <a:t>Сивини</a:t>
            </a:r>
            <a:r>
              <a:rPr lang="ru-RU" sz="1600" dirty="0">
                <a:latin typeface="Palatino Linotype" pitchFamily="18" charset="0"/>
              </a:rPr>
              <a:t>, Рудни и Ожги (относительно водных), остальные речки маловодные и не имеют заливных лугов. Эксплуатационные запасы подземных вод — 76,5 тыс. м3 в сутки.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2967" y="4448977"/>
            <a:ext cx="10285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 Medium" panose="02000500000000020004" pitchFamily="2" charset="0"/>
              </a:rPr>
              <a:t>Почвенные ресурсы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32" y="4738605"/>
            <a:ext cx="1555693" cy="824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2005501" y="4779555"/>
            <a:ext cx="84827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Palatino Linotype" pitchFamily="18" charset="0"/>
              </a:rPr>
              <a:t>Почвы — серые лесные (53%), черноземы (22%), пойменные (7%), дерново-подзолистые (2%). В районе представлены широколиственные и смешанные леса, луговые степи. Под лесами занято около 21,3 %, под кустарниками — 1,6 % площади района.</a:t>
            </a:r>
          </a:p>
        </p:txBody>
      </p:sp>
    </p:spTree>
    <p:extLst>
      <p:ext uri="{BB962C8B-B14F-4D97-AF65-F5344CB8AC3E}">
        <p14:creationId xmlns="" xmlns:p14="http://schemas.microsoft.com/office/powerpoint/2010/main" val="297429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C:\Documents and Settings\1\Рабочий стол\DSC013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6040" y="4033200"/>
            <a:ext cx="10072758" cy="352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Надежда\Desktop\ДЖ2019\7e3527507af4749b01fdc9b0d329e5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6040" y="800332"/>
            <a:ext cx="10072758" cy="3434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2160185" y="0"/>
            <a:ext cx="8533215" cy="531430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СОЦИАЛЬНО-ЭКОНОМИЧЕСКОЕ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54977" y="345711"/>
            <a:ext cx="10693400" cy="531430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РАЗВИТИЕ РАЙОНА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862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Экономика.                                                                                                                          </a:t>
            </a:r>
            <a: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социально-экономического развития СТАРОШАЙГОВСКОГО муниципального района</a:t>
            </a:r>
            <a:b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46042" y="1404940"/>
          <a:ext cx="10215633" cy="6019030"/>
        </p:xfrm>
        <a:graphic>
          <a:graphicData uri="http://schemas.openxmlformats.org/drawingml/2006/table">
            <a:tbl>
              <a:tblPr/>
              <a:tblGrid>
                <a:gridCol w="431820"/>
                <a:gridCol w="3803102"/>
                <a:gridCol w="616887"/>
                <a:gridCol w="740263"/>
                <a:gridCol w="703250"/>
                <a:gridCol w="731010"/>
                <a:gridCol w="731010"/>
                <a:gridCol w="731010"/>
                <a:gridCol w="1036369"/>
                <a:gridCol w="690912"/>
              </a:tblGrid>
              <a:tr h="20478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latin typeface="Times New Roman"/>
                        </a:rPr>
                        <a:t>№ п/п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latin typeface="Times New Roman"/>
                        </a:rPr>
                        <a:t>Ед. изм.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2019 год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2020 г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2021 г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2022 г.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2023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Итого за 2019-2023 гг.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Темп роста 2023 г. к 2019 г. (в действ. ценах), %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6773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latin typeface="Times New Roman"/>
                        </a:rPr>
                        <a:t>факт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845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latin typeface="Times New Roman"/>
                        </a:rPr>
                        <a:t>Объем собственных доходов бюджета, за исключением доходов, полученных в виде безвозмездных и безвозвратных перечислений из бюджетов других уровней и внебюджетных фондов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69125,8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86991,6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78984,0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87923,3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88146,5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411171,2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127,5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2756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b="0" i="0" u="none" strike="noStrike">
                          <a:latin typeface="Times New Roman"/>
                        </a:rPr>
                        <a:t>Объем отгруж. продукции -всего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50098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64473,6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62426,1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77782,3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89686,0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344466,0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179,0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5828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3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 dirty="0">
                          <a:latin typeface="Times New Roman"/>
                        </a:rPr>
                        <a:t>Производство скота и птицы в сельскохозяйственных организациях и крестьянских (фермерских) хозяйствах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тонн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2064,4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1938,1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2000,1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2037,4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1881,5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9921,5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91,1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6301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4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Производство молока в сельскохозяйственных организациях и крестьянских (фермерских) хозяйствах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тонн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34811,9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35956,4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36254,2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34218,6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34832,7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176073,8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100,1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54346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Объем оборота розничной торговли во всех каналах реализации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1316297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1255901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1427536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1538343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1586382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7124459,1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120,5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6379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7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Общая площадь введенного в эксплуатацию жилья с учетом индивидуального жилищного строительства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кв.м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5364,1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5616,0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4952,0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4127,0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3622,0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23681,1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67,5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46469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Среднемесячная начисленная заработная плата по кругу крупных и средних организаций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24917,9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27124,0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29042,6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33433,1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36592,8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151110,4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146,9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4804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9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Объём инвестиций в основной капитал в т.ч. за исключением бюджетных средств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тыс.руб.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81 692,0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107323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146380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151846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133737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620978,0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163,7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5371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10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b="0" i="0" u="none" strike="noStrike">
                          <a:latin typeface="Times New Roman"/>
                        </a:rPr>
                        <a:t>Численность работников, принятых на дополнительно введенные (созданные) рабочие места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latin typeface="Times New Roman"/>
                        </a:rPr>
                        <a:t>человек </a:t>
                      </a:r>
                    </a:p>
                  </a:txBody>
                  <a:tcPr marL="6219" marR="6219" marT="621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8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20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11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15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>
                          <a:latin typeface="Times New Roman"/>
                        </a:rPr>
                        <a:t>4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>
                          <a:latin typeface="Times New Roman"/>
                        </a:rPr>
                        <a:t>58,0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>
                          <a:latin typeface="Times New Roman"/>
                        </a:rPr>
                        <a:t>50,0</a:t>
                      </a:r>
                    </a:p>
                  </a:txBody>
                  <a:tcPr marL="6219" marR="6219" marT="62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2" name="Picture 8" descr="http://food-udm.ru/images/pakhta-aryan-1100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5703890" y="5495143"/>
            <a:ext cx="4538460" cy="1565920"/>
          </a:xfrm>
          <a:prstGeom prst="rect">
            <a:avLst/>
          </a:prstGeom>
          <a:noFill/>
        </p:spPr>
      </p:pic>
      <p:pic>
        <p:nvPicPr>
          <p:cNvPr id="62470" name="Picture 6" descr="http://alians22.ru/uploads/posts/2015-10/1445346865_0uja9xcmg1o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274603" y="5495143"/>
            <a:ext cx="5072098" cy="1518355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-154977" y="244693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Сельское хозяйство</a:t>
            </a:r>
          </a:p>
        </p:txBody>
      </p:sp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89805" y="-96534"/>
            <a:ext cx="431059" cy="2155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220019" y="-102148"/>
            <a:ext cx="431059" cy="2155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9816" y="1002395"/>
            <a:ext cx="10448619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Площадь земель в Старошайговском муниципальном районе 103737 га, в том числе с/х угодий 98146 га, из них 69666 га пашни.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Район характеризуется высоким производственным потенциалом. В районе функционирует 6 сельскохозяйственных предприятий, </a:t>
            </a:r>
            <a:r>
              <a:rPr lang="ru-RU" sz="1600" dirty="0" smtClean="0">
                <a:latin typeface="PF Square Sans Pro" panose="02000506040000020004" pitchFamily="2" charset="0"/>
              </a:rPr>
              <a:t>6 отделений:, подсобное </a:t>
            </a:r>
            <a:r>
              <a:rPr lang="ru-RU" sz="1600" dirty="0">
                <a:latin typeface="PF Square Sans Pro" panose="02000506040000020004" pitchFamily="2" charset="0"/>
              </a:rPr>
              <a:t>хозяйство «</a:t>
            </a:r>
            <a:r>
              <a:rPr lang="ru-RU" sz="1600" dirty="0" err="1">
                <a:latin typeface="PF Square Sans Pro" panose="02000506040000020004" pitchFamily="2" charset="0"/>
              </a:rPr>
              <a:t>Мельцанское</a:t>
            </a:r>
            <a:r>
              <a:rPr lang="ru-RU" sz="1600" dirty="0">
                <a:latin typeface="PF Square Sans Pro" panose="02000506040000020004" pitchFamily="2" charset="0"/>
              </a:rPr>
              <a:t>» ООО «</a:t>
            </a:r>
            <a:r>
              <a:rPr lang="ru-RU" sz="1600" dirty="0" err="1">
                <a:latin typeface="PF Square Sans Pro" panose="02000506040000020004" pitchFamily="2" charset="0"/>
              </a:rPr>
              <a:t>Плодовоягодный</a:t>
            </a:r>
            <a:r>
              <a:rPr lang="ru-RU" sz="1600" dirty="0">
                <a:latin typeface="PF Square Sans Pro" panose="02000506040000020004" pitchFamily="2" charset="0"/>
              </a:rPr>
              <a:t> питомник», отделение Новое </a:t>
            </a:r>
            <a:r>
              <a:rPr lang="ru-RU" sz="1600" dirty="0" err="1">
                <a:latin typeface="PF Square Sans Pro" panose="02000506040000020004" pitchFamily="2" charset="0"/>
              </a:rPr>
              <a:t>Акшино</a:t>
            </a:r>
            <a:r>
              <a:rPr lang="ru-RU" sz="1600" dirty="0">
                <a:latin typeface="PF Square Sans Pro" panose="02000506040000020004" pitchFamily="2" charset="0"/>
              </a:rPr>
              <a:t> ОА «Агрофирма «Октябрьская»,  отделение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 ООО «Хорошее дело», отделение ООО «Магма ХД» с.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, </a:t>
            </a:r>
            <a:r>
              <a:rPr lang="ru-RU" sz="1600" dirty="0" smtClean="0">
                <a:latin typeface="PF Square Sans Pro" panose="02000506040000020004" pitchFamily="2" charset="0"/>
              </a:rPr>
              <a:t>отделение ЗАО «Мордовский бекон», ООО «</a:t>
            </a:r>
            <a:r>
              <a:rPr lang="ru-RU" sz="1600" dirty="0" err="1" smtClean="0">
                <a:latin typeface="PF Square Sans Pro" panose="02000506040000020004" pitchFamily="2" charset="0"/>
              </a:rPr>
              <a:t>Возрождение-М</a:t>
            </a:r>
            <a:r>
              <a:rPr lang="ru-RU" sz="1600" dirty="0" smtClean="0">
                <a:latin typeface="PF Square Sans Pro" panose="02000506040000020004" pitchFamily="2" charset="0"/>
              </a:rPr>
              <a:t>» и 20 </a:t>
            </a:r>
            <a:r>
              <a:rPr lang="ru-RU" sz="1600" dirty="0">
                <a:latin typeface="PF Square Sans Pro" panose="02000506040000020004" pitchFamily="2" charset="0"/>
              </a:rPr>
              <a:t>крестьянско-фермерских хозяйств.</a:t>
            </a:r>
          </a:p>
          <a:p>
            <a:pPr algn="just">
              <a:spcAft>
                <a:spcPts val="600"/>
              </a:spcAft>
            </a:pPr>
            <a:r>
              <a:rPr lang="ru-RU" sz="1600" dirty="0">
                <a:latin typeface="PF Square Sans Pro" panose="02000506040000020004" pitchFamily="2" charset="0"/>
              </a:rPr>
              <a:t>Динамично развиваются: ООО «Агрофирма  «Новотроицкая», ООО СП «</a:t>
            </a:r>
            <a:r>
              <a:rPr lang="ru-RU" sz="1600" dirty="0" err="1">
                <a:latin typeface="PF Square Sans Pro" panose="02000506040000020004" pitchFamily="2" charset="0"/>
              </a:rPr>
              <a:t>Богдановское</a:t>
            </a:r>
            <a:r>
              <a:rPr lang="ru-RU" sz="1600" dirty="0">
                <a:latin typeface="PF Square Sans Pro" panose="02000506040000020004" pitchFamily="2" charset="0"/>
              </a:rPr>
              <a:t>», ООО «</a:t>
            </a:r>
            <a:r>
              <a:rPr lang="ru-RU" sz="1600" dirty="0" err="1">
                <a:latin typeface="PF Square Sans Pro" panose="02000506040000020004" pitchFamily="2" charset="0"/>
              </a:rPr>
              <a:t>Конопатское</a:t>
            </a:r>
            <a:r>
              <a:rPr lang="ru-RU" sz="1600" dirty="0">
                <a:latin typeface="PF Square Sans Pro" panose="02000506040000020004" pitchFamily="2" charset="0"/>
              </a:rPr>
              <a:t>», Отделение </a:t>
            </a:r>
            <a:r>
              <a:rPr lang="ru-RU" sz="1600" dirty="0" err="1">
                <a:latin typeface="PF Square Sans Pro" panose="02000506040000020004" pitchFamily="2" charset="0"/>
              </a:rPr>
              <a:t>Акшино</a:t>
            </a:r>
            <a:r>
              <a:rPr lang="ru-RU" sz="1600" dirty="0">
                <a:latin typeface="PF Square Sans Pro" panose="02000506040000020004" pitchFamily="2" charset="0"/>
              </a:rPr>
              <a:t> АО «Агрофирма «Октябрьская»,  ООО «Хорошее дело» отделение Старая </a:t>
            </a:r>
            <a:r>
              <a:rPr lang="ru-RU" sz="1600" dirty="0" err="1">
                <a:latin typeface="PF Square Sans Pro" panose="02000506040000020004" pitchFamily="2" charset="0"/>
              </a:rPr>
              <a:t>Теризморга</a:t>
            </a:r>
            <a:r>
              <a:rPr lang="ru-RU" sz="1600" dirty="0">
                <a:latin typeface="PF Square Sans Pro" panose="02000506040000020004" pitchFamily="2" charset="0"/>
              </a:rPr>
              <a:t>, подсобное хозяйство «</a:t>
            </a:r>
            <a:r>
              <a:rPr lang="ru-RU" sz="1600" dirty="0" err="1">
                <a:latin typeface="PF Square Sans Pro" panose="02000506040000020004" pitchFamily="2" charset="0"/>
              </a:rPr>
              <a:t>Мельцанское</a:t>
            </a:r>
            <a:r>
              <a:rPr lang="ru-RU" sz="1600" dirty="0">
                <a:latin typeface="PF Square Sans Pro" panose="02000506040000020004" pitchFamily="2" charset="0"/>
              </a:rPr>
              <a:t>» </a:t>
            </a:r>
            <a:r>
              <a:rPr lang="ru-RU" sz="1600" dirty="0" smtClean="0">
                <a:latin typeface="PF Square Sans Pro" panose="02000506040000020004" pitchFamily="2" charset="0"/>
              </a:rPr>
              <a:t>ООО «</a:t>
            </a:r>
            <a:r>
              <a:rPr lang="ru-RU" sz="1600" dirty="0" err="1" smtClean="0">
                <a:latin typeface="PF Square Sans Pro" panose="02000506040000020004" pitchFamily="2" charset="0"/>
              </a:rPr>
              <a:t>Плодовоягодный</a:t>
            </a:r>
            <a:r>
              <a:rPr lang="ru-RU" sz="1600" dirty="0" smtClean="0">
                <a:latin typeface="PF Square Sans Pro" panose="02000506040000020004" pitchFamily="2" charset="0"/>
              </a:rPr>
              <a:t> </a:t>
            </a:r>
            <a:r>
              <a:rPr lang="ru-RU" sz="1600" dirty="0">
                <a:latin typeface="PF Square Sans Pro" panose="02000506040000020004" pitchFamily="2" charset="0"/>
              </a:rPr>
              <a:t>питомник», ООО «Биосфера», ООО «Мордовские сельскохозяйственные </a:t>
            </a:r>
            <a:r>
              <a:rPr lang="ru-RU" sz="1600" dirty="0" smtClean="0">
                <a:latin typeface="PF Square Sans Pro" panose="02000506040000020004" pitchFamily="2" charset="0"/>
              </a:rPr>
              <a:t>машины», КФХ </a:t>
            </a:r>
            <a:r>
              <a:rPr lang="ru-RU" sz="1600" dirty="0" err="1">
                <a:latin typeface="PF Square Sans Pro" panose="02000506040000020004" pitchFamily="2" charset="0"/>
              </a:rPr>
              <a:t>Пивкин</a:t>
            </a:r>
            <a:r>
              <a:rPr lang="ru-RU" sz="1600" dirty="0">
                <a:latin typeface="PF Square Sans Pro" panose="02000506040000020004" pitchFamily="2" charset="0"/>
              </a:rPr>
              <a:t> А.Ф</a:t>
            </a:r>
            <a:r>
              <a:rPr lang="ru-RU" sz="1600" dirty="0" smtClean="0">
                <a:latin typeface="PF Square Sans Pro" panose="02000506040000020004" pitchFamily="2" charset="0"/>
              </a:rPr>
              <a:t>., КФХ </a:t>
            </a:r>
            <a:r>
              <a:rPr lang="ru-RU" sz="1600" dirty="0" err="1" smtClean="0">
                <a:latin typeface="PF Square Sans Pro" panose="02000506040000020004" pitchFamily="2" charset="0"/>
              </a:rPr>
              <a:t>Кибаков</a:t>
            </a:r>
            <a:r>
              <a:rPr lang="ru-RU" sz="1600" dirty="0" smtClean="0">
                <a:latin typeface="PF Square Sans Pro" panose="02000506040000020004" pitchFamily="2" charset="0"/>
              </a:rPr>
              <a:t> А.С., КФХ </a:t>
            </a:r>
            <a:r>
              <a:rPr lang="ru-RU" sz="1600" dirty="0" err="1" smtClean="0">
                <a:latin typeface="PF Square Sans Pro" panose="02000506040000020004" pitchFamily="2" charset="0"/>
              </a:rPr>
              <a:t>Маргорян</a:t>
            </a:r>
            <a:r>
              <a:rPr lang="ru-RU" sz="1600" dirty="0" smtClean="0">
                <a:latin typeface="PF Square Sans Pro" panose="02000506040000020004" pitchFamily="2" charset="0"/>
              </a:rPr>
              <a:t> А.П..</a:t>
            </a:r>
            <a:r>
              <a:rPr lang="ru-RU" sz="1600" dirty="0">
                <a:latin typeface="PF Square Sans Pro" panose="02000506040000020004" pitchFamily="2" charset="0"/>
              </a:rPr>
              <a:t>	</a:t>
            </a:r>
          </a:p>
        </p:txBody>
      </p:sp>
      <p:grpSp>
        <p:nvGrpSpPr>
          <p:cNvPr id="2" name="Группа 3">
            <a:extLst>
              <a:ext uri="{FF2B5EF4-FFF2-40B4-BE49-F238E27FC236}">
                <a16:creationId xmlns="" xmlns:a16="http://schemas.microsoft.com/office/drawing/2014/main" id="{36272E12-0C1E-4A8D-9B37-671FE1457C7C}"/>
              </a:ext>
            </a:extLst>
          </p:cNvPr>
          <p:cNvGrpSpPr/>
          <p:nvPr/>
        </p:nvGrpSpPr>
        <p:grpSpPr>
          <a:xfrm>
            <a:off x="1002407" y="3831142"/>
            <a:ext cx="8587558" cy="1673410"/>
            <a:chOff x="742459" y="5619456"/>
            <a:chExt cx="6072230" cy="2156307"/>
          </a:xfrm>
        </p:grpSpPr>
        <p:grpSp>
          <p:nvGrpSpPr>
            <p:cNvPr id="4" name="Группа 9220"/>
            <p:cNvGrpSpPr/>
            <p:nvPr/>
          </p:nvGrpSpPr>
          <p:grpSpPr>
            <a:xfrm>
              <a:off x="742459" y="5619456"/>
              <a:ext cx="6072230" cy="2156307"/>
              <a:chOff x="735679" y="3258468"/>
              <a:chExt cx="6072230" cy="2156307"/>
            </a:xfrm>
          </p:grpSpPr>
          <p:sp>
            <p:nvSpPr>
              <p:cNvPr id="23" name="Прямоугольник 22"/>
              <p:cNvSpPr/>
              <p:nvPr/>
            </p:nvSpPr>
            <p:spPr>
              <a:xfrm>
                <a:off x="735679" y="3258468"/>
                <a:ext cx="4808665" cy="5948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2400" dirty="0">
                    <a:latin typeface="PF Square Sans Pro Medium" panose="02000500000000020004" pitchFamily="2" charset="0"/>
                  </a:rPr>
                  <a:t>ОСНОВНЫЕ НАПРАВЛЕНИЯ ПРОИЗВОДСТВА</a:t>
                </a: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1107464" y="4626403"/>
                <a:ext cx="1591493" cy="7535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Растениеводство</a:t>
                </a:r>
              </a:p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(товарное зерно, корма)</a:t>
                </a:r>
                <a:endParaRPr lang="ru-RU" dirty="0">
                  <a:latin typeface="PF Square Sans Pro Medium" panose="02000500000000020004" pitchFamily="2" charset="0"/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4093265" y="4661251"/>
                <a:ext cx="2714644" cy="7535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Молочное</a:t>
                </a:r>
              </a:p>
              <a:p>
                <a:pPr algn="ctr"/>
                <a:r>
                  <a:rPr lang="ru-RU" sz="1600" dirty="0">
                    <a:latin typeface="PF Square Sans Pro Medium" panose="02000500000000020004" pitchFamily="2" charset="0"/>
                  </a:rPr>
                  <a:t> животноводство</a:t>
                </a:r>
                <a:endParaRPr lang="ru-RU" sz="2000" dirty="0">
                  <a:latin typeface="PF Square Sans Pro Medium" panose="02000500000000020004" pitchFamily="2" charset="0"/>
                </a:endParaRPr>
              </a:p>
            </p:txBody>
          </p:sp>
        </p:grpSp>
        <p:grpSp>
          <p:nvGrpSpPr>
            <p:cNvPr id="7" name="Agriculture">
              <a:extLst>
                <a:ext uri="{FF2B5EF4-FFF2-40B4-BE49-F238E27FC236}">
                  <a16:creationId xmlns="" xmlns:a16="http://schemas.microsoft.com/office/drawing/2014/main" id="{19DFEC3E-1F52-4601-A1A7-404A64DB2C3C}"/>
                </a:ext>
              </a:extLst>
            </p:cNvPr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 bwMode="auto">
            <a:xfrm>
              <a:off x="2084439" y="6226358"/>
              <a:ext cx="832096" cy="855358"/>
              <a:chOff x="4" y="8"/>
              <a:chExt cx="465" cy="478"/>
            </a:xfrm>
            <a:solidFill>
              <a:schemeClr val="tx1"/>
            </a:solidFill>
          </p:grpSpPr>
          <p:sp>
            <p:nvSpPr>
              <p:cNvPr id="36" name="Agriculture">
                <a:extLst>
                  <a:ext uri="{FF2B5EF4-FFF2-40B4-BE49-F238E27FC236}">
                    <a16:creationId xmlns="" xmlns:a16="http://schemas.microsoft.com/office/drawing/2014/main" id="{AD0A2776-1366-4DA0-9DC0-AE4402D472DF}"/>
                  </a:ext>
                </a:extLst>
              </p:cNvPr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73" y="395"/>
                <a:ext cx="34" cy="82"/>
              </a:xfrm>
              <a:custGeom>
                <a:avLst/>
                <a:gdLst>
                  <a:gd name="T0" fmla="*/ 17 w 90"/>
                  <a:gd name="T1" fmla="*/ 186 h 218"/>
                  <a:gd name="T2" fmla="*/ 0 w 90"/>
                  <a:gd name="T3" fmla="*/ 15 h 218"/>
                  <a:gd name="T4" fmla="*/ 45 w 90"/>
                  <a:gd name="T5" fmla="*/ 14 h 218"/>
                  <a:gd name="T6" fmla="*/ 45 w 90"/>
                  <a:gd name="T7" fmla="*/ 14 h 218"/>
                  <a:gd name="T8" fmla="*/ 90 w 90"/>
                  <a:gd name="T9" fmla="*/ 15 h 218"/>
                  <a:gd name="T10" fmla="*/ 90 w 90"/>
                  <a:gd name="T11" fmla="*/ 15 h 218"/>
                  <a:gd name="T12" fmla="*/ 76 w 90"/>
                  <a:gd name="T13" fmla="*/ 182 h 218"/>
                  <a:gd name="T14" fmla="*/ 17 w 90"/>
                  <a:gd name="T15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0" h="218">
                    <a:moveTo>
                      <a:pt x="17" y="186"/>
                    </a:moveTo>
                    <a:lnTo>
                      <a:pt x="0" y="15"/>
                    </a:lnTo>
                    <a:cubicBezTo>
                      <a:pt x="0" y="0"/>
                      <a:pt x="20" y="14"/>
                      <a:pt x="45" y="14"/>
                    </a:cubicBezTo>
                    <a:lnTo>
                      <a:pt x="45" y="14"/>
                    </a:lnTo>
                    <a:cubicBezTo>
                      <a:pt x="70" y="14"/>
                      <a:pt x="90" y="0"/>
                      <a:pt x="90" y="15"/>
                    </a:cubicBezTo>
                    <a:lnTo>
                      <a:pt x="90" y="15"/>
                    </a:lnTo>
                    <a:lnTo>
                      <a:pt x="76" y="182"/>
                    </a:lnTo>
                    <a:cubicBezTo>
                      <a:pt x="76" y="218"/>
                      <a:pt x="17" y="204"/>
                      <a:pt x="17" y="186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7" name="Agriculture">
                <a:extLst>
                  <a:ext uri="{FF2B5EF4-FFF2-40B4-BE49-F238E27FC236}">
                    <a16:creationId xmlns="" xmlns:a16="http://schemas.microsoft.com/office/drawing/2014/main" id="{14E0813D-41C0-4DA3-9E5D-AA74A08FA79F}"/>
                  </a:ext>
                </a:extLst>
              </p:cNvPr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4" y="201"/>
                <a:ext cx="101" cy="115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9"/>
                      <a:pt x="16" y="0"/>
                      <a:pt x="16" y="0"/>
                    </a:cubicBezTo>
                    <a:cubicBezTo>
                      <a:pt x="0" y="32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8" name="Agriculture">
                <a:extLst>
                  <a:ext uri="{FF2B5EF4-FFF2-40B4-BE49-F238E27FC236}">
                    <a16:creationId xmlns="" xmlns:a16="http://schemas.microsoft.com/office/drawing/2014/main" id="{C72E5BDA-5ABA-49E4-BDD3-516EC9D6F634}"/>
                  </a:ext>
                </a:extLst>
              </p:cNvPr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4" y="129"/>
                <a:ext cx="101" cy="114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8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9" name="Agriculture">
                <a:extLst>
                  <a:ext uri="{FF2B5EF4-FFF2-40B4-BE49-F238E27FC236}">
                    <a16:creationId xmlns="" xmlns:a16="http://schemas.microsoft.com/office/drawing/2014/main" id="{7CBDB829-846B-4E2B-A515-095C8DD03B8B}"/>
                  </a:ext>
                </a:extLst>
              </p:cNvPr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4" y="58"/>
                <a:ext cx="101" cy="115"/>
              </a:xfrm>
              <a:custGeom>
                <a:avLst/>
                <a:gdLst>
                  <a:gd name="T0" fmla="*/ 130 w 270"/>
                  <a:gd name="T1" fmla="*/ 145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5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5"/>
                    </a:moveTo>
                    <a:cubicBezTo>
                      <a:pt x="5" y="89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8"/>
                      <a:pt x="130" y="145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Agriculture">
                <a:extLst>
                  <a:ext uri="{FF2B5EF4-FFF2-40B4-BE49-F238E27FC236}">
                    <a16:creationId xmlns="" xmlns:a16="http://schemas.microsoft.com/office/drawing/2014/main" id="{870B6EAB-04E2-41EF-B45A-615283F63DB9}"/>
                  </a:ext>
                </a:extLst>
              </p:cNvPr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77" y="201"/>
                <a:ext cx="101" cy="115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2"/>
                      <a:pt x="254" y="0"/>
                    </a:cubicBezTo>
                    <a:cubicBezTo>
                      <a:pt x="254" y="0"/>
                      <a:pt x="264" y="89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1" name="Agriculture">
                <a:extLst>
                  <a:ext uri="{FF2B5EF4-FFF2-40B4-BE49-F238E27FC236}">
                    <a16:creationId xmlns="" xmlns:a16="http://schemas.microsoft.com/office/drawing/2014/main" id="{9B6ED551-9895-4275-A419-7550E4AF755F}"/>
                  </a:ext>
                </a:extLst>
              </p:cNvPr>
              <p:cNvSpPr>
                <a:spLocks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4" y="276"/>
                <a:ext cx="101" cy="114"/>
              </a:xfrm>
              <a:custGeom>
                <a:avLst/>
                <a:gdLst>
                  <a:gd name="T0" fmla="*/ 130 w 270"/>
                  <a:gd name="T1" fmla="*/ 144 h 304"/>
                  <a:gd name="T2" fmla="*/ 16 w 270"/>
                  <a:gd name="T3" fmla="*/ 0 h 304"/>
                  <a:gd name="T4" fmla="*/ 163 w 270"/>
                  <a:gd name="T5" fmla="*/ 304 h 304"/>
                  <a:gd name="T6" fmla="*/ 130 w 270"/>
                  <a:gd name="T7" fmla="*/ 14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0" h="304">
                    <a:moveTo>
                      <a:pt x="130" y="144"/>
                    </a:moveTo>
                    <a:cubicBezTo>
                      <a:pt x="5" y="88"/>
                      <a:pt x="16" y="0"/>
                      <a:pt x="16" y="0"/>
                    </a:cubicBezTo>
                    <a:cubicBezTo>
                      <a:pt x="0" y="31"/>
                      <a:pt x="33" y="304"/>
                      <a:pt x="163" y="304"/>
                    </a:cubicBezTo>
                    <a:cubicBezTo>
                      <a:pt x="221" y="304"/>
                      <a:pt x="270" y="207"/>
                      <a:pt x="130" y="14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2" name="Agriculture">
                <a:extLst>
                  <a:ext uri="{FF2B5EF4-FFF2-40B4-BE49-F238E27FC236}">
                    <a16:creationId xmlns="" xmlns:a16="http://schemas.microsoft.com/office/drawing/2014/main" id="{424CA8D2-7DE3-4DD3-B729-8AECF44D8B52}"/>
                  </a:ext>
                </a:extLst>
              </p:cNvPr>
              <p:cNvSpPr>
                <a:spLocks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77" y="276"/>
                <a:ext cx="101" cy="114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4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8"/>
                      <a:pt x="139" y="144"/>
                    </a:cubicBezTo>
                    <a:cubicBezTo>
                      <a:pt x="0" y="207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3" name="Agriculture">
                <a:extLst>
                  <a:ext uri="{FF2B5EF4-FFF2-40B4-BE49-F238E27FC236}">
                    <a16:creationId xmlns="" xmlns:a16="http://schemas.microsoft.com/office/drawing/2014/main" id="{05234791-0DD3-48F0-82DF-47702E0E352E}"/>
                  </a:ext>
                </a:extLst>
              </p:cNvPr>
              <p:cNvSpPr>
                <a:spLocks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77" y="129"/>
                <a:ext cx="101" cy="114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8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4" name="Agriculture">
                <a:extLst>
                  <a:ext uri="{FF2B5EF4-FFF2-40B4-BE49-F238E27FC236}">
                    <a16:creationId xmlns="" xmlns:a16="http://schemas.microsoft.com/office/drawing/2014/main" id="{F105AD53-A241-4B09-9B47-F413F3597601}"/>
                  </a:ext>
                </a:extLst>
              </p:cNvPr>
              <p:cNvSpPr>
                <a:spLocks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77" y="58"/>
                <a:ext cx="101" cy="115"/>
              </a:xfrm>
              <a:custGeom>
                <a:avLst/>
                <a:gdLst>
                  <a:gd name="T0" fmla="*/ 106 w 269"/>
                  <a:gd name="T1" fmla="*/ 304 h 304"/>
                  <a:gd name="T2" fmla="*/ 254 w 269"/>
                  <a:gd name="T3" fmla="*/ 0 h 304"/>
                  <a:gd name="T4" fmla="*/ 139 w 269"/>
                  <a:gd name="T5" fmla="*/ 145 h 304"/>
                  <a:gd name="T6" fmla="*/ 106 w 269"/>
                  <a:gd name="T7" fmla="*/ 30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9" h="304">
                    <a:moveTo>
                      <a:pt x="106" y="304"/>
                    </a:moveTo>
                    <a:cubicBezTo>
                      <a:pt x="236" y="304"/>
                      <a:pt x="269" y="31"/>
                      <a:pt x="254" y="0"/>
                    </a:cubicBezTo>
                    <a:cubicBezTo>
                      <a:pt x="254" y="0"/>
                      <a:pt x="264" y="89"/>
                      <a:pt x="139" y="145"/>
                    </a:cubicBezTo>
                    <a:cubicBezTo>
                      <a:pt x="0" y="208"/>
                      <a:pt x="48" y="304"/>
                      <a:pt x="106" y="30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Agriculture">
                <a:extLst>
                  <a:ext uri="{FF2B5EF4-FFF2-40B4-BE49-F238E27FC236}">
                    <a16:creationId xmlns="" xmlns:a16="http://schemas.microsoft.com/office/drawing/2014/main" id="{09CF6DD9-67EF-4D09-9759-63D73C851AC7}"/>
                  </a:ext>
                </a:extLst>
              </p:cNvPr>
              <p:cNvSpPr>
                <a:spLocks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3" y="8"/>
                <a:ext cx="103" cy="110"/>
              </a:xfrm>
              <a:custGeom>
                <a:avLst/>
                <a:gdLst>
                  <a:gd name="T0" fmla="*/ 138 w 275"/>
                  <a:gd name="T1" fmla="*/ 293 h 293"/>
                  <a:gd name="T2" fmla="*/ 130 w 275"/>
                  <a:gd name="T3" fmla="*/ 0 h 293"/>
                  <a:gd name="T4" fmla="*/ 138 w 275"/>
                  <a:gd name="T5" fmla="*/ 293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5" h="293">
                    <a:moveTo>
                      <a:pt x="138" y="293"/>
                    </a:moveTo>
                    <a:cubicBezTo>
                      <a:pt x="275" y="293"/>
                      <a:pt x="130" y="0"/>
                      <a:pt x="130" y="0"/>
                    </a:cubicBezTo>
                    <a:cubicBezTo>
                      <a:pt x="113" y="28"/>
                      <a:pt x="0" y="293"/>
                      <a:pt x="138" y="293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6" name="Agriculture">
                <a:extLst>
                  <a:ext uri="{FF2B5EF4-FFF2-40B4-BE49-F238E27FC236}">
                    <a16:creationId xmlns="" xmlns:a16="http://schemas.microsoft.com/office/drawing/2014/main" id="{3EAC76E9-6C4A-4ACF-88D8-264B5DCB4CA5}"/>
                  </a:ext>
                </a:extLst>
              </p:cNvPr>
              <p:cNvSpPr>
                <a:spLocks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211" y="399"/>
                <a:ext cx="57" cy="87"/>
              </a:xfrm>
              <a:custGeom>
                <a:avLst/>
                <a:gdLst>
                  <a:gd name="T0" fmla="*/ 63 w 152"/>
                  <a:gd name="T1" fmla="*/ 197 h 230"/>
                  <a:gd name="T2" fmla="*/ 146 w 152"/>
                  <a:gd name="T3" fmla="*/ 52 h 230"/>
                  <a:gd name="T4" fmla="*/ 146 w 152"/>
                  <a:gd name="T5" fmla="*/ 52 h 230"/>
                  <a:gd name="T6" fmla="*/ 105 w 152"/>
                  <a:gd name="T7" fmla="*/ 31 h 230"/>
                  <a:gd name="T8" fmla="*/ 105 w 152"/>
                  <a:gd name="T9" fmla="*/ 31 h 230"/>
                  <a:gd name="T10" fmla="*/ 64 w 152"/>
                  <a:gd name="T11" fmla="*/ 14 h 230"/>
                  <a:gd name="T12" fmla="*/ 7 w 152"/>
                  <a:gd name="T13" fmla="*/ 176 h 230"/>
                  <a:gd name="T14" fmla="*/ 63 w 152"/>
                  <a:gd name="T15" fmla="*/ 197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230">
                    <a:moveTo>
                      <a:pt x="63" y="197"/>
                    </a:moveTo>
                    <a:lnTo>
                      <a:pt x="146" y="52"/>
                    </a:lnTo>
                    <a:lnTo>
                      <a:pt x="146" y="52"/>
                    </a:lnTo>
                    <a:cubicBezTo>
                      <a:pt x="152" y="38"/>
                      <a:pt x="128" y="42"/>
                      <a:pt x="105" y="31"/>
                    </a:cubicBezTo>
                    <a:lnTo>
                      <a:pt x="105" y="31"/>
                    </a:lnTo>
                    <a:cubicBezTo>
                      <a:pt x="82" y="21"/>
                      <a:pt x="70" y="0"/>
                      <a:pt x="64" y="14"/>
                    </a:cubicBezTo>
                    <a:lnTo>
                      <a:pt x="7" y="176"/>
                    </a:lnTo>
                    <a:cubicBezTo>
                      <a:pt x="0" y="192"/>
                      <a:pt x="47" y="230"/>
                      <a:pt x="63" y="197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7" name="Agriculture">
                <a:extLst>
                  <a:ext uri="{FF2B5EF4-FFF2-40B4-BE49-F238E27FC236}">
                    <a16:creationId xmlns="" xmlns:a16="http://schemas.microsoft.com/office/drawing/2014/main" id="{014D4540-DF56-417B-9302-6910D7024FE1}"/>
                  </a:ext>
                </a:extLst>
              </p:cNvPr>
              <p:cNvSpPr>
                <a:spLocks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219" y="197"/>
                <a:ext cx="96" cy="136"/>
              </a:xfrm>
              <a:custGeom>
                <a:avLst/>
                <a:gdLst>
                  <a:gd name="T0" fmla="*/ 154 w 255"/>
                  <a:gd name="T1" fmla="*/ 180 h 363"/>
                  <a:gd name="T2" fmla="*/ 112 w 255"/>
                  <a:gd name="T3" fmla="*/ 0 h 363"/>
                  <a:gd name="T4" fmla="*/ 117 w 255"/>
                  <a:gd name="T5" fmla="*/ 338 h 363"/>
                  <a:gd name="T6" fmla="*/ 154 w 255"/>
                  <a:gd name="T7" fmla="*/ 18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3">
                    <a:moveTo>
                      <a:pt x="154" y="180"/>
                    </a:moveTo>
                    <a:cubicBezTo>
                      <a:pt x="65" y="76"/>
                      <a:pt x="112" y="0"/>
                      <a:pt x="112" y="0"/>
                    </a:cubicBezTo>
                    <a:cubicBezTo>
                      <a:pt x="84" y="22"/>
                      <a:pt x="0" y="284"/>
                      <a:pt x="117" y="338"/>
                    </a:cubicBezTo>
                    <a:cubicBezTo>
                      <a:pt x="170" y="363"/>
                      <a:pt x="255" y="296"/>
                      <a:pt x="154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Agriculture">
                <a:extLst>
                  <a:ext uri="{FF2B5EF4-FFF2-40B4-BE49-F238E27FC236}">
                    <a16:creationId xmlns="" xmlns:a16="http://schemas.microsoft.com/office/drawing/2014/main" id="{9A2511D9-CAC6-48A3-BE61-2BAFD924EC59}"/>
                  </a:ext>
                </a:extLst>
              </p:cNvPr>
              <p:cNvSpPr>
                <a:spLocks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249" y="131"/>
                <a:ext cx="96" cy="136"/>
              </a:xfrm>
              <a:custGeom>
                <a:avLst/>
                <a:gdLst>
                  <a:gd name="T0" fmla="*/ 154 w 255"/>
                  <a:gd name="T1" fmla="*/ 179 h 362"/>
                  <a:gd name="T2" fmla="*/ 112 w 255"/>
                  <a:gd name="T3" fmla="*/ 0 h 362"/>
                  <a:gd name="T4" fmla="*/ 117 w 255"/>
                  <a:gd name="T5" fmla="*/ 338 h 362"/>
                  <a:gd name="T6" fmla="*/ 154 w 255"/>
                  <a:gd name="T7" fmla="*/ 179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2">
                    <a:moveTo>
                      <a:pt x="154" y="179"/>
                    </a:moveTo>
                    <a:cubicBezTo>
                      <a:pt x="65" y="76"/>
                      <a:pt x="112" y="0"/>
                      <a:pt x="112" y="0"/>
                    </a:cubicBezTo>
                    <a:cubicBezTo>
                      <a:pt x="84" y="22"/>
                      <a:pt x="0" y="283"/>
                      <a:pt x="117" y="338"/>
                    </a:cubicBezTo>
                    <a:cubicBezTo>
                      <a:pt x="170" y="362"/>
                      <a:pt x="255" y="295"/>
                      <a:pt x="154" y="179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9" name="Agriculture">
                <a:extLst>
                  <a:ext uri="{FF2B5EF4-FFF2-40B4-BE49-F238E27FC236}">
                    <a16:creationId xmlns="" xmlns:a16="http://schemas.microsoft.com/office/drawing/2014/main" id="{9EAF99D1-618E-47D1-9B85-C81C2F869B17}"/>
                  </a:ext>
                </a:extLst>
              </p:cNvPr>
              <p:cNvSpPr>
                <a:spLocks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279" y="67"/>
                <a:ext cx="95" cy="137"/>
              </a:xfrm>
              <a:custGeom>
                <a:avLst/>
                <a:gdLst>
                  <a:gd name="T0" fmla="*/ 155 w 255"/>
                  <a:gd name="T1" fmla="*/ 180 h 363"/>
                  <a:gd name="T2" fmla="*/ 112 w 255"/>
                  <a:gd name="T3" fmla="*/ 0 h 363"/>
                  <a:gd name="T4" fmla="*/ 118 w 255"/>
                  <a:gd name="T5" fmla="*/ 338 h 363"/>
                  <a:gd name="T6" fmla="*/ 155 w 255"/>
                  <a:gd name="T7" fmla="*/ 180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5" h="363">
                    <a:moveTo>
                      <a:pt x="155" y="180"/>
                    </a:moveTo>
                    <a:cubicBezTo>
                      <a:pt x="66" y="77"/>
                      <a:pt x="112" y="0"/>
                      <a:pt x="112" y="0"/>
                    </a:cubicBezTo>
                    <a:cubicBezTo>
                      <a:pt x="85" y="22"/>
                      <a:pt x="0" y="283"/>
                      <a:pt x="118" y="338"/>
                    </a:cubicBezTo>
                    <a:cubicBezTo>
                      <a:pt x="171" y="363"/>
                      <a:pt x="255" y="296"/>
                      <a:pt x="155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0" name="Agriculture">
                <a:extLst>
                  <a:ext uri="{FF2B5EF4-FFF2-40B4-BE49-F238E27FC236}">
                    <a16:creationId xmlns="" xmlns:a16="http://schemas.microsoft.com/office/drawing/2014/main" id="{735AC105-66F6-4954-B97F-D45E4EA1EE93}"/>
                  </a:ext>
                </a:extLst>
              </p:cNvPr>
              <p:cNvSpPr>
                <a:spLocks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289" y="265"/>
                <a:ext cx="120" cy="102"/>
              </a:xfrm>
              <a:custGeom>
                <a:avLst/>
                <a:gdLst>
                  <a:gd name="T0" fmla="*/ 57 w 319"/>
                  <a:gd name="T1" fmla="*/ 214 h 269"/>
                  <a:gd name="T2" fmla="*/ 318 w 319"/>
                  <a:gd name="T3" fmla="*/ 0 h 269"/>
                  <a:gd name="T4" fmla="*/ 154 w 319"/>
                  <a:gd name="T5" fmla="*/ 83 h 269"/>
                  <a:gd name="T6" fmla="*/ 57 w 319"/>
                  <a:gd name="T7" fmla="*/ 214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9">
                    <a:moveTo>
                      <a:pt x="57" y="214"/>
                    </a:moveTo>
                    <a:cubicBezTo>
                      <a:pt x="174" y="269"/>
                      <a:pt x="319" y="36"/>
                      <a:pt x="318" y="0"/>
                    </a:cubicBezTo>
                    <a:cubicBezTo>
                      <a:pt x="318" y="0"/>
                      <a:pt x="290" y="85"/>
                      <a:pt x="154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1" name="Agriculture">
                <a:extLst>
                  <a:ext uri="{FF2B5EF4-FFF2-40B4-BE49-F238E27FC236}">
                    <a16:creationId xmlns="" xmlns:a16="http://schemas.microsoft.com/office/drawing/2014/main" id="{58335AC9-0D4C-4BED-9CE3-1AA351A225D1}"/>
                  </a:ext>
                </a:extLst>
              </p:cNvPr>
              <p:cNvSpPr>
                <a:spLocks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87" y="264"/>
                <a:ext cx="96" cy="136"/>
              </a:xfrm>
              <a:custGeom>
                <a:avLst/>
                <a:gdLst>
                  <a:gd name="T0" fmla="*/ 154 w 254"/>
                  <a:gd name="T1" fmla="*/ 180 h 362"/>
                  <a:gd name="T2" fmla="*/ 111 w 254"/>
                  <a:gd name="T3" fmla="*/ 0 h 362"/>
                  <a:gd name="T4" fmla="*/ 117 w 254"/>
                  <a:gd name="T5" fmla="*/ 338 h 362"/>
                  <a:gd name="T6" fmla="*/ 154 w 254"/>
                  <a:gd name="T7" fmla="*/ 180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4" h="362">
                    <a:moveTo>
                      <a:pt x="154" y="180"/>
                    </a:moveTo>
                    <a:cubicBezTo>
                      <a:pt x="65" y="76"/>
                      <a:pt x="111" y="0"/>
                      <a:pt x="111" y="0"/>
                    </a:cubicBezTo>
                    <a:cubicBezTo>
                      <a:pt x="84" y="22"/>
                      <a:pt x="0" y="283"/>
                      <a:pt x="117" y="338"/>
                    </a:cubicBezTo>
                    <a:cubicBezTo>
                      <a:pt x="170" y="362"/>
                      <a:pt x="254" y="296"/>
                      <a:pt x="154" y="180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2" name="Agriculture">
                <a:extLst>
                  <a:ext uri="{FF2B5EF4-FFF2-40B4-BE49-F238E27FC236}">
                    <a16:creationId xmlns="" xmlns:a16="http://schemas.microsoft.com/office/drawing/2014/main" id="{796E78E0-6C97-481F-8302-EAA580833BFF}"/>
                  </a:ext>
                </a:extLst>
              </p:cNvPr>
              <p:cNvSpPr>
                <a:spLocks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258" y="333"/>
                <a:ext cx="120" cy="101"/>
              </a:xfrm>
              <a:custGeom>
                <a:avLst/>
                <a:gdLst>
                  <a:gd name="T0" fmla="*/ 57 w 319"/>
                  <a:gd name="T1" fmla="*/ 214 h 268"/>
                  <a:gd name="T2" fmla="*/ 318 w 319"/>
                  <a:gd name="T3" fmla="*/ 0 h 268"/>
                  <a:gd name="T4" fmla="*/ 154 w 319"/>
                  <a:gd name="T5" fmla="*/ 83 h 268"/>
                  <a:gd name="T6" fmla="*/ 57 w 319"/>
                  <a:gd name="T7" fmla="*/ 214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8">
                    <a:moveTo>
                      <a:pt x="57" y="214"/>
                    </a:moveTo>
                    <a:cubicBezTo>
                      <a:pt x="174" y="268"/>
                      <a:pt x="319" y="35"/>
                      <a:pt x="318" y="0"/>
                    </a:cubicBezTo>
                    <a:cubicBezTo>
                      <a:pt x="318" y="0"/>
                      <a:pt x="290" y="85"/>
                      <a:pt x="154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3" name="Agriculture">
                <a:extLst>
                  <a:ext uri="{FF2B5EF4-FFF2-40B4-BE49-F238E27FC236}">
                    <a16:creationId xmlns="" xmlns:a16="http://schemas.microsoft.com/office/drawing/2014/main" id="{9D3887F6-7EFB-4E54-86B3-A4EA526C4F45}"/>
                  </a:ext>
                </a:extLst>
              </p:cNvPr>
              <p:cNvSpPr>
                <a:spLocks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320" y="200"/>
                <a:ext cx="120" cy="101"/>
              </a:xfrm>
              <a:custGeom>
                <a:avLst/>
                <a:gdLst>
                  <a:gd name="T0" fmla="*/ 57 w 319"/>
                  <a:gd name="T1" fmla="*/ 213 h 268"/>
                  <a:gd name="T2" fmla="*/ 318 w 319"/>
                  <a:gd name="T3" fmla="*/ 0 h 268"/>
                  <a:gd name="T4" fmla="*/ 154 w 319"/>
                  <a:gd name="T5" fmla="*/ 83 h 268"/>
                  <a:gd name="T6" fmla="*/ 57 w 319"/>
                  <a:gd name="T7" fmla="*/ 21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8">
                    <a:moveTo>
                      <a:pt x="57" y="213"/>
                    </a:moveTo>
                    <a:cubicBezTo>
                      <a:pt x="174" y="268"/>
                      <a:pt x="319" y="35"/>
                      <a:pt x="318" y="0"/>
                    </a:cubicBezTo>
                    <a:cubicBezTo>
                      <a:pt x="318" y="0"/>
                      <a:pt x="290" y="84"/>
                      <a:pt x="154" y="83"/>
                    </a:cubicBezTo>
                    <a:cubicBezTo>
                      <a:pt x="0" y="81"/>
                      <a:pt x="4" y="189"/>
                      <a:pt x="57" y="213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Agriculture">
                <a:extLst>
                  <a:ext uri="{FF2B5EF4-FFF2-40B4-BE49-F238E27FC236}">
                    <a16:creationId xmlns="" xmlns:a16="http://schemas.microsoft.com/office/drawing/2014/main" id="{033FA9C1-83B1-4D3F-9BB0-688F59274A18}"/>
                  </a:ext>
                </a:extLst>
              </p:cNvPr>
              <p:cNvSpPr>
                <a:spLocks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349" y="136"/>
                <a:ext cx="120" cy="101"/>
              </a:xfrm>
              <a:custGeom>
                <a:avLst/>
                <a:gdLst>
                  <a:gd name="T0" fmla="*/ 57 w 319"/>
                  <a:gd name="T1" fmla="*/ 214 h 269"/>
                  <a:gd name="T2" fmla="*/ 318 w 319"/>
                  <a:gd name="T3" fmla="*/ 0 h 269"/>
                  <a:gd name="T4" fmla="*/ 153 w 319"/>
                  <a:gd name="T5" fmla="*/ 83 h 269"/>
                  <a:gd name="T6" fmla="*/ 57 w 319"/>
                  <a:gd name="T7" fmla="*/ 214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9" h="269">
                    <a:moveTo>
                      <a:pt x="57" y="214"/>
                    </a:moveTo>
                    <a:cubicBezTo>
                      <a:pt x="174" y="269"/>
                      <a:pt x="319" y="35"/>
                      <a:pt x="318" y="0"/>
                    </a:cubicBezTo>
                    <a:cubicBezTo>
                      <a:pt x="318" y="0"/>
                      <a:pt x="290" y="85"/>
                      <a:pt x="153" y="83"/>
                    </a:cubicBezTo>
                    <a:cubicBezTo>
                      <a:pt x="0" y="82"/>
                      <a:pt x="4" y="189"/>
                      <a:pt x="57" y="214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5" name="Agriculture">
                <a:extLst>
                  <a:ext uri="{FF2B5EF4-FFF2-40B4-BE49-F238E27FC236}">
                    <a16:creationId xmlns="" xmlns:a16="http://schemas.microsoft.com/office/drawing/2014/main" id="{A63FC662-76E2-4628-9C91-1B652418FA39}"/>
                  </a:ext>
                </a:extLst>
              </p:cNvPr>
              <p:cNvSpPr>
                <a:spLocks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326" y="56"/>
                <a:ext cx="94" cy="123"/>
              </a:xfrm>
              <a:custGeom>
                <a:avLst/>
                <a:gdLst>
                  <a:gd name="T0" fmla="*/ 124 w 249"/>
                  <a:gd name="T1" fmla="*/ 269 h 327"/>
                  <a:gd name="T2" fmla="*/ 241 w 249"/>
                  <a:gd name="T3" fmla="*/ 0 h 327"/>
                  <a:gd name="T4" fmla="*/ 124 w 249"/>
                  <a:gd name="T5" fmla="*/ 269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9" h="327">
                    <a:moveTo>
                      <a:pt x="124" y="269"/>
                    </a:moveTo>
                    <a:cubicBezTo>
                      <a:pt x="249" y="327"/>
                      <a:pt x="241" y="0"/>
                      <a:pt x="241" y="0"/>
                    </a:cubicBezTo>
                    <a:cubicBezTo>
                      <a:pt x="214" y="18"/>
                      <a:pt x="0" y="211"/>
                      <a:pt x="124" y="269"/>
                    </a:cubicBez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3" name="Рисунок 2">
              <a:extLst>
                <a:ext uri="{FF2B5EF4-FFF2-40B4-BE49-F238E27FC236}">
                  <a16:creationId xmlns="" xmlns:a16="http://schemas.microsoft.com/office/drawing/2014/main" id="{CCDEA038-2F85-43EC-B063-B50B20F114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00177" y="6240569"/>
              <a:ext cx="642942" cy="8039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278394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89805" y="-96534"/>
            <a:ext cx="431059" cy="2155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d30y9cdsu7xlg0.cloudfront.net/icon_uploads/ccaa7e69-4b04-46aa-99a5-8d2915d2783e.svg?Expires=1408437211&amp;Signature=PDCL85Hu43blFJ~SMX7EydadCK-jG38x1MF6KtTpab6PY4Wo4G8VtURyNnk6eZFoE4tiIv7vwXjHPGuMbkSqnGWmvzlf1VilJpgOP7BAeAUxx7sFmCzXPwb9ZDPoloG3KoEOluPrI8n0Kyxazx2lrIwnj3YxzeenTDElyodjxc8_&amp;Key-Pair-Id=APKAI5ZVHAXN65CHVU2Q"/>
          <p:cNvSpPr>
            <a:spLocks noChangeAspect="1" noChangeArrowheads="1"/>
          </p:cNvSpPr>
          <p:nvPr/>
        </p:nvSpPr>
        <p:spPr bwMode="auto">
          <a:xfrm>
            <a:off x="220019" y="-102148"/>
            <a:ext cx="431059" cy="2155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802044" y="280169"/>
            <a:ext cx="70893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PF Square Sans Pro Medium" panose="02000500000000020004" pitchFamily="2" charset="0"/>
              </a:rPr>
              <a:t>Сельскохозяйственные угодья</a:t>
            </a:r>
          </a:p>
        </p:txBody>
      </p:sp>
      <p:grpSp>
        <p:nvGrpSpPr>
          <p:cNvPr id="7" name="Группа 2">
            <a:extLst>
              <a:ext uri="{FF2B5EF4-FFF2-40B4-BE49-F238E27FC236}">
                <a16:creationId xmlns="" xmlns:a16="http://schemas.microsoft.com/office/drawing/2014/main" id="{0AA53141-26E5-483E-B634-4A6844C50ABD}"/>
              </a:ext>
            </a:extLst>
          </p:cNvPr>
          <p:cNvGrpSpPr/>
          <p:nvPr/>
        </p:nvGrpSpPr>
        <p:grpSpPr>
          <a:xfrm>
            <a:off x="1631924" y="851673"/>
            <a:ext cx="7643867" cy="3429024"/>
            <a:chOff x="2083106" y="1723839"/>
            <a:chExt cx="3420000" cy="3420000"/>
          </a:xfrm>
        </p:grpSpPr>
        <p:sp>
          <p:nvSpPr>
            <p:cNvPr id="2" name="Овал 1">
              <a:extLst>
                <a:ext uri="{FF2B5EF4-FFF2-40B4-BE49-F238E27FC236}">
                  <a16:creationId xmlns="" xmlns:a16="http://schemas.microsoft.com/office/drawing/2014/main" id="{597E5360-599A-4E1D-970E-52417F392B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83106" y="1723839"/>
              <a:ext cx="3420000" cy="342000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Овал 34">
              <a:extLst>
                <a:ext uri="{FF2B5EF4-FFF2-40B4-BE49-F238E27FC236}">
                  <a16:creationId xmlns="" xmlns:a16="http://schemas.microsoft.com/office/drawing/2014/main" id="{CCC491BF-7DF7-4034-81A0-C89C33283A8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38631" y="2659839"/>
              <a:ext cx="2484000" cy="2484000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Овал 35">
              <a:extLst>
                <a:ext uri="{FF2B5EF4-FFF2-40B4-BE49-F238E27FC236}">
                  <a16:creationId xmlns="" xmlns:a16="http://schemas.microsoft.com/office/drawing/2014/main" id="{19BF16CB-8C45-4D7B-AECA-9545C2134AE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18291" y="3597249"/>
              <a:ext cx="1549628" cy="154639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216" name="Прямоугольник 9215"/>
          <p:cNvSpPr/>
          <p:nvPr/>
        </p:nvSpPr>
        <p:spPr>
          <a:xfrm>
            <a:off x="3869068" y="994549"/>
            <a:ext cx="28816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PF Square Sans Pro Medium" panose="02000500000000020004" pitchFamily="2" charset="0"/>
              </a:rPr>
              <a:t>9</a:t>
            </a:r>
            <a:r>
              <a:rPr lang="en-US" sz="2400" dirty="0">
                <a:latin typeface="PF Square Sans Pro Medium" panose="02000500000000020004" pitchFamily="2" charset="0"/>
              </a:rPr>
              <a:t>8</a:t>
            </a:r>
            <a:r>
              <a:rPr lang="ru-RU" sz="2400" dirty="0">
                <a:latin typeface="PF Square Sans Pro Medium" panose="02000500000000020004" pitchFamily="2" charset="0"/>
              </a:rPr>
              <a:t> </a:t>
            </a:r>
            <a:r>
              <a:rPr lang="en-US" sz="2400" dirty="0">
                <a:latin typeface="PF Square Sans Pro Medium" panose="02000500000000020004" pitchFamily="2" charset="0"/>
              </a:rPr>
              <a:t>146</a:t>
            </a:r>
            <a:r>
              <a:rPr lang="ru-RU" sz="2400" dirty="0">
                <a:latin typeface="PF Square Sans Pro Medium" panose="02000500000000020004" pitchFamily="2" charset="0"/>
              </a:rPr>
              <a:t> </a:t>
            </a:r>
            <a:r>
              <a:rPr lang="ru-RU" sz="1800" dirty="0">
                <a:latin typeface="PF Square Sans Pro Medium" panose="02000500000000020004" pitchFamily="2" charset="0"/>
              </a:rPr>
              <a:t>га</a:t>
            </a:r>
            <a:endParaRPr lang="ru-RU" sz="1600" dirty="0">
              <a:latin typeface="PF Square Sans Pro Medium" panose="02000500000000020004" pitchFamily="2" charset="0"/>
            </a:endParaRPr>
          </a:p>
        </p:txBody>
      </p:sp>
      <p:sp>
        <p:nvSpPr>
          <p:cNvPr id="39" name="Прямоугольник 38">
            <a:extLst>
              <a:ext uri="{FF2B5EF4-FFF2-40B4-BE49-F238E27FC236}">
                <a16:creationId xmlns="" xmlns:a16="http://schemas.microsoft.com/office/drawing/2014/main" id="{A7AB8E93-C45E-4D7B-9B09-EA2CAD258685}"/>
              </a:ext>
            </a:extLst>
          </p:cNvPr>
          <p:cNvSpPr/>
          <p:nvPr/>
        </p:nvSpPr>
        <p:spPr>
          <a:xfrm>
            <a:off x="3917940" y="1780367"/>
            <a:ext cx="28599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69 </a:t>
            </a:r>
            <a:r>
              <a:rPr lang="ru-RU" sz="2400" dirty="0" smtClean="0">
                <a:solidFill>
                  <a:schemeClr val="bg1"/>
                </a:solidFill>
                <a:latin typeface="PF Square Sans Pro Medium" panose="02000500000000020004" pitchFamily="2" charset="0"/>
              </a:rPr>
              <a:t>666 </a:t>
            </a:r>
            <a:r>
              <a:rPr lang="ru-RU" sz="1800" dirty="0">
                <a:solidFill>
                  <a:schemeClr val="bg1"/>
                </a:solidFill>
                <a:latin typeface="PF Square Sans Pro Medium" panose="02000500000000020004" pitchFamily="2" charset="0"/>
              </a:rPr>
              <a:t>га</a:t>
            </a:r>
            <a:endParaRPr lang="ru-RU" sz="1600" dirty="0">
              <a:solidFill>
                <a:schemeClr val="bg1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="" xmlns:a16="http://schemas.microsoft.com/office/drawing/2014/main" id="{AD85399F-E106-41DF-A636-87CEB204E77F}"/>
              </a:ext>
            </a:extLst>
          </p:cNvPr>
          <p:cNvSpPr/>
          <p:nvPr/>
        </p:nvSpPr>
        <p:spPr>
          <a:xfrm>
            <a:off x="3846502" y="3066251"/>
            <a:ext cx="28816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 smtClean="0">
                <a:latin typeface="PF Square Sans Pro Medium" panose="02000500000000020004" pitchFamily="2" charset="0"/>
              </a:rPr>
              <a:t>28 350 га</a:t>
            </a:r>
            <a:endParaRPr lang="ru-RU" sz="1600" dirty="0">
              <a:latin typeface="PF Square Sans Pro Medium" panose="02000500000000020004" pitchFamily="2" charset="0"/>
            </a:endParaRPr>
          </a:p>
        </p:txBody>
      </p:sp>
      <p:sp>
        <p:nvSpPr>
          <p:cNvPr id="41" name="Прямоугольник 40">
            <a:extLst>
              <a:ext uri="{FF2B5EF4-FFF2-40B4-BE49-F238E27FC236}">
                <a16:creationId xmlns="" xmlns:a16="http://schemas.microsoft.com/office/drawing/2014/main" id="{7F94DC9F-BDA0-4233-AE48-5840C4D28A9D}"/>
              </a:ext>
            </a:extLst>
          </p:cNvPr>
          <p:cNvSpPr/>
          <p:nvPr/>
        </p:nvSpPr>
        <p:spPr>
          <a:xfrm>
            <a:off x="3578646" y="2780499"/>
            <a:ext cx="34624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latin typeface="PF Square Sans Pro" panose="02000506040000020004" pitchFamily="2" charset="0"/>
              </a:rPr>
              <a:t>Зерновые культуры</a:t>
            </a:r>
            <a:endParaRPr lang="ru-RU" sz="1600" dirty="0">
              <a:latin typeface="PF Square Sans Pro" panose="02000506040000020004" pitchFamily="2" charset="0"/>
            </a:endParaRPr>
          </a:p>
        </p:txBody>
      </p:sp>
      <p:sp>
        <p:nvSpPr>
          <p:cNvPr id="38" name="Прямоугольник 37">
            <a:extLst>
              <a:ext uri="{FF2B5EF4-FFF2-40B4-BE49-F238E27FC236}">
                <a16:creationId xmlns="" xmlns:a16="http://schemas.microsoft.com/office/drawing/2014/main" id="{41455DA6-4C9F-491D-A62A-28D9561A898E}"/>
              </a:ext>
            </a:extLst>
          </p:cNvPr>
          <p:cNvSpPr/>
          <p:nvPr/>
        </p:nvSpPr>
        <p:spPr>
          <a:xfrm>
            <a:off x="4275129" y="1566053"/>
            <a:ext cx="19349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solidFill>
                  <a:schemeClr val="bg1"/>
                </a:solidFill>
                <a:latin typeface="PF Square Sans Pro" panose="02000506040000020004" pitchFamily="2" charset="0"/>
              </a:rPr>
              <a:t>Пашня</a:t>
            </a:r>
            <a:endParaRPr lang="ru-RU" sz="1600" dirty="0">
              <a:solidFill>
                <a:schemeClr val="bg1"/>
              </a:solidFill>
              <a:latin typeface="PF Square Sans Pro" panose="02000506040000020004" pitchFamily="2" charset="0"/>
            </a:endParaRPr>
          </a:p>
        </p:txBody>
      </p:sp>
      <p:sp>
        <p:nvSpPr>
          <p:cNvPr id="42" name="Прямоугольник 41">
            <a:extLst>
              <a:ext uri="{FF2B5EF4-FFF2-40B4-BE49-F238E27FC236}">
                <a16:creationId xmlns="" xmlns:a16="http://schemas.microsoft.com/office/drawing/2014/main" id="{89DD4983-B0F2-4A3D-BC38-5F16461AD671}"/>
              </a:ext>
            </a:extLst>
          </p:cNvPr>
          <p:cNvSpPr/>
          <p:nvPr/>
        </p:nvSpPr>
        <p:spPr>
          <a:xfrm>
            <a:off x="346040" y="5423705"/>
            <a:ext cx="971556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400" b="1" dirty="0" smtClean="0">
                <a:cs typeface="Times New Roman" pitchFamily="18" charset="0"/>
              </a:rPr>
              <a:t>Во </a:t>
            </a:r>
            <a:r>
              <a:rPr lang="ru-RU" sz="1400" b="1" dirty="0" smtClean="0">
                <a:cs typeface="Times New Roman" pitchFamily="18" charset="0"/>
              </a:rPr>
              <a:t>всех категориях хозяйств в текущем году намолотили </a:t>
            </a:r>
          </a:p>
          <a:p>
            <a:pPr>
              <a:defRPr/>
            </a:pPr>
            <a:r>
              <a:rPr lang="ru-RU" sz="1400" b="1" dirty="0" smtClean="0">
                <a:cs typeface="Times New Roman" pitchFamily="18" charset="0"/>
              </a:rPr>
              <a:t>112 тысяч тонн зерна в первоначально-оприходованном весе, урожайность составила 39,9 </a:t>
            </a:r>
            <a:r>
              <a:rPr lang="ru-RU" sz="1400" b="1" dirty="0" err="1" smtClean="0">
                <a:cs typeface="Times New Roman" pitchFamily="18" charset="0"/>
              </a:rPr>
              <a:t>ц</a:t>
            </a:r>
            <a:r>
              <a:rPr lang="ru-RU" sz="1400" b="1" dirty="0" smtClean="0">
                <a:cs typeface="Times New Roman" pitchFamily="18" charset="0"/>
              </a:rPr>
              <a:t>/га, </a:t>
            </a:r>
            <a:r>
              <a:rPr lang="ru-RU" sz="1400" b="1" dirty="0" smtClean="0"/>
              <a:t>в том числе кукуруза на зерно 17,2 тыс. тонн, с урожайностью 87 </a:t>
            </a:r>
            <a:r>
              <a:rPr lang="ru-RU" sz="1400" b="1" dirty="0" err="1" smtClean="0"/>
              <a:t>ц</a:t>
            </a:r>
            <a:r>
              <a:rPr lang="ru-RU" sz="1400" b="1" dirty="0" smtClean="0"/>
              <a:t>/га.</a:t>
            </a:r>
          </a:p>
          <a:p>
            <a:pPr>
              <a:defRPr/>
            </a:pPr>
            <a:endParaRPr lang="ru-RU" sz="1400" b="1" dirty="0">
              <a:latin typeface="+mj-lt"/>
              <a:cs typeface="Times New Roman" pitchFamily="18" charset="0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417478" y="4637887"/>
            <a:ext cx="1000132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	За 2023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год сельхозпредприятиями произведено продукции на сумму  </a:t>
            </a:r>
            <a:r>
              <a:rPr lang="ru-RU" sz="1400" b="1" dirty="0" smtClean="0">
                <a:latin typeface="+mj-lt"/>
                <a:ea typeface="Times New Roman" pitchFamily="18" charset="0"/>
                <a:cs typeface="Arial" pitchFamily="34" charset="0"/>
              </a:rPr>
              <a:t>около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Times New Roman" pitchFamily="18" charset="0"/>
              </a:rPr>
              <a:t>4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млрд. рублей (на одного работающего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5,0 млн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. руб.).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сельскохозяйственном производстве занято более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800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человек.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0" y="0"/>
            <a:ext cx="106934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77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0627" y="5119606"/>
            <a:ext cx="4678363" cy="2044317"/>
          </a:xfrm>
          <a:prstGeom prst="rect">
            <a:avLst/>
          </a:prstGeom>
        </p:spPr>
        <p:txBody>
          <a:bodyPr lIns="104306" tIns="52153" rIns="104306" bIns="52153">
            <a:spAutoFit/>
          </a:bodyPr>
          <a:lstStyle/>
          <a:p>
            <a:pPr algn="ctr">
              <a:defRPr/>
            </a:pPr>
            <a:endParaRPr lang="ru-RU" sz="18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8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Производство молока за 2023 год</a:t>
            </a:r>
          </a:p>
          <a:p>
            <a:pPr algn="ctr">
              <a:defRPr/>
            </a:pPr>
            <a:r>
              <a:rPr lang="ru-RU" sz="1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800" b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Старошайговском</a:t>
            </a:r>
            <a:r>
              <a:rPr lang="ru-RU" sz="1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районе составило  34832,7 тонн</a:t>
            </a:r>
          </a:p>
          <a:p>
            <a:pPr algn="ctr">
              <a:defRPr/>
            </a:pPr>
            <a:r>
              <a:rPr lang="ru-RU" sz="1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Продуктивность  7353 кг на 1 фуражную корову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8" name="Диаграмма 4"/>
          <p:cNvGraphicFramePr>
            <a:graphicFrameLocks/>
          </p:cNvGraphicFramePr>
          <p:nvPr/>
        </p:nvGraphicFramePr>
        <p:xfrm>
          <a:off x="167085" y="1732789"/>
          <a:ext cx="5469229" cy="3833792"/>
        </p:xfrm>
        <a:graphic>
          <a:graphicData uri="http://schemas.openxmlformats.org/presentationml/2006/ole">
            <p:oleObj spid="_x0000_s124930" name="Worksheet" r:id="rId4" imgW="8667879" imgH="4124440" progId="Excel.Sheet.8">
              <p:embed/>
            </p:oleObj>
          </a:graphicData>
        </a:graphic>
      </p:graphicFrame>
      <p:sp>
        <p:nvSpPr>
          <p:cNvPr id="4101" name="Прямоугольник 5"/>
          <p:cNvSpPr>
            <a:spLocks noChangeArrowheads="1"/>
          </p:cNvSpPr>
          <p:nvPr/>
        </p:nvSpPr>
        <p:spPr bwMode="auto">
          <a:xfrm>
            <a:off x="3675857" y="1811554"/>
            <a:ext cx="1253133" cy="610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pPr algn="ctr"/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ООО АФ </a:t>
            </a:r>
            <a:r>
              <a:rPr lang="ru-RU" sz="1100" b="1" dirty="0" err="1">
                <a:latin typeface="Times New Roman" pitchFamily="18" charset="0"/>
                <a:cs typeface="Times New Roman" pitchFamily="18" charset="0"/>
              </a:rPr>
              <a:t>Новотроицкая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26 %</a:t>
            </a:r>
          </a:p>
        </p:txBody>
      </p:sp>
      <p:pic>
        <p:nvPicPr>
          <p:cNvPr id="4102" name="Picture 9" descr="C:\Users\Надежда\Desktop\сх\2712-1_0x0_6b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64412" y="708869"/>
            <a:ext cx="2699341" cy="1785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8354219" y="0"/>
            <a:ext cx="2339181" cy="2644481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pPr algn="ctr">
              <a:defRPr/>
            </a:pPr>
            <a:endParaRPr lang="ru-RU" b="1" dirty="0">
              <a:solidFill>
                <a:schemeClr val="accent4">
                  <a:lumMod val="50000"/>
                </a:schemeClr>
              </a:solidFill>
            </a:endParaRPr>
          </a:p>
          <a:p>
            <a:pPr algn="ctr">
              <a:defRPr/>
            </a:pPr>
            <a:endParaRPr lang="ru-RU" sz="18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Поголовье КРС </a:t>
            </a:r>
          </a:p>
          <a:p>
            <a:pPr algn="ctr">
              <a:defRPr/>
            </a:pPr>
            <a:r>
              <a:rPr lang="ru-RU" sz="1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1 января 2024 г.</a:t>
            </a:r>
          </a:p>
          <a:p>
            <a:pPr algn="ctr">
              <a:defRPr/>
            </a:pPr>
            <a:r>
              <a:rPr lang="ru-RU" sz="1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району составило:</a:t>
            </a:r>
          </a:p>
          <a:p>
            <a:pPr algn="ctr">
              <a:defRPr/>
            </a:pPr>
            <a:r>
              <a:rPr lang="ru-RU" sz="1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14664 голов,</a:t>
            </a:r>
          </a:p>
          <a:p>
            <a:pPr algn="ctr">
              <a:defRPr/>
            </a:pPr>
            <a:r>
              <a:rPr lang="ru-RU" sz="1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том числе коров </a:t>
            </a:r>
          </a:p>
          <a:p>
            <a:pPr algn="ctr">
              <a:defRPr/>
            </a:pPr>
            <a:r>
              <a:rPr lang="ru-RU" sz="1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5025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68338" y="630105"/>
            <a:ext cx="3842941" cy="708869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anchor="ctr"/>
          <a:lstStyle/>
          <a:p>
            <a:pPr algn="ctr">
              <a:defRPr/>
            </a:pPr>
            <a:r>
              <a:rPr lang="ru-RU" sz="2700" dirty="0">
                <a:solidFill>
                  <a:schemeClr val="tx2">
                    <a:lumMod val="50000"/>
                  </a:schemeClr>
                </a:solidFill>
              </a:rPr>
              <a:t>Животноводство</a:t>
            </a:r>
          </a:p>
        </p:txBody>
      </p:sp>
      <p:graphicFrame>
        <p:nvGraphicFramePr>
          <p:cNvPr id="4099" name="Object 3"/>
          <p:cNvGraphicFramePr>
            <a:graphicFrameLocks/>
          </p:cNvGraphicFramePr>
          <p:nvPr/>
        </p:nvGraphicFramePr>
        <p:xfrm>
          <a:off x="6182122" y="2835474"/>
          <a:ext cx="4093568" cy="2677947"/>
        </p:xfrm>
        <a:graphic>
          <a:graphicData uri="http://schemas.openxmlformats.org/presentationml/2006/ole">
            <p:oleObj spid="_x0000_s124931" name="Worksheet" r:id="rId6" imgW="7877326" imgH="4105160" progId="Excel.Sheet.8">
              <p:embed/>
            </p:oleObj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516290" y="5907238"/>
            <a:ext cx="3341688" cy="1090210"/>
          </a:xfrm>
          <a:prstGeom prst="rect">
            <a:avLst/>
          </a:prstGeom>
        </p:spPr>
        <p:txBody>
          <a:bodyPr lIns="104306" tIns="52153" rIns="104306" bIns="52153"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Производство мяса за 2023 год составило  1881,5 тонн.</a:t>
            </a:r>
          </a:p>
          <a:p>
            <a:pPr algn="ctr">
              <a:defRPr/>
            </a:pPr>
            <a:r>
              <a:rPr lang="ru-RU" sz="16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Средний вес одной реализованной головы – 426 кг</a:t>
            </a:r>
          </a:p>
        </p:txBody>
      </p:sp>
      <p:sp>
        <p:nvSpPr>
          <p:cNvPr id="4106" name="Прямоугольник 10"/>
          <p:cNvSpPr>
            <a:spLocks noChangeArrowheads="1"/>
          </p:cNvSpPr>
          <p:nvPr/>
        </p:nvSpPr>
        <p:spPr bwMode="auto">
          <a:xfrm>
            <a:off x="8771931" y="2993000"/>
            <a:ext cx="1086048" cy="520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pPr algn="ctr"/>
            <a:r>
              <a:rPr lang="ru-RU" sz="900" b="1" dirty="0">
                <a:latin typeface="Times New Roman" pitchFamily="18" charset="0"/>
                <a:cs typeface="Times New Roman" pitchFamily="18" charset="0"/>
              </a:rPr>
              <a:t>ООО АФ </a:t>
            </a:r>
            <a:r>
              <a:rPr lang="ru-RU" sz="900" b="1" dirty="0" err="1">
                <a:latin typeface="Times New Roman" pitchFamily="18" charset="0"/>
                <a:cs typeface="Times New Roman" pitchFamily="18" charset="0"/>
              </a:rPr>
              <a:t>Новотроицкая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900" b="1" dirty="0">
                <a:latin typeface="Times New Roman" pitchFamily="18" charset="0"/>
                <a:cs typeface="Times New Roman" pitchFamily="18" charset="0"/>
              </a:rPr>
              <a:t>          30 %</a:t>
            </a:r>
          </a:p>
        </p:txBody>
      </p:sp>
    </p:spTree>
  </p:cSld>
  <p:clrMapOvr>
    <a:masterClrMapping/>
  </p:clrMapOvr>
  <p:transition spd="med" advClick="0" advTm="10609">
    <p:strip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163" y="137294"/>
            <a:ext cx="1035851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Ведущие предприятия </a:t>
            </a:r>
            <a:r>
              <a:rPr lang="ru-RU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Старошайговского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муниципального района</a:t>
            </a:r>
            <a:endParaRPr lang="ru-RU" dirty="0"/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9269" y="5280829"/>
            <a:ext cx="2571767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Надежда\Desktop\ДЖ2019\IMG-20191010-WA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74602" y="5209391"/>
            <a:ext cx="2500330" cy="2143140"/>
          </a:xfrm>
          <a:prstGeom prst="rect">
            <a:avLst/>
          </a:prstGeom>
          <a:noFill/>
        </p:spPr>
      </p:pic>
      <p:pic>
        <p:nvPicPr>
          <p:cNvPr id="7" name="Picture 6" descr="C:\Users\Надежда\Desktop\DSC_00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9247" y="637359"/>
            <a:ext cx="228601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Users\Надежда\Downloads\IMG-20181026-WA00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89730" y="2994813"/>
            <a:ext cx="3214709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C:\Users\Надежда\Desktop\ДЖ2019\7e3527507af4749b01fdc9b0d329e52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3164" y="637359"/>
            <a:ext cx="2643205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4" name="Рисунок 1" descr="https://mordoviatv.ru/wp-content/uploads/2017/10/melnik-300x240.jpg"/>
          <p:cNvPicPr>
            <a:picLocks noChangeAspect="1" noChangeArrowheads="1"/>
          </p:cNvPicPr>
          <p:nvPr/>
        </p:nvPicPr>
        <p:blipFill>
          <a:blip r:embed="rId7"/>
          <a:srcRect r="32411"/>
          <a:stretch>
            <a:fillRect/>
          </a:stretch>
        </p:blipFill>
        <p:spPr bwMode="auto">
          <a:xfrm>
            <a:off x="203165" y="2994813"/>
            <a:ext cx="264320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5" name="Рисунок 5" descr="C:\Users\Надежда\Desktop\ДЖ2019\edc8d578-9809-4ad8-8bad-d20fde25209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89577" y="637359"/>
            <a:ext cx="2428891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 descr="C:\Users\Надежда\Desktop\ДЖ2019\37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04220" y="565921"/>
            <a:ext cx="221457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6" name="Рисунок 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918206" y="5280845"/>
            <a:ext cx="2286016" cy="2095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Надежда\Desktop\ФОТО\25 октября хозяйства района\DSC_0100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>
          <a:xfrm>
            <a:off x="3346457" y="2923375"/>
            <a:ext cx="2714645" cy="2171700"/>
          </a:xfrm>
          <a:prstGeom prst="rect">
            <a:avLst/>
          </a:prstGeom>
          <a:noFill/>
        </p:spPr>
      </p:pic>
      <p:pic>
        <p:nvPicPr>
          <p:cNvPr id="15" name="Picture 3" descr="C:\Users\Надежда\Desktop\ДЖ2019\P-s2DC5_T4E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>
          <a:xfrm>
            <a:off x="8347096" y="5280829"/>
            <a:ext cx="2214578" cy="2143140"/>
          </a:xfrm>
          <a:prstGeom prst="rect">
            <a:avLst/>
          </a:prstGeom>
          <a:noFill/>
        </p:spPr>
      </p:pic>
      <p:sp>
        <p:nvSpPr>
          <p:cNvPr id="16" name="Текст 10"/>
          <p:cNvSpPr txBox="1">
            <a:spLocks/>
          </p:cNvSpPr>
          <p:nvPr/>
        </p:nvSpPr>
        <p:spPr>
          <a:xfrm>
            <a:off x="8347096" y="5280829"/>
            <a:ext cx="2214578" cy="428628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</a:t>
            </a:r>
            <a:r>
              <a:rPr kumimoji="0" lang="ru-RU" sz="1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Старошайговские</a:t>
            </a: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колбасы»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ИП Пьяных О.Н.</a:t>
            </a:r>
          </a:p>
        </p:txBody>
      </p:sp>
      <p:sp>
        <p:nvSpPr>
          <p:cNvPr id="17" name="Текст 10"/>
          <p:cNvSpPr txBox="1">
            <a:spLocks/>
          </p:cNvSpPr>
          <p:nvPr/>
        </p:nvSpPr>
        <p:spPr>
          <a:xfrm>
            <a:off x="8418534" y="2994813"/>
            <a:ext cx="1285884" cy="428628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«Биосфера»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Текст 10"/>
          <p:cNvSpPr txBox="1">
            <a:spLocks/>
          </p:cNvSpPr>
          <p:nvPr/>
        </p:nvSpPr>
        <p:spPr>
          <a:xfrm>
            <a:off x="8204220" y="565921"/>
            <a:ext cx="2214578" cy="357190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Конопатское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Текст 10"/>
          <p:cNvSpPr txBox="1">
            <a:spLocks/>
          </p:cNvSpPr>
          <p:nvPr/>
        </p:nvSpPr>
        <p:spPr>
          <a:xfrm>
            <a:off x="3417874" y="2923375"/>
            <a:ext cx="2500330" cy="357190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«СП 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Богдановское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Текст 10"/>
          <p:cNvSpPr txBox="1">
            <a:spLocks/>
          </p:cNvSpPr>
          <p:nvPr/>
        </p:nvSpPr>
        <p:spPr>
          <a:xfrm>
            <a:off x="203163" y="2994813"/>
            <a:ext cx="2214578" cy="571504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«Мордовские сельскохозяйственные машины»»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Текст 10"/>
          <p:cNvSpPr txBox="1">
            <a:spLocks/>
          </p:cNvSpPr>
          <p:nvPr/>
        </p:nvSpPr>
        <p:spPr>
          <a:xfrm>
            <a:off x="203165" y="637359"/>
            <a:ext cx="2643206" cy="500066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Отделение 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Акшино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АО «Птицефабрика Октябрьская»»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Текст 10"/>
          <p:cNvSpPr txBox="1">
            <a:spLocks/>
          </p:cNvSpPr>
          <p:nvPr/>
        </p:nvSpPr>
        <p:spPr>
          <a:xfrm>
            <a:off x="3703626" y="637359"/>
            <a:ext cx="1571636" cy="642942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«Хорошее дело»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Отделение Старая </a:t>
            </a:r>
            <a:r>
              <a:rPr kumimoji="0" lang="ru-RU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Теризморга</a:t>
            </a: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Текст 10"/>
          <p:cNvSpPr txBox="1">
            <a:spLocks/>
          </p:cNvSpPr>
          <p:nvPr/>
        </p:nvSpPr>
        <p:spPr>
          <a:xfrm>
            <a:off x="5561016" y="637359"/>
            <a:ext cx="2357454" cy="357190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«Агрофирма «</a:t>
            </a:r>
            <a:r>
              <a:rPr kumimoji="0" lang="ru-RU" sz="11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Новотроицкая</a:t>
            </a:r>
            <a:r>
              <a:rPr kumimoji="0" lang="ru-RU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»»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Текст 10"/>
          <p:cNvSpPr txBox="1">
            <a:spLocks/>
          </p:cNvSpPr>
          <p:nvPr/>
        </p:nvSpPr>
        <p:spPr>
          <a:xfrm>
            <a:off x="274624" y="5209391"/>
            <a:ext cx="2571767" cy="428628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Колбасный цех  «</a:t>
            </a:r>
            <a:r>
              <a:rPr kumimoji="0" lang="ru-RU" sz="1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Новотроицкий</a:t>
            </a: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             ООО</a:t>
            </a:r>
            <a:r>
              <a:rPr kumimoji="0" lang="ru-RU" sz="10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«Время»</a:t>
            </a:r>
            <a:endParaRPr kumimoji="0" lang="ru-RU" sz="10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Текст 10"/>
          <p:cNvSpPr txBox="1">
            <a:spLocks/>
          </p:cNvSpPr>
          <p:nvPr/>
        </p:nvSpPr>
        <p:spPr>
          <a:xfrm>
            <a:off x="3060684" y="5280829"/>
            <a:ext cx="1357322" cy="285752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«Колобок»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Текст 10"/>
          <p:cNvSpPr txBox="1">
            <a:spLocks/>
          </p:cNvSpPr>
          <p:nvPr/>
        </p:nvSpPr>
        <p:spPr>
          <a:xfrm>
            <a:off x="5918204" y="5352267"/>
            <a:ext cx="2214578" cy="285752"/>
          </a:xfrm>
          <a:prstGeom prst="rect">
            <a:avLst/>
          </a:prstGeom>
          <a:solidFill>
            <a:srgbClr val="CCFFCC"/>
          </a:solidFill>
          <a:ln w="38100">
            <a:solidFill>
              <a:srgbClr val="00B050"/>
            </a:solidFill>
          </a:ln>
        </p:spPr>
        <p:txBody>
          <a:bodyPr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«Горячий хлеб» ИП </a:t>
            </a:r>
            <a:r>
              <a:rPr kumimoji="0" lang="ru-RU" sz="1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Сокоров</a:t>
            </a:r>
            <a:r>
              <a:rPr kumimoji="0" lang="ru-RU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Д.В.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0000"/>
              <a:buFont typeface="Wingdings 2"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4" descr="al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46634" y="3386817"/>
            <a:ext cx="5846767" cy="1508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Заголовок 1"/>
          <p:cNvSpPr>
            <a:spLocks noGrp="1"/>
          </p:cNvSpPr>
          <p:nvPr>
            <p:ph type="title"/>
          </p:nvPr>
        </p:nvSpPr>
        <p:spPr>
          <a:xfrm>
            <a:off x="0" y="137294"/>
            <a:ext cx="10061607" cy="1285883"/>
          </a:xfrm>
        </p:spPr>
        <p:txBody>
          <a:bodyPr lIns="104306" tIns="52153" rIns="104306" bIns="52153">
            <a:normAutofit fontScale="90000"/>
          </a:bodyPr>
          <a:lstStyle/>
          <a:p>
            <a:pPr algn="ctr" eaLnBrk="1" hangingPunct="1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Пищевая и перерабатывающая промышленность района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представлена 5 предприятиями малой формы собственности: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Колбасный цех ИП Пьяных О.Н, Цех по переработке мяса ООО «Время», Пекарня «Горячий хлеб», Пекарня ООО «Колобок» ООО ТПК «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Брадо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 smtClean="0"/>
          </a:p>
        </p:txBody>
      </p:sp>
      <p:pic>
        <p:nvPicPr>
          <p:cNvPr id="26628" name="Picture 2" descr="C:\Users\Надежда\Desktop\день сх2023\СОРТИРОВКА\предприниматели\DSC_001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17478" y="1780367"/>
            <a:ext cx="4093568" cy="2607936"/>
          </a:xfrm>
          <a:noFill/>
        </p:spPr>
      </p:pic>
      <p:pic>
        <p:nvPicPr>
          <p:cNvPr id="26629" name="Picture 4" descr="C:\Users\Надежда\Desktop\2023\W_7xYFs_He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169" y="4883316"/>
            <a:ext cx="4093568" cy="2415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3" descr="C:\Users\Надежда\Desktop\день сх2023\СОРТИРОВКА\Новотроицк\cJ-QcpSFCV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84628" y="1260211"/>
            <a:ext cx="3230298" cy="2112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2" descr="https://sun9-21.userapi.com/impg/xEjrZ26k6Dj-w9o0l2W0krkktCcgyeA34nY5EQ/F7hScXRDMLk.jpg?size=1280x577&amp;quality=95&amp;sign=e5439eb42091abbe7d7c92c745ef0be3&amp;type=album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78363" y="4883316"/>
            <a:ext cx="5779263" cy="2455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03758" y="1280301"/>
            <a:ext cx="250033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0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dirty="0">
                <a:solidFill>
                  <a:srgbClr val="0070C0"/>
                </a:solidFill>
                <a:latin typeface="PF Square Sans Pro" panose="02000506040000020004" pitchFamily="2" charset="0"/>
              </a:rPr>
              <a:t>Предприятия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244691"/>
            <a:ext cx="10693400" cy="114698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dirty="0">
                <a:solidFill>
                  <a:srgbClr val="0070C0"/>
                </a:solidFill>
                <a:latin typeface="PF Square Sans Pro Medium" panose="02000500000000020004" pitchFamily="2" charset="0"/>
              </a:rPr>
              <a:t>переработки</a:t>
            </a:r>
          </a:p>
          <a:p>
            <a:pPr algn="r"/>
            <a:endParaRPr lang="ru-RU" sz="3400" dirty="0">
              <a:solidFill>
                <a:srgbClr val="0070C0"/>
              </a:solidFill>
              <a:latin typeface="PF Square Sans Pro Medium" panose="02000500000000020004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79F32A8-1323-472B-A064-F793ECF181A5}"/>
              </a:ext>
            </a:extLst>
          </p:cNvPr>
          <p:cNvSpPr txBox="1"/>
          <p:nvPr/>
        </p:nvSpPr>
        <p:spPr>
          <a:xfrm>
            <a:off x="194378" y="923111"/>
            <a:ext cx="10285457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Пекарня </a:t>
            </a:r>
            <a:r>
              <a:rPr lang="ru-RU" sz="1600" b="1" dirty="0" smtClean="0"/>
              <a:t>ООО «Колобок» </a:t>
            </a:r>
            <a:r>
              <a:rPr lang="ru-RU" sz="1600" dirty="0" smtClean="0"/>
              <a:t>в селе Новотроицкое </a:t>
            </a:r>
            <a:r>
              <a:rPr lang="ru-RU" sz="1600" dirty="0" err="1" smtClean="0"/>
              <a:t>Старошайговского</a:t>
            </a:r>
            <a:r>
              <a:rPr lang="ru-RU" sz="1600" dirty="0" smtClean="0"/>
              <a:t> района с производственной мощностью до 6 тонн/сутки. На предприятии работают 56 человек и производят  продукцию отличного качества: 19 наименований хлеба и около 50 наименований булочных и кондитерских изделий, на сегодняшний день предприятие работает на полную мощность. В 2022 году реализовали инвестиционный проект. Построили новую пекарню и приобрели современное оборудование. За 2023 год произведено 1005 тонн  хлебобулочных изделий.</a:t>
            </a:r>
          </a:p>
          <a:p>
            <a:r>
              <a:rPr lang="ru-RU" sz="1600" b="1" dirty="0" smtClean="0"/>
              <a:t>Пекарня «Горячий хлеб»</a:t>
            </a:r>
            <a:r>
              <a:rPr lang="ru-RU" sz="1600" dirty="0" smtClean="0"/>
              <a:t>  ИП </a:t>
            </a:r>
            <a:r>
              <a:rPr lang="ru-RU" sz="1600" dirty="0" err="1" smtClean="0"/>
              <a:t>Сокоров</a:t>
            </a:r>
            <a:r>
              <a:rPr lang="ru-RU" sz="1600" dirty="0" smtClean="0"/>
              <a:t> Д.В. в районном центре, на предприятии работают 7 человек и производят около 1200 бух/сутки: 12 наименований хлебобулочных и 11 наименований выпечки. Продукция прекрасного качества и очень быстро нашла своего покупателя.  За 2023 год произведено 119 тонн  хлебобулочных изделий.    </a:t>
            </a:r>
          </a:p>
          <a:p>
            <a:r>
              <a:rPr lang="ru-RU" sz="1600" b="1" dirty="0" smtClean="0"/>
              <a:t>Цех по переработке мяса ООО «Время»</a:t>
            </a:r>
            <a:r>
              <a:rPr lang="ru-RU" sz="1600" dirty="0" smtClean="0"/>
              <a:t> в селе Новотроицкое: 27  рабочих мест, мощность до 0,5 т. в смену. Сегодня производят 72 наименования вареных, варено-копченых колбас, сардельки, сосиски, шашлык, буженина, орех и т.д.. Продукция востребована, действующие рынки сбыта: г.Саранск, г.Рузаевка, </a:t>
            </a:r>
            <a:r>
              <a:rPr lang="ru-RU" sz="1600" dirty="0" err="1" smtClean="0"/>
              <a:t>с.Лямбирь</a:t>
            </a:r>
            <a:r>
              <a:rPr lang="ru-RU" sz="1600" dirty="0" smtClean="0"/>
              <a:t>, </a:t>
            </a:r>
            <a:r>
              <a:rPr lang="ru-RU" sz="1600" dirty="0" err="1" smtClean="0"/>
              <a:t>с.Ст.Шайгово</a:t>
            </a:r>
            <a:r>
              <a:rPr lang="ru-RU" sz="1600" dirty="0" smtClean="0"/>
              <a:t>. Функционируют 17 точек под брендом «</a:t>
            </a:r>
            <a:r>
              <a:rPr lang="ru-RU" sz="1600" dirty="0" err="1" smtClean="0"/>
              <a:t>Новотроицкие</a:t>
            </a:r>
            <a:r>
              <a:rPr lang="ru-RU" sz="1600" dirty="0" smtClean="0"/>
              <a:t> продукты» – где представлен весь ассортимент выпускаемой продукции. За 2023 года произведено 96 тонн  колбасных изделий и полуфабрикатов.</a:t>
            </a:r>
          </a:p>
          <a:p>
            <a:r>
              <a:rPr lang="ru-RU" sz="1600" b="1" dirty="0" smtClean="0"/>
              <a:t>Колбасный цех ИП Пьяных О.Н</a:t>
            </a:r>
            <a:r>
              <a:rPr lang="ru-RU" sz="1600" dirty="0" smtClean="0"/>
              <a:t>. в с.Старое </a:t>
            </a:r>
            <a:r>
              <a:rPr lang="ru-RU" sz="1600" dirty="0" err="1" smtClean="0"/>
              <a:t>Шайгово</a:t>
            </a:r>
            <a:r>
              <a:rPr lang="ru-RU" sz="1600" dirty="0" smtClean="0"/>
              <a:t> под брендом «</a:t>
            </a:r>
            <a:r>
              <a:rPr lang="ru-RU" sz="1600" dirty="0" err="1" smtClean="0"/>
              <a:t>Старошайговские</a:t>
            </a:r>
            <a:r>
              <a:rPr lang="ru-RU" sz="1600" dirty="0" smtClean="0"/>
              <a:t> колбасы» производит 38 наименований колбасных изделий и полуфабрикатов.   7 рабочих мест, мощность до 0,3 т. в смену. За 2023 года произведено продукции 51 тонна.</a:t>
            </a:r>
          </a:p>
          <a:p>
            <a:r>
              <a:rPr lang="ru-RU" sz="1600" b="1" dirty="0" smtClean="0"/>
              <a:t>ООО ТПК «</a:t>
            </a:r>
            <a:r>
              <a:rPr lang="ru-RU" sz="1600" b="1" dirty="0" err="1" smtClean="0"/>
              <a:t>Брадо</a:t>
            </a:r>
            <a:r>
              <a:rPr lang="ru-RU" sz="1600" b="1" dirty="0" smtClean="0"/>
              <a:t>»</a:t>
            </a:r>
            <a:r>
              <a:rPr lang="ru-RU" sz="1600" dirty="0" smtClean="0"/>
              <a:t> в селе Старое </a:t>
            </a:r>
            <a:r>
              <a:rPr lang="ru-RU" sz="1600" dirty="0" err="1" smtClean="0"/>
              <a:t>Шайгово</a:t>
            </a:r>
            <a:r>
              <a:rPr lang="ru-RU" sz="1600" dirty="0" smtClean="0"/>
              <a:t> занимается производством минеральных вод и безалкогольных напитков. Выпускаемая продукция: минеральная вода объемом 1,5л.; 5л.; квас; безалкогольные напитки «Дюшес», «Лимонад», «Тархун», «</a:t>
            </a:r>
            <a:r>
              <a:rPr lang="ru-RU" sz="1600" dirty="0" err="1" smtClean="0"/>
              <a:t>Мохито</a:t>
            </a:r>
            <a:r>
              <a:rPr lang="ru-RU" sz="1600" dirty="0" smtClean="0"/>
              <a:t>», «</a:t>
            </a:r>
            <a:r>
              <a:rPr lang="ru-RU" sz="1600" dirty="0" err="1" smtClean="0"/>
              <a:t>Мохито</a:t>
            </a:r>
            <a:r>
              <a:rPr lang="ru-RU" sz="1600" dirty="0" smtClean="0"/>
              <a:t> клубничный», «</a:t>
            </a:r>
            <a:r>
              <a:rPr lang="ru-RU" sz="1600" dirty="0" err="1" smtClean="0"/>
              <a:t>Брадомикс</a:t>
            </a:r>
            <a:r>
              <a:rPr lang="ru-RU" sz="1600" dirty="0" smtClean="0"/>
              <a:t> со вкусом Апельсина», «</a:t>
            </a:r>
            <a:r>
              <a:rPr lang="ru-RU" sz="1600" dirty="0" err="1" smtClean="0"/>
              <a:t>Брадомикс</a:t>
            </a:r>
            <a:r>
              <a:rPr lang="ru-RU" sz="1600" dirty="0" smtClean="0"/>
              <a:t> со вкусом Лимон»; вода питьевая 19л. На предприятии работают 8 человек. Произведено продукции за 2023 г. – 62,4 </a:t>
            </a:r>
            <a:r>
              <a:rPr lang="ru-RU" sz="1600" dirty="0" err="1" smtClean="0"/>
              <a:t>тыс</a:t>
            </a:r>
            <a:r>
              <a:rPr lang="ru-RU" sz="1600" dirty="0" smtClean="0"/>
              <a:t>/дал..</a:t>
            </a:r>
          </a:p>
          <a:p>
            <a:pPr algn="just">
              <a:spcAft>
                <a:spcPts val="600"/>
              </a:spcAft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071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C:\Users\Надежда\Desktop\картинки\ФИЛЬМ СХ\070918_0191956904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17478" y="851673"/>
            <a:ext cx="5000660" cy="2150755"/>
          </a:xfrm>
          <a:prstGeom prst="rect">
            <a:avLst/>
          </a:prstGeom>
          <a:noFill/>
        </p:spPr>
      </p:pic>
      <p:pic>
        <p:nvPicPr>
          <p:cNvPr id="1026" name="Picture 2" descr="C:\Users\Надежда\Desktop\nF_ykNc5S7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6040" y="3066251"/>
            <a:ext cx="5072097" cy="1964343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5621303" y="5352267"/>
            <a:ext cx="5072097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1978326" y="0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2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УРОВЕНЬ РАЗВИТИЯ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345716"/>
            <a:ext cx="10693400" cy="592985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2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СОЦИАЛЬНО-КУЛЬТУРНОЙ СФЕРЫ</a:t>
            </a:r>
          </a:p>
        </p:txBody>
      </p:sp>
      <p:pic>
        <p:nvPicPr>
          <p:cNvPr id="11" name="Picture 2" descr="C:\Users\Надежда\Desktop\7NJPNIU_Gnc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61014" y="3209127"/>
            <a:ext cx="4786346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Надежда\Desktop\My-y0TVSgs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32122" y="5137953"/>
            <a:ext cx="235745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 descr="C:\Users\Надежда\Desktop\h_MjKos9QNI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4602" y="5066515"/>
            <a:ext cx="271464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https://sun9-45.userapi.com/sun9-16/impf/MhV9Cs_aTRbMqAAjQaD3VsuLCwocKxJe_DNPSw/uSDm3Pj6aqg.jpg?size=2560x1707&amp;quality=95&amp;sign=8d77540843d997b568362406974a2e32&amp;type=album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21302" y="851673"/>
            <a:ext cx="4797496" cy="2214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94157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8956"/>
          <a:stretch/>
        </p:blipFill>
        <p:spPr bwMode="auto">
          <a:xfrm>
            <a:off x="417479" y="851673"/>
            <a:ext cx="9787006" cy="2636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978326" y="143656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Образование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08778" y="3780632"/>
            <a:ext cx="10256652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dirty="0" smtClean="0">
                <a:latin typeface="+mj-lt"/>
              </a:rPr>
              <a:t>	На </a:t>
            </a:r>
            <a:r>
              <a:rPr lang="ru-RU" sz="1600" dirty="0">
                <a:latin typeface="+mj-lt"/>
              </a:rPr>
              <a:t>начало </a:t>
            </a:r>
            <a:r>
              <a:rPr lang="ru-RU" sz="1600" dirty="0" smtClean="0">
                <a:latin typeface="+mj-lt"/>
              </a:rPr>
              <a:t>2023-2024 </a:t>
            </a:r>
            <a:r>
              <a:rPr lang="ru-RU" sz="1600" dirty="0">
                <a:latin typeface="+mj-lt"/>
              </a:rPr>
              <a:t>учебного года сеть учреждений образования района включает в себя: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 smtClean="0">
                <a:latin typeface="+mj-lt"/>
              </a:rPr>
              <a:t>6 </a:t>
            </a:r>
            <a:r>
              <a:rPr lang="ru-RU" sz="1600" dirty="0">
                <a:latin typeface="+mj-lt"/>
              </a:rPr>
              <a:t>муниципальных дошкольных образовательных учреждений (МДОУ) на 395 мест;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+mj-lt"/>
              </a:rPr>
              <a:t>6 общеобразовательных учреждений: 5 средних и 1 основная школы;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dirty="0">
                <a:latin typeface="+mj-lt"/>
              </a:rPr>
              <a:t>Центр Детского </a:t>
            </a:r>
            <a:r>
              <a:rPr lang="ru-RU" sz="1600" dirty="0" smtClean="0">
                <a:latin typeface="+mj-lt"/>
              </a:rPr>
              <a:t>Творчества и «</a:t>
            </a:r>
            <a:r>
              <a:rPr lang="ru-RU" sz="1600" dirty="0" err="1" smtClean="0">
                <a:latin typeface="+mj-lt"/>
              </a:rPr>
              <a:t>Старошайговская</a:t>
            </a:r>
            <a:r>
              <a:rPr lang="ru-RU" sz="1600" dirty="0" smtClean="0">
                <a:latin typeface="+mj-lt"/>
              </a:rPr>
              <a:t> детская школа искусств   им. Г.И. </a:t>
            </a:r>
            <a:r>
              <a:rPr lang="ru-RU" sz="1600" dirty="0" err="1" smtClean="0">
                <a:latin typeface="+mj-lt"/>
              </a:rPr>
              <a:t>Сураева-Королёва</a:t>
            </a:r>
            <a:r>
              <a:rPr lang="ru-RU" sz="1600" dirty="0" smtClean="0">
                <a:latin typeface="+mj-lt"/>
              </a:rPr>
              <a:t>». </a:t>
            </a:r>
            <a:endParaRPr lang="ru-RU" sz="1600" dirty="0">
              <a:latin typeface="+mj-lt"/>
            </a:endParaRPr>
          </a:p>
          <a:p>
            <a:r>
              <a:rPr lang="ru-RU" sz="1600" dirty="0" smtClean="0">
                <a:latin typeface="+mj-lt"/>
              </a:rPr>
              <a:t>В систему общего образования входят 5 средних школ, 1 основная школа.  На начало </a:t>
            </a:r>
            <a:r>
              <a:rPr lang="ru-RU" sz="1600" dirty="0" smtClean="0">
                <a:latin typeface="+mj-lt"/>
              </a:rPr>
              <a:t>2023 </a:t>
            </a:r>
            <a:r>
              <a:rPr lang="ru-RU" sz="1600" dirty="0" smtClean="0">
                <a:latin typeface="+mj-lt"/>
              </a:rPr>
              <a:t>– </a:t>
            </a:r>
            <a:r>
              <a:rPr lang="ru-RU" sz="1600" dirty="0" smtClean="0">
                <a:latin typeface="+mj-lt"/>
              </a:rPr>
              <a:t>2024 </a:t>
            </a:r>
            <a:r>
              <a:rPr lang="ru-RU" sz="1600" dirty="0" smtClean="0">
                <a:latin typeface="+mj-lt"/>
              </a:rPr>
              <a:t>учебного года системой общего образования охвачено </a:t>
            </a:r>
            <a:r>
              <a:rPr lang="ru-RU" sz="1600" dirty="0" smtClean="0">
                <a:latin typeface="+mj-lt"/>
              </a:rPr>
              <a:t>947 учащихся. </a:t>
            </a:r>
            <a:endParaRPr lang="ru-RU" sz="1600" dirty="0" smtClean="0">
              <a:latin typeface="+mj-lt"/>
            </a:endParaRPr>
          </a:p>
          <a:p>
            <a:r>
              <a:rPr lang="ru-RU" sz="1600" dirty="0" smtClean="0"/>
              <a:t>	</a:t>
            </a:r>
            <a:r>
              <a:rPr lang="ru-RU" sz="1600" b="1" dirty="0" smtClean="0"/>
              <a:t>Национальный </a:t>
            </a:r>
            <a:r>
              <a:rPr lang="ru-RU" sz="1600" b="1" dirty="0" smtClean="0"/>
              <a:t>проект  «Образование» придал  импульс всей системе образования. За 2023 год проведено укрепление материально – технической базы по программе </a:t>
            </a:r>
            <a:r>
              <a:rPr lang="ru-RU" sz="1600" b="1" dirty="0" smtClean="0"/>
              <a:t> «</a:t>
            </a:r>
            <a:r>
              <a:rPr lang="ru-RU" sz="1600" b="1" dirty="0" smtClean="0"/>
              <a:t>Развитие образования в </a:t>
            </a:r>
            <a:r>
              <a:rPr lang="ru-RU" sz="1600" b="1" dirty="0" err="1" smtClean="0"/>
              <a:t>Старошайговском</a:t>
            </a:r>
            <a:r>
              <a:rPr lang="ru-RU" sz="1600" b="1" dirty="0" smtClean="0"/>
              <a:t> муниципальном районе на 2015-2026 годы» .</a:t>
            </a:r>
          </a:p>
          <a:p>
            <a:r>
              <a:rPr lang="ru-RU" sz="1600" b="1" dirty="0" smtClean="0"/>
              <a:t>	Разработана </a:t>
            </a:r>
            <a:r>
              <a:rPr lang="ru-RU" sz="1600" b="1" dirty="0" smtClean="0"/>
              <a:t>проектно – сметная документация для </a:t>
            </a:r>
            <a:r>
              <a:rPr lang="ru-RU" sz="1600" b="1" dirty="0" err="1" smtClean="0"/>
              <a:t>Новотроицкой</a:t>
            </a:r>
            <a:r>
              <a:rPr lang="ru-RU" sz="1600" b="1" dirty="0" smtClean="0"/>
              <a:t> школы и </a:t>
            </a:r>
            <a:r>
              <a:rPr lang="ru-RU" sz="1600" b="1" dirty="0" err="1" smtClean="0"/>
              <a:t>Старошайговской</a:t>
            </a:r>
            <a:r>
              <a:rPr lang="ru-RU" sz="1600" b="1" dirty="0" smtClean="0"/>
              <a:t> школы для включения на капитальный ремонт   по  программе «Модернизация школьных систем образования». </a:t>
            </a:r>
          </a:p>
          <a:p>
            <a:endParaRPr lang="ru-RU" sz="1600" b="1" dirty="0"/>
          </a:p>
        </p:txBody>
      </p:sp>
    </p:spTree>
    <p:extLst>
      <p:ext uri="{BB962C8B-B14F-4D97-AF65-F5344CB8AC3E}">
        <p14:creationId xmlns="" xmlns:p14="http://schemas.microsoft.com/office/powerpoint/2010/main" val="349109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>
          <a:xfrm>
            <a:off x="167085" y="637359"/>
            <a:ext cx="10526316" cy="2276879"/>
          </a:xfrm>
        </p:spPr>
        <p:txBody>
          <a:bodyPr lIns="104306" tIns="52153" rIns="104306" bIns="52153">
            <a:normAutofit fontScale="90000"/>
          </a:bodyPr>
          <a:lstStyle/>
          <a:p>
            <a:pPr eaLnBrk="1" hangingPunct="1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сеть культурно-просветительных учреждений района входят :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МБУК «Центр культуры»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Старошайговского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РМ (в составе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15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структурных подразделений), 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МБУК «Центр национальной культуры» 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МБУК «Центральная библиотечная система им. И.М. Девина» (в составе 15 структурных подразделений), 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МБУ ДО «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Старошайговская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детская школа искусств им.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Г.И.Сураева-Королева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/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Уровень фактической обеспеченности учреждениями культуры в муниципальном районе от нормативной потребности: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клубами и учреждениями клубного типа, парками культуры и отдыха – 100%,  библиотеками - 100%.</a:t>
            </a:r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5" name="Содержимое 2"/>
          <p:cNvSpPr>
            <a:spLocks noGrp="1"/>
          </p:cNvSpPr>
          <p:nvPr>
            <p:ph idx="1"/>
          </p:nvPr>
        </p:nvSpPr>
        <p:spPr>
          <a:xfrm>
            <a:off x="560354" y="3071764"/>
            <a:ext cx="4857784" cy="3229289"/>
          </a:xfrm>
        </p:spPr>
        <p:txBody>
          <a:bodyPr lIns="104306" tIns="52153" rIns="104306" bIns="52153">
            <a:normAutofit lnSpcReduction="10000"/>
          </a:bodyPr>
          <a:lstStyle/>
          <a:p>
            <a:pPr eaLnBrk="1" hangingPunct="1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2023 году учреждениями культуры получены субсидии по следующим программам:</a:t>
            </a:r>
          </a:p>
          <a:p>
            <a:pPr eaLnBrk="1" hangingPunct="1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модернизация библиотек в части комплектования книжных фондов библиотек муниципальных образований  - 271 т. р.	</a:t>
            </a:r>
          </a:p>
          <a:p>
            <a:pPr eaLnBrk="1" hangingPunct="1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«Государственная поддержка лучших  сельских учреждений культуры» (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Леткинский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сельский клуб)  - 103 т. р. </a:t>
            </a:r>
          </a:p>
          <a:p>
            <a:pPr eaLnBrk="1" hangingPunct="1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Обеспечение развития и укрепления материально-технической базы домов культуры  в рамках партийного проекта «Местный дом культуры» политической партии «Единая Россия» (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Шуварский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сельский клуб) - 404 тыс. руб.;  </a:t>
            </a:r>
          </a:p>
          <a:p>
            <a:pPr eaLnBrk="1" hangingPunct="1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Центр национальной культуры  - 1 млн. руб.</a:t>
            </a:r>
          </a:p>
          <a:p>
            <a:pPr eaLnBrk="1" hangingPunct="1"/>
            <a:endParaRPr lang="ru-RU" dirty="0" smtClean="0"/>
          </a:p>
        </p:txBody>
      </p:sp>
      <p:sp>
        <p:nvSpPr>
          <p:cNvPr id="6" name="Блок-схема: процесс 5"/>
          <p:cNvSpPr/>
          <p:nvPr/>
        </p:nvSpPr>
        <p:spPr>
          <a:xfrm>
            <a:off x="774668" y="6280961"/>
            <a:ext cx="4655576" cy="1089521"/>
          </a:xfrm>
          <a:prstGeom prst="flowChart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программе «Пушкинская карта» для молодежи с 14 до 22 лет за 2023г. в учреждениях культуры было проведено 260 мероприятий посетителей 2265 человек.</a:t>
            </a:r>
          </a:p>
        </p:txBody>
      </p:sp>
      <p:pic>
        <p:nvPicPr>
          <p:cNvPr id="38918" name="Picture 2" descr="C:\Users\Надежда\Desktop\gw20AZme4m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46766" y="4709325"/>
            <a:ext cx="4286280" cy="2641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9" name="Прямоугольник 7"/>
          <p:cNvSpPr>
            <a:spLocks noChangeArrowheads="1"/>
          </p:cNvSpPr>
          <p:nvPr/>
        </p:nvSpPr>
        <p:spPr bwMode="auto">
          <a:xfrm>
            <a:off x="5513785" y="3150526"/>
            <a:ext cx="4928990" cy="1582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 итогам фестиваля народного творчества "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Шумбрат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Мордовия",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район был удостоен награды: диплома I степени и сертификата на сумму 500 000 рублей на развитие отрасли культуры за высокий уровень концертной программы!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632716" y="0"/>
            <a:ext cx="27146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B0F0"/>
                </a:solidFill>
                <a:latin typeface="PF Square Sans Pro Medium" panose="02000500000000020004" pitchFamily="2" charset="0"/>
              </a:rPr>
              <a:t>Культура</a:t>
            </a:r>
            <a:endParaRPr lang="ru-RU" sz="2400" b="1" i="1" dirty="0">
              <a:solidFill>
                <a:srgbClr val="00B0F0"/>
              </a:solidFill>
              <a:latin typeface="PF Square Sans Pro Medium" panose="02000500000000020004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дежда\Desktop\XX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3231" y="699305"/>
            <a:ext cx="9501253" cy="2938449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-154977" y="3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Здравоохранение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17478" y="3566317"/>
            <a:ext cx="996789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endParaRPr lang="ru-RU" sz="1600" dirty="0" smtClean="0">
              <a:latin typeface="PF Square Sans Pro" panose="02000506040000020004" pitchFamily="2" charset="0"/>
            </a:endParaRPr>
          </a:p>
          <a:p>
            <a:r>
              <a:rPr lang="ru-RU" sz="1600" dirty="0" smtClean="0">
                <a:latin typeface="+mj-lt"/>
              </a:rPr>
              <a:t>   	</a:t>
            </a:r>
            <a:r>
              <a:rPr lang="ru-RU" sz="1600" b="1" dirty="0" smtClean="0"/>
              <a:t>В </a:t>
            </a:r>
            <a:r>
              <a:rPr lang="ru-RU" sz="1600" b="1" dirty="0" smtClean="0"/>
              <a:t>соответствии с Указом Президента  Российской федерации «О национальных целях и стратегических задачах развития Российской федерации на период до 2024 года» от 07.05.2010 №204,  система здравоохранения  развивается по следующим направлениям:</a:t>
            </a:r>
          </a:p>
          <a:p>
            <a:r>
              <a:rPr lang="ru-RU" sz="1600" b="1" dirty="0" smtClean="0"/>
              <a:t>- развитие первичной – медико-санитарной помощи:</a:t>
            </a:r>
          </a:p>
          <a:p>
            <a:r>
              <a:rPr lang="ru-RU" sz="1600" b="1" dirty="0" smtClean="0"/>
              <a:t>- обеспечение охвата всех граждан профилактическими медицинскими осмотрами не реже одного раза в год;</a:t>
            </a:r>
          </a:p>
          <a:p>
            <a:r>
              <a:rPr lang="ru-RU" sz="1600" b="1" dirty="0" smtClean="0"/>
              <a:t>- оптимизация работы поликлиники в рамках внедрения регионального проекта «новой модели медицинской организации, оказывающей первичную медико-санитарную помощь». </a:t>
            </a:r>
          </a:p>
          <a:p>
            <a:endParaRPr lang="ru-RU" sz="1600" dirty="0" smtClean="0">
              <a:latin typeface="+mj-lt"/>
            </a:endParaRPr>
          </a:p>
          <a:p>
            <a:pPr algn="just">
              <a:spcAft>
                <a:spcPts val="600"/>
              </a:spcAft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810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/>
          <p:cNvSpPr>
            <a:spLocks noGrp="1"/>
          </p:cNvSpPr>
          <p:nvPr>
            <p:ph type="title"/>
          </p:nvPr>
        </p:nvSpPr>
        <p:spPr>
          <a:xfrm>
            <a:off x="703230" y="866396"/>
            <a:ext cx="9823086" cy="1570012"/>
          </a:xfrm>
        </p:spPr>
        <p:txBody>
          <a:bodyPr lIns="104306" tIns="52153" rIns="104306" bIns="52153">
            <a:normAutofit fontScale="90000"/>
          </a:bodyPr>
          <a:lstStyle/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b="1" dirty="0" smtClean="0"/>
              <a:t> ГБУЗ РМ «</a:t>
            </a:r>
            <a:r>
              <a:rPr lang="ru-RU" sz="1600" b="1" dirty="0" err="1" smtClean="0"/>
              <a:t>Старошайговская</a:t>
            </a:r>
            <a:r>
              <a:rPr lang="ru-RU" sz="1600" b="1" dirty="0" smtClean="0"/>
              <a:t> РБ» на 46 стационарных коек (круглосуточных).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В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 ГБУЗ РМ «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Старошайговская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РБ»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входят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поликлиника на 200 посещений в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смену, 1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амбулатория  и 16  фельдшерско-акушерских пунктов.</a:t>
            </a:r>
            <a:b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Численность врачей сегодня это 28 человек, 75 человек среднего и 5 человек младшего персонала.</a:t>
            </a:r>
            <a:r>
              <a:rPr lang="ru-RU" sz="2700" dirty="0" smtClean="0"/>
              <a:t/>
            </a:r>
            <a:br>
              <a:rPr lang="ru-RU" sz="2700" dirty="0" smtClean="0"/>
            </a:br>
            <a:endParaRPr lang="ru-RU" sz="2700" dirty="0" smtClean="0"/>
          </a:p>
        </p:txBody>
      </p:sp>
      <p:sp>
        <p:nvSpPr>
          <p:cNvPr id="36867" name="Содержимое 2"/>
          <p:cNvSpPr>
            <a:spLocks noGrp="1"/>
          </p:cNvSpPr>
          <p:nvPr>
            <p:ph idx="1"/>
          </p:nvPr>
        </p:nvSpPr>
        <p:spPr>
          <a:xfrm>
            <a:off x="167085" y="2520421"/>
            <a:ext cx="4928990" cy="1654027"/>
          </a:xfrm>
        </p:spPr>
        <p:txBody>
          <a:bodyPr lIns="104306" tIns="52153" rIns="104306" bIns="52153"/>
          <a:lstStyle/>
          <a:p>
            <a:pPr algn="ctr" eaLnBrk="1" hangingPunct="1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В 2023 г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было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принято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программе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Земский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доктор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» / «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Земский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фельдшер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» 5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человек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Из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них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врача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1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фельдшер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скорой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медицинской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помощи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8" name="Picture 2" descr="C:\Users\Надежда\Desktop\врач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0244" y="2520421"/>
            <a:ext cx="2328042" cy="1463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3" descr="C:\Users\Надежда\Desktop\врач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6509" y="2520421"/>
            <a:ext cx="2307620" cy="1450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6015037" y="4253211"/>
            <a:ext cx="4093568" cy="2441658"/>
          </a:xfrm>
          <a:prstGeom prst="flowChartAlternate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2023 году среднемесячная заработная плата врачей составила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54 900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рублей, 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среднего медицинского  персонала </a:t>
            </a: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28 000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рублей,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младшего медицинского персонала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– 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27 200 рублей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71" name="Прямоугольник 8"/>
          <p:cNvSpPr>
            <a:spLocks noChangeArrowheads="1"/>
          </p:cNvSpPr>
          <p:nvPr/>
        </p:nvSpPr>
        <p:spPr bwMode="auto">
          <a:xfrm>
            <a:off x="167085" y="5828474"/>
            <a:ext cx="5597327" cy="1582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27 января 2023 года на территории районной больницы состоялся митинг, посвящённый присвоению ГБУЗ 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Старошайговская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районная больница» имени хирурга, заслуженного врача Мордовской АССР Николая Кузьмича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Якомаскина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открытию в его честь мемориальной доски на фасаде здания больницы</a:t>
            </a:r>
          </a:p>
        </p:txBody>
      </p:sp>
      <p:pic>
        <p:nvPicPr>
          <p:cNvPr id="36872" name="Picture 5" descr="C:\Users\Надежда\Desktop\митинг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7519" y="4253211"/>
            <a:ext cx="2381881" cy="157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Picture 6" descr="C:\Users\Надежда\Desktop\якомас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4169" y="4253211"/>
            <a:ext cx="2404159" cy="157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7374"/>
          <a:stretch/>
        </p:blipFill>
        <p:spPr bwMode="auto">
          <a:xfrm>
            <a:off x="6275394" y="1137425"/>
            <a:ext cx="3929090" cy="321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978326" y="0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solidFill>
                  <a:srgbClr val="00B0F0"/>
                </a:solidFill>
                <a:latin typeface="PF Square Sans Pro" panose="02000506040000020004" pitchFamily="2" charset="0"/>
              </a:rPr>
              <a:t>Физическая культура</a:t>
            </a:r>
            <a:r>
              <a:rPr lang="ru-RU" sz="3300" dirty="0">
                <a:solidFill>
                  <a:schemeClr val="bg1"/>
                </a:solidFill>
                <a:latin typeface="PF Square Sans Pro" panose="02000506040000020004" pitchFamily="2" charset="0"/>
              </a:rPr>
              <a:t>,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345712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solidFill>
                  <a:srgbClr val="00B0F0"/>
                </a:solidFill>
                <a:latin typeface="PF Square Sans Pro Medium" panose="02000500000000020004" pitchFamily="2" charset="0"/>
              </a:rPr>
              <a:t>спорт и отдых       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74603" y="4637887"/>
            <a:ext cx="101236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+mj-lt"/>
                <a:cs typeface="Times New Roman" pitchFamily="18" charset="0"/>
              </a:rPr>
              <a:t>	Для </a:t>
            </a:r>
            <a:r>
              <a:rPr lang="ru-RU" sz="1600" dirty="0">
                <a:latin typeface="+mj-lt"/>
                <a:cs typeface="Times New Roman" pitchFamily="18" charset="0"/>
              </a:rPr>
              <a:t>занятий физической культурой и спортом в районе созданы и создаются все необходимые условия. </a:t>
            </a:r>
            <a:r>
              <a:rPr lang="ru-RU" sz="1600" dirty="0" smtClean="0">
                <a:latin typeface="+mj-lt"/>
              </a:rPr>
              <a:t>На территории </a:t>
            </a:r>
            <a:r>
              <a:rPr lang="ru-RU" sz="1600" dirty="0" err="1" smtClean="0">
                <a:latin typeface="+mj-lt"/>
              </a:rPr>
              <a:t>Старошайговского</a:t>
            </a:r>
            <a:r>
              <a:rPr lang="ru-RU" sz="1600" dirty="0" smtClean="0">
                <a:latin typeface="+mj-lt"/>
              </a:rPr>
              <a:t> муниципального района функционирует 97 спортивных сооружений, в том числе: 75 плоскостных сооружений площадью 38 444 м</a:t>
            </a:r>
            <a:r>
              <a:rPr lang="ru-RU" sz="1600" baseline="30000" dirty="0" smtClean="0">
                <a:latin typeface="+mj-lt"/>
              </a:rPr>
              <a:t>2</a:t>
            </a:r>
            <a:r>
              <a:rPr lang="ru-RU" sz="1600" dirty="0" smtClean="0">
                <a:latin typeface="+mj-lt"/>
              </a:rPr>
              <a:t>, 15 спортивных залов площадью 3 396 м</a:t>
            </a:r>
            <a:r>
              <a:rPr lang="ru-RU" sz="1600" baseline="30000" dirty="0" smtClean="0">
                <a:latin typeface="+mj-lt"/>
              </a:rPr>
              <a:t>2 </a:t>
            </a:r>
            <a:r>
              <a:rPr lang="ru-RU" sz="1600" dirty="0" smtClean="0">
                <a:latin typeface="+mj-lt"/>
              </a:rPr>
              <a:t>, 1 велотрек. Единовременная пропускная способность спортивных сооружений составляет 1 270 человек. </a:t>
            </a:r>
          </a:p>
          <a:p>
            <a:pPr algn="just"/>
            <a:r>
              <a:rPr lang="ru-RU" sz="1600" dirty="0" smtClean="0">
                <a:latin typeface="+mj-lt"/>
              </a:rPr>
              <a:t>	</a:t>
            </a:r>
            <a:endParaRPr lang="ru-RU" sz="1600" dirty="0">
              <a:latin typeface="PF Square Sans Pro" panose="02000506040000020004" pitchFamily="2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78F0A61-F038-470F-981E-7D100A42CB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40" y="1137425"/>
            <a:ext cx="5572164" cy="32202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521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xfrm>
            <a:off x="250627" y="637359"/>
            <a:ext cx="10275688" cy="1799048"/>
          </a:xfrm>
        </p:spPr>
        <p:txBody>
          <a:bodyPr lIns="104306" tIns="52153" rIns="104306" bIns="52153">
            <a:normAutofit/>
          </a:bodyPr>
          <a:lstStyle/>
          <a:p>
            <a:pPr eaLnBrk="1" hangingPunct="1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функционируют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современный физкультурно-оздоровительный комплекс, футбольный стадион с искусственным покрытием, который включает в себя футбольное поле, легкоатлетическую беговую дорожку, площадки для игровых видов спорта, велодром  в селе Старое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7891" name="Содержимое 2"/>
          <p:cNvSpPr>
            <a:spLocks noGrp="1"/>
          </p:cNvSpPr>
          <p:nvPr>
            <p:ph idx="1"/>
          </p:nvPr>
        </p:nvSpPr>
        <p:spPr>
          <a:xfrm>
            <a:off x="7101087" y="2520421"/>
            <a:ext cx="3174603" cy="2599185"/>
          </a:xfrm>
        </p:spPr>
        <p:txBody>
          <a:bodyPr lIns="104306" tIns="52153" rIns="104306" bIns="52153">
            <a:normAutofit lnSpcReduction="10000"/>
          </a:bodyPr>
          <a:lstStyle/>
          <a:p>
            <a:pPr algn="ctr" eaLnBrk="1" hangingPunct="1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спортивные площадки функционируют в сёлах: Богдановка, Старая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Конопать, Мельцаны, Новое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Акшино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 eaLnBrk="1" hangingPunct="1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зимнее время работают прекрасные катки в сёлах Старое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Старая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Богдановка. </a:t>
            </a:r>
          </a:p>
          <a:p>
            <a:pPr eaLnBrk="1" hangingPunct="1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 smtClean="0"/>
          </a:p>
        </p:txBody>
      </p:sp>
      <p:pic>
        <p:nvPicPr>
          <p:cNvPr id="37893" name="Picture 5" descr="C:\Users\Надежда\Desktop\коньк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89641" y="5198369"/>
            <a:ext cx="1336675" cy="2231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Прямоугольник 8"/>
          <p:cNvSpPr>
            <a:spLocks noChangeArrowheads="1"/>
          </p:cNvSpPr>
          <p:nvPr/>
        </p:nvSpPr>
        <p:spPr bwMode="auto">
          <a:xfrm>
            <a:off x="167085" y="2280433"/>
            <a:ext cx="6850459" cy="1213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4306" tIns="52153" rIns="104306" bIns="52153">
            <a:spAutoFit/>
          </a:bodyPr>
          <a:lstStyle/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течение года наши воспитанники принимали участие                          в Республиканских и Всероссийских соревнованиях по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ВМХ-спорту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в г. Москве, в г. Пензе и в г. Саранске, где занимали призовые места. </a:t>
            </a:r>
          </a:p>
        </p:txBody>
      </p:sp>
      <p:pic>
        <p:nvPicPr>
          <p:cNvPr id="37895" name="Picture 6" descr="C:\Users\Надежда\Desktop\YY-YsOI3EO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628" y="3566317"/>
            <a:ext cx="3091060" cy="2246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6" name="Picture 7" descr="C:\Users\Надежда\Desktop\CeGZ8QeMnA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92314" y="3566317"/>
            <a:ext cx="3564467" cy="2262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7" name="Rectangle 8"/>
          <p:cNvSpPr>
            <a:spLocks noChangeArrowheads="1"/>
          </p:cNvSpPr>
          <p:nvPr/>
        </p:nvSpPr>
        <p:spPr bwMode="auto">
          <a:xfrm>
            <a:off x="167084" y="6222290"/>
            <a:ext cx="4093568" cy="1182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>
            <a:spAutoFit/>
          </a:bodyPr>
          <a:lstStyle/>
          <a:p>
            <a:pPr algn="ctr" eaLnBrk="0" hangingPunct="0"/>
            <a:r>
              <a:rPr lang="ru-RU" altLang="zh-CN" sz="1400" b="1" dirty="0">
                <a:latin typeface="Times New Roman" pitchFamily="18" charset="0"/>
                <a:cs typeface="Times New Roman" pitchFamily="18" charset="0"/>
              </a:rPr>
              <a:t>В рамках нацпроекта «Демография» до 2024 года мы должны увеличить долю граждан, систематически занимающихся физкультурой - до 55%. </a:t>
            </a:r>
          </a:p>
          <a:p>
            <a:pPr algn="ctr" eaLnBrk="0" hangingPunct="0"/>
            <a:r>
              <a:rPr lang="ru-RU" altLang="zh-CN" sz="1400" b="1" dirty="0">
                <a:latin typeface="Times New Roman" pitchFamily="18" charset="0"/>
                <a:cs typeface="Times New Roman" pitchFamily="18" charset="0"/>
              </a:rPr>
              <a:t>В районе этот показатель составляет 41%.</a:t>
            </a:r>
          </a:p>
        </p:txBody>
      </p:sp>
      <p:pic>
        <p:nvPicPr>
          <p:cNvPr id="37898" name="Picture 9" descr="C:\Users\Надежда\Desktop\7y-xhiqzgIk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44195" y="5933492"/>
            <a:ext cx="2840434" cy="1419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9" name="Picture 11" descr="C:\Users\Надежда\Desktop\каток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51712" y="5198369"/>
            <a:ext cx="1754387" cy="2205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489180" y="137293"/>
            <a:ext cx="5000660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Преимущества</a:t>
            </a:r>
            <a:r>
              <a:rPr kumimoji="0" lang="ru-RU" sz="2400" b="1" i="1" u="none" strike="noStrike" kern="1200" cap="all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района</a:t>
            </a:r>
            <a:endParaRPr kumimoji="0" lang="ru-RU" sz="1600" b="1" i="1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89710" y="851673"/>
            <a:ext cx="3929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ru-RU" sz="12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Культурным достоянием  района является </a:t>
            </a:r>
            <a:r>
              <a:rPr lang="ru-RU" sz="1200" b="1" dirty="0" err="1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Старотеризморгский</a:t>
            </a:r>
            <a:r>
              <a:rPr lang="ru-RU" sz="12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центр национальной культуры. При центре работает уникальный народный коллектив, музей быта и народной одежды </a:t>
            </a:r>
            <a:r>
              <a:rPr lang="ru-RU" sz="1200" b="1" dirty="0" smtClean="0">
                <a:cs typeface="Times New Roman" pitchFamily="18" charset="0"/>
              </a:rPr>
              <a:t>и музейный комплекс под открытым небом </a:t>
            </a:r>
            <a:endParaRPr lang="ru-RU" sz="1200" b="1" dirty="0"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632585" y="1780383"/>
            <a:ext cx="3497535" cy="2045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5460" y="3280565"/>
            <a:ext cx="3286148" cy="149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03185" y="2637622"/>
            <a:ext cx="36433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PF Square Sans Pro" panose="02000506040000020004" pitchFamily="2" charset="0"/>
              </a:rPr>
              <a:t>Дом отдыха «Отрада» расположен на границе соснового леса и берегов реки </a:t>
            </a:r>
            <a:r>
              <a:rPr lang="ru-RU" sz="1200" b="1" dirty="0" err="1" smtClean="0">
                <a:latin typeface="PF Square Sans Pro" panose="02000506040000020004" pitchFamily="2" charset="0"/>
              </a:rPr>
              <a:t>Сивинь</a:t>
            </a:r>
            <a:r>
              <a:rPr lang="ru-RU" sz="1200" b="1" dirty="0" smtClean="0">
                <a:latin typeface="PF Square Sans Pro" panose="02000506040000020004" pitchFamily="2" charset="0"/>
              </a:rPr>
              <a:t>. Спортивные развлечения представлены такими видами, как футбол, волейбол, </a:t>
            </a:r>
            <a:r>
              <a:rPr lang="ru-RU" sz="1200" b="1" dirty="0" err="1" smtClean="0">
                <a:latin typeface="PF Square Sans Pro" panose="02000506040000020004" pitchFamily="2" charset="0"/>
              </a:rPr>
              <a:t>дартс</a:t>
            </a:r>
            <a:r>
              <a:rPr lang="ru-RU" sz="1200" b="1" dirty="0" smtClean="0">
                <a:latin typeface="PF Square Sans Pro" panose="02000506040000020004" pitchFamily="2" charset="0"/>
              </a:rPr>
              <a:t>, бадминтон и настольный теннис, бильярд, нарды, карты и шахматы. Отдых на природе — это рыбалка.</a:t>
            </a:r>
            <a:endParaRPr lang="ru-RU" sz="12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59" b="12522"/>
          <a:stretch/>
        </p:blipFill>
        <p:spPr bwMode="auto">
          <a:xfrm>
            <a:off x="274602" y="851674"/>
            <a:ext cx="3429024" cy="17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775087" y="637359"/>
            <a:ext cx="257176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Выгодное экономическое и географическое положение района по отношению к другим районам республики. На территории </a:t>
            </a:r>
            <a:r>
              <a:rPr lang="ru-RU" sz="1200" b="1" i="1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Старошайговского</a:t>
            </a:r>
            <a:r>
              <a:rPr lang="ru-RU" sz="1200" b="1" i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муниципального района размещаются природные, культурно- познавательные, рекреационные объекты, объекты сервиса, в районе созданы все условия для занятий спортом, парк культуры и отдыха, парк победы, православие района.</a:t>
            </a:r>
            <a:endParaRPr lang="ru-RU" sz="1200" b="1" i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32520" y="4395613"/>
            <a:ext cx="4854573" cy="3165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Содержимое 10" descr="DSC00172.JPG"/>
          <p:cNvPicPr>
            <a:picLocks noChangeAspect="1"/>
          </p:cNvPicPr>
          <p:nvPr/>
        </p:nvPicPr>
        <p:blipFill>
          <a:blip r:embed="rId6" cstate="print"/>
          <a:srcRect l="8221" r="8221"/>
          <a:stretch>
            <a:fillRect/>
          </a:stretch>
        </p:blipFill>
        <p:spPr>
          <a:xfrm>
            <a:off x="274602" y="3780632"/>
            <a:ext cx="3143272" cy="1928826"/>
          </a:xfrm>
          <a:prstGeom prst="roundRect">
            <a:avLst>
              <a:gd name="adj" fmla="val 783"/>
            </a:avLst>
          </a:prstGeom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" y="5352267"/>
            <a:ext cx="3286148" cy="2566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Надежда\Desktop\IMG_697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3628" y="3352003"/>
            <a:ext cx="2643206" cy="1928826"/>
          </a:xfrm>
          <a:prstGeom prst="rect">
            <a:avLst/>
          </a:prstGeom>
          <a:noFill/>
        </p:spPr>
      </p:pic>
      <p:pic>
        <p:nvPicPr>
          <p:cNvPr id="15" name="Picture 1" descr="C:\Users\Надежда\Desktop\1_p80955-696x435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632191" y="5423705"/>
            <a:ext cx="3000396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1221" y="16"/>
            <a:ext cx="9624060" cy="630083"/>
          </a:xfrm>
        </p:spPr>
        <p:txBody>
          <a:bodyPr lIns="104306" tIns="52153" rIns="104306" bIns="52153">
            <a:noAutofit/>
          </a:bodyPr>
          <a:lstStyle/>
          <a:p>
            <a:pPr algn="ctr"/>
            <a:r>
              <a:rPr lang="ru-RU" sz="23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ТУРИСТИЧЕСКИЙ ПОТЕНЦИАЛ</a:t>
            </a:r>
            <a:endParaRPr lang="ru-RU" sz="23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84784" y="708799"/>
            <a:ext cx="4724775" cy="2214578"/>
          </a:xfrm>
        </p:spPr>
        <p:txBody>
          <a:bodyPr lIns="104306" tIns="52153" rIns="104306" bIns="52153">
            <a:normAutofit fontScale="40000" lnSpcReduction="20000"/>
          </a:bodyPr>
          <a:lstStyle/>
          <a:p>
            <a:endParaRPr lang="ru-RU" sz="23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3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Центр национальной культуры   с. Старая </a:t>
            </a:r>
            <a:r>
              <a:rPr lang="ru-RU" sz="43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43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9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Центром </a:t>
            </a:r>
            <a:r>
              <a:rPr lang="ru-RU" sz="29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национальной культуры за </a:t>
            </a:r>
            <a:r>
              <a:rPr lang="ru-RU" sz="29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2023год </a:t>
            </a:r>
            <a:r>
              <a:rPr lang="ru-RU" sz="29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проведено </a:t>
            </a:r>
            <a:r>
              <a:rPr lang="ru-RU" sz="29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247мероприятий </a:t>
            </a:r>
            <a:r>
              <a:rPr lang="ru-RU" sz="29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(в том числе </a:t>
            </a:r>
            <a:r>
              <a:rPr lang="ru-RU" sz="29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150 экскурсий</a:t>
            </a:r>
            <a:r>
              <a:rPr lang="ru-RU" sz="29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 Возрождение традиционных народных праздников и обрядов, знакомство с национальной кухней, песенным фольклором села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году центр посетили более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48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тысяч посетителей, из них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тысячи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туристов. ЦНК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включен в маршрут  -  Тур выходного дня «Зов </a:t>
            </a:r>
            <a:r>
              <a:rPr lang="ru-RU" sz="2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Торамы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 который получил статус национального маршрута   России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9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300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346701" y="708813"/>
            <a:ext cx="5010710" cy="3091943"/>
          </a:xfrm>
        </p:spPr>
        <p:txBody>
          <a:bodyPr lIns="104306" tIns="52153" rIns="104306" bIns="52153">
            <a:no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Святой источник «Купель в честь чудотворной иконы Божьей Матери»    с.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Лемдяй</a:t>
            </a:r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    </a:t>
            </a:r>
            <a:endParaRPr lang="ru-RU" sz="12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Благодаря волонтёрам культуры и местным жителям была приведена в порядок территория около источника. Мероприятие по облагораживанию территории источника прошло в рамках реализации мероприятий регионального проекта «Творческие люди» национального проекта «Культура», а также в целях добровольчества (</a:t>
            </a:r>
            <a:r>
              <a:rPr lang="ru-RU" sz="12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волонтерства</a:t>
            </a:r>
            <a:r>
              <a:rPr lang="ru-RU" sz="1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в Республике Мордовия на территории муниципальных районов. Целью акции было способствование формированию в регионе социального института добровольчества в сфере сохранения культурного наследия.</a:t>
            </a:r>
            <a:endParaRPr lang="ru-RU" sz="1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C:\Users\Светлана Ивановна\Desktop\1574697125-stolica-s-su-muzey_staraya_tereizmorga-12-804x536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31992" y="5566597"/>
            <a:ext cx="3286148" cy="1811601"/>
          </a:xfrm>
          <a:prstGeom prst="rect">
            <a:avLst/>
          </a:prstGeom>
          <a:noFill/>
        </p:spPr>
      </p:pic>
      <p:pic>
        <p:nvPicPr>
          <p:cNvPr id="1033" name="Picture 9" descr="C:\Users\Светлана Ивановна\Desktop\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7478" y="2780515"/>
            <a:ext cx="4929221" cy="2732935"/>
          </a:xfrm>
          <a:prstGeom prst="rect">
            <a:avLst/>
          </a:prstGeom>
          <a:noFill/>
        </p:spPr>
      </p:pic>
      <p:pic>
        <p:nvPicPr>
          <p:cNvPr id="1034" name="Picture 10" descr="C:\Users\Светлана Ивановна\Desktop\6131d8c015e9f929a74747c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134" y="4923655"/>
            <a:ext cx="2589826" cy="2401359"/>
          </a:xfrm>
          <a:prstGeom prst="rect">
            <a:avLst/>
          </a:prstGeom>
          <a:noFill/>
        </p:spPr>
      </p:pic>
      <p:pic>
        <p:nvPicPr>
          <p:cNvPr id="1035" name="Picture 11" descr="C:\Users\Светлана Ивановна\Desktop\2_p7648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846767" y="3709193"/>
            <a:ext cx="3725309" cy="1725476"/>
          </a:xfrm>
          <a:prstGeom prst="rect">
            <a:avLst/>
          </a:prstGeom>
          <a:noFill/>
        </p:spPr>
      </p:pic>
      <p:pic>
        <p:nvPicPr>
          <p:cNvPr id="1036" name="Picture 12" descr="C:\Users\Светлана Ивановна\Desktop\focnogzpdiwregtkmкупель58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5043" y="5513434"/>
            <a:ext cx="3525482" cy="17328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3164" y="280169"/>
            <a:ext cx="4845481" cy="428490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Разработан туристический маршрут</a:t>
            </a:r>
            <a:endParaRPr lang="ru-RU" sz="23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602355" y="630084"/>
            <a:ext cx="3091045" cy="369092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104306" tIns="52153" rIns="104306" bIns="52153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Места для отдыха и развлечений для туристов:</a:t>
            </a:r>
            <a:endParaRPr lang="ru-RU" sz="1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База отдыха «Отрада»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расположена на границе соснового леса и берегов реки </a:t>
            </a: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Сивинь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, ежегодно посещают более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6000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туристов. 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3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59" b="12522"/>
          <a:stretch/>
        </p:blipFill>
        <p:spPr bwMode="auto">
          <a:xfrm>
            <a:off x="5012529" y="630083"/>
            <a:ext cx="2589826" cy="354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2" descr="https://sun9-45.userapi.com/sun9-20/impg/EwJc_rLlzABkeS4zBZmtu6vFZDS-UydZwOGC1Q/k5cHeu1dYIg.jpg?size=2560x1440&amp;quality=96&amp;sign=e12dfc5a5bd1df5432e598bc60c997a6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1901" y="4331951"/>
            <a:ext cx="3341711" cy="3229312"/>
          </a:xfrm>
          <a:prstGeom prst="rect">
            <a:avLst/>
          </a:prstGeom>
          <a:noFill/>
        </p:spPr>
      </p:pic>
      <p:graphicFrame>
        <p:nvGraphicFramePr>
          <p:cNvPr id="14341" name="Object 5"/>
          <p:cNvGraphicFramePr>
            <a:graphicFrameLocks noChangeAspect="1"/>
          </p:cNvGraphicFramePr>
          <p:nvPr/>
        </p:nvGraphicFramePr>
        <p:xfrm>
          <a:off x="0" y="780235"/>
          <a:ext cx="4775196" cy="6781028"/>
        </p:xfrm>
        <a:graphic>
          <a:graphicData uri="http://schemas.openxmlformats.org/presentationml/2006/ole">
            <p:oleObj spid="_x0000_s65538" name="Acrobat Document" r:id="rId5" imgW="6439320" imgH="4824000" progId="AcroExch.Document.7">
              <p:embed/>
            </p:oleObj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8275658" y="4780763"/>
            <a:ext cx="18573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Акшовская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усадьба»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</a:p>
          <a:p>
            <a:pPr algn="ctr"/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ИП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Видясова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Элина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Сергеевна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расположена близ села Старое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.   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Надежда\Desktop\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2847" y="5423705"/>
            <a:ext cx="1857388" cy="923128"/>
          </a:xfrm>
          <a:prstGeom prst="rect">
            <a:avLst/>
          </a:prstGeom>
          <a:noFill/>
        </p:spPr>
      </p:pic>
      <p:pic>
        <p:nvPicPr>
          <p:cNvPr id="12" name="Picture 6" descr="http://alians22.ru/uploads/posts/2015-10/1445346865_0uja9xcmg1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165" y="5423705"/>
            <a:ext cx="5286412" cy="1785950"/>
          </a:xfrm>
          <a:prstGeom prst="rect">
            <a:avLst/>
          </a:prstGeom>
          <a:noFill/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2489180" y="280170"/>
            <a:ext cx="5000660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Кадровый  потенциал</a:t>
            </a:r>
            <a:endParaRPr kumimoji="0" lang="ru-RU" sz="2000" b="1" i="1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0356" y="851673"/>
            <a:ext cx="98584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4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Административный центр </a:t>
            </a:r>
            <a:r>
              <a:rPr lang="ru-RU" sz="1400" b="1" dirty="0" err="1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Старошайговского</a:t>
            </a:r>
            <a:r>
              <a:rPr lang="ru-RU" sz="1400" b="1" dirty="0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муниципального района расположен  в с. Старое </a:t>
            </a:r>
            <a:r>
              <a:rPr lang="ru-RU" sz="1400" b="1" dirty="0" err="1" smtClean="0">
                <a:effectLst>
                  <a:glow rad="317500">
                    <a:schemeClr val="bg1">
                      <a:alpha val="59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Шайгово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4602" y="1208864"/>
            <a:ext cx="58579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1400" b="1" i="1" dirty="0" smtClean="0">
                <a:latin typeface="Arial Narrow" pitchFamily="34" charset="0"/>
              </a:rPr>
              <a:t>Численность экономически активного населения  района – 6,9 тыс. чел.</a:t>
            </a:r>
            <a:r>
              <a:rPr lang="en-US" sz="1400" b="1" i="1" dirty="0" smtClean="0">
                <a:latin typeface="Arial Narrow" pitchFamily="34" charset="0"/>
              </a:rPr>
              <a:t>; </a:t>
            </a:r>
          </a:p>
          <a:p>
            <a:pPr>
              <a:buFont typeface="Wingdings" pitchFamily="2" charset="2"/>
              <a:buChar char="§"/>
            </a:pPr>
            <a:r>
              <a:rPr lang="ru-RU" sz="1400" b="1" i="1" dirty="0" smtClean="0">
                <a:latin typeface="Arial Narrow" pitchFamily="34" charset="0"/>
              </a:rPr>
              <a:t>Среднесписочная численность работников   организаций – 1,4 тыс. чел.</a:t>
            </a:r>
            <a:r>
              <a:rPr lang="en-US" sz="1400" b="1" i="1" dirty="0" smtClean="0">
                <a:latin typeface="Arial Narrow" pitchFamily="34" charset="0"/>
              </a:rPr>
              <a:t>;</a:t>
            </a:r>
          </a:p>
          <a:p>
            <a:pPr>
              <a:buFont typeface="Wingdings" pitchFamily="2" charset="2"/>
              <a:buChar char="§"/>
            </a:pPr>
            <a:r>
              <a:rPr lang="ru-RU" sz="1400" b="1" i="1" dirty="0" smtClean="0">
                <a:latin typeface="Arial Narrow" pitchFamily="34" charset="0"/>
              </a:rPr>
              <a:t> Среднемесячная номинальная начисленная заработная  плата работников организаций </a:t>
            </a:r>
            <a:r>
              <a:rPr lang="ru-RU" sz="1400" b="1" i="1" dirty="0" smtClean="0">
                <a:latin typeface="Arial Narrow" pitchFamily="34" charset="0"/>
              </a:rPr>
              <a:t>-36,6 тыс</a:t>
            </a:r>
            <a:r>
              <a:rPr lang="ru-RU" sz="1400" b="1" i="1" dirty="0" smtClean="0">
                <a:latin typeface="Arial Narrow" pitchFamily="34" charset="0"/>
              </a:rPr>
              <a:t>. руб.</a:t>
            </a:r>
            <a:r>
              <a:rPr lang="en-US" sz="1400" b="1" i="1" dirty="0" smtClean="0">
                <a:latin typeface="Arial Narrow" pitchFamily="34" charset="0"/>
              </a:rPr>
              <a:t>.</a:t>
            </a:r>
            <a:endParaRPr lang="ru-RU" sz="1400" b="1" i="1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478" y="2209011"/>
            <a:ext cx="5429288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b="1" i="1" dirty="0" smtClean="0">
                <a:latin typeface="PF Square Sans Pro" panose="02000506040000020004" pitchFamily="2" charset="0"/>
              </a:rPr>
              <a:t>На </a:t>
            </a:r>
            <a:r>
              <a:rPr lang="ru-RU" sz="1200" b="1" i="1" dirty="0">
                <a:latin typeface="PF Square Sans Pro" panose="02000506040000020004" pitchFamily="2" charset="0"/>
              </a:rPr>
              <a:t>начало </a:t>
            </a:r>
            <a:r>
              <a:rPr lang="ru-RU" sz="1200" b="1" i="1" dirty="0" smtClean="0">
                <a:latin typeface="PF Square Sans Pro" panose="02000506040000020004" pitchFamily="2" charset="0"/>
              </a:rPr>
              <a:t>2023-2024  </a:t>
            </a:r>
            <a:r>
              <a:rPr lang="ru-RU" sz="1200" b="1" i="1" dirty="0">
                <a:latin typeface="PF Square Sans Pro" panose="02000506040000020004" pitchFamily="2" charset="0"/>
              </a:rPr>
              <a:t>учебного года сеть учреждений образования </a:t>
            </a:r>
            <a:r>
              <a:rPr lang="ru-RU" sz="1200" b="1" i="1" dirty="0" smtClean="0">
                <a:latin typeface="PF Square Sans Pro" panose="02000506040000020004" pitchFamily="2" charset="0"/>
              </a:rPr>
              <a:t>района включает </a:t>
            </a:r>
            <a:r>
              <a:rPr lang="ru-RU" sz="1200" b="1" i="1" dirty="0">
                <a:latin typeface="PF Square Sans Pro" panose="02000506040000020004" pitchFamily="2" charset="0"/>
              </a:rPr>
              <a:t>в себя: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200" dirty="0" smtClean="0">
                <a:latin typeface="PF Square Sans Pro" panose="02000506040000020004" pitchFamily="2" charset="0"/>
              </a:rPr>
              <a:t>6 </a:t>
            </a:r>
            <a:r>
              <a:rPr lang="ru-RU" sz="1200" dirty="0">
                <a:latin typeface="PF Square Sans Pro" panose="02000506040000020004" pitchFamily="2" charset="0"/>
              </a:rPr>
              <a:t>муниципальных дошкольных образовательных учреждений (МДОУ) на 395 </a:t>
            </a:r>
            <a:r>
              <a:rPr lang="ru-RU" sz="1200" dirty="0" err="1" smtClean="0">
                <a:latin typeface="PF Square Sans Pro" panose="02000506040000020004" pitchFamily="2" charset="0"/>
              </a:rPr>
              <a:t>мес</a:t>
            </a:r>
            <a:r>
              <a:rPr lang="ru-RU" sz="1200" dirty="0" smtClean="0">
                <a:latin typeface="PF Square Sans Pro" panose="02000506040000020004" pitchFamily="2" charset="0"/>
              </a:rPr>
              <a:t>;</a:t>
            </a:r>
            <a:endParaRPr lang="ru-RU" sz="1200" dirty="0">
              <a:latin typeface="PF Square Sans Pro" panose="02000506040000020004" pitchFamily="2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200" dirty="0">
                <a:latin typeface="PF Square Sans Pro" panose="02000506040000020004" pitchFamily="2" charset="0"/>
              </a:rPr>
              <a:t>6 общеобразовательных учреждений: 5 средних и 1 основная школы;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200" dirty="0">
                <a:latin typeface="PF Square Sans Pro" panose="02000506040000020004" pitchFamily="2" charset="0"/>
              </a:rPr>
              <a:t>Центр Детского Творчества.</a:t>
            </a:r>
          </a:p>
          <a:p>
            <a:pPr algn="just"/>
            <a:endParaRPr lang="ru-RU" sz="1200" b="1" dirty="0">
              <a:latin typeface="PF Square Sans Pro" panose="02000506040000020004" pitchFamily="2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8956"/>
          <a:stretch/>
        </p:blipFill>
        <p:spPr bwMode="auto">
          <a:xfrm>
            <a:off x="417500" y="3494879"/>
            <a:ext cx="3643339" cy="17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346834" y="3280581"/>
            <a:ext cx="4214842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В сеть культурно-просветительных учреждений района входят:</a:t>
            </a: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МБУК «Центр культуры» Старошайговского муниципального района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РМ       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(в составе 14 структурных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подразделений);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МБУК «Центр национальной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культуры;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МБУК «Центральная библиотечная система им. И.М. Девина» (в составе 15 структурных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подразделений);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marL="185738" indent="-18573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МБУ ДО «Старошайговская детская школа искусств им. Г.И.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Сураева-Королева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600"/>
              </a:spcAft>
            </a:pPr>
            <a:endParaRPr lang="ru-RU" sz="1200" dirty="0">
              <a:latin typeface="PF Square Sans Pro" panose="02000506040000020004" pitchFamily="2" charset="0"/>
            </a:endParaRPr>
          </a:p>
        </p:txBody>
      </p:sp>
      <p:pic>
        <p:nvPicPr>
          <p:cNvPr id="9" name="Picture 3" descr="C:\Users\Надежда\Desktop\WDXviz0paH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89708" y="1208863"/>
            <a:ext cx="3786214" cy="1922862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03163" y="5566597"/>
            <a:ext cx="535785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1400" b="1" dirty="0" smtClean="0">
                <a:latin typeface="PF Square Sans Pro" panose="02000506040000020004" pitchFamily="2" charset="0"/>
              </a:rPr>
              <a:t>В районе в отрасли АПК функционируют 6 сельскохозяйственных предприятий, 5 отделений </a:t>
            </a:r>
            <a:r>
              <a:rPr lang="ru-RU" sz="1400" dirty="0" smtClean="0">
                <a:latin typeface="PF Square Sans Pro" panose="02000506040000020004" pitchFamily="2" charset="0"/>
              </a:rPr>
              <a:t>и    </a:t>
            </a:r>
            <a:r>
              <a:rPr lang="ru-RU" sz="1400" b="1" dirty="0" smtClean="0">
                <a:latin typeface="PF Square Sans Pro" panose="02000506040000020004" pitchFamily="2" charset="0"/>
              </a:rPr>
              <a:t>20 крестьянско-фермерских хозяйств.</a:t>
            </a:r>
          </a:p>
          <a:p>
            <a:pPr>
              <a:buFont typeface="Arial" pitchFamily="34" charset="0"/>
              <a:buChar char="•"/>
            </a:pPr>
            <a:endParaRPr lang="ru-RU" sz="1400" b="1" dirty="0" smtClean="0"/>
          </a:p>
          <a:p>
            <a:pPr>
              <a:buFont typeface="Arial" pitchFamily="34" charset="0"/>
              <a:buChar char="•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Пищевая и перерабатывающая промышленность района представлена 5 предприятиями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endParaRPr lang="ru-RU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561037" y="5495144"/>
            <a:ext cx="3143271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b="1" dirty="0" smtClean="0">
                <a:latin typeface="PF Square Sans Pro" panose="02000506040000020004" pitchFamily="2" charset="0"/>
              </a:rPr>
              <a:t>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На территории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Старошайговского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 муниципального района функционирует одно учреждение здравоохранения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На территории района успешно работают 68 магазина, 8 киосков, 4 автозаправочные станции, 5 аптек, 12 предприятий бытового обслуживания населения. </a:t>
            </a:r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другие предприятия…</a:t>
            </a:r>
            <a:endParaRPr lang="ru-RU" sz="1000" b="1" dirty="0" smtClean="0">
              <a:latin typeface="PF Square Sans Pro" panose="02000506040000020004" pitchFamily="2" charset="0"/>
            </a:endParaRPr>
          </a:p>
          <a:p>
            <a:pPr algn="just">
              <a:spcAft>
                <a:spcPts val="600"/>
              </a:spcAft>
              <a:buFont typeface="Arial" pitchFamily="34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4" descr="C:\Users\юлия\Downloads\IMG_60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3694" y="3494879"/>
            <a:ext cx="2000264" cy="1857388"/>
          </a:xfrm>
          <a:prstGeom prst="round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602" y="749819"/>
            <a:ext cx="10144196" cy="1970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04470" y="3125575"/>
            <a:ext cx="665549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«Сбербанк России» в Старое Шайгово (Республика Мордовия)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Дополнительный офис Старое Шайгово банка «</a:t>
            </a:r>
            <a:r>
              <a:rPr lang="ru-RU" sz="1600" dirty="0" err="1">
                <a:latin typeface="PF Square Sans Pro" panose="02000506040000020004" pitchFamily="2" charset="0"/>
              </a:rPr>
              <a:t>Россельхозбанк</a:t>
            </a:r>
            <a:r>
              <a:rPr lang="ru-RU" sz="1600" dirty="0">
                <a:latin typeface="PF Square Sans Pro" panose="02000506040000020004" pitchFamily="2" charset="0"/>
              </a:rPr>
              <a:t>» в </a:t>
            </a:r>
            <a:r>
              <a:rPr lang="ru-RU" sz="1600" dirty="0" err="1">
                <a:latin typeface="PF Square Sans Pro" panose="02000506040000020004" pitchFamily="2" charset="0"/>
              </a:rPr>
              <a:t>Старошайговском</a:t>
            </a:r>
            <a:r>
              <a:rPr lang="ru-RU" sz="1600" dirty="0">
                <a:latin typeface="PF Square Sans Pro" panose="02000506040000020004" pitchFamily="2" charset="0"/>
              </a:rPr>
              <a:t> районе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«Росгосстрах» в Республике Мордовия, страховой отдел в </a:t>
            </a:r>
            <a:r>
              <a:rPr lang="ru-RU" sz="1600" dirty="0" err="1">
                <a:latin typeface="PF Square Sans Pro" panose="02000506040000020004" pitchFamily="2" charset="0"/>
              </a:rPr>
              <a:t>с.Старое</a:t>
            </a:r>
            <a:r>
              <a:rPr lang="ru-RU" sz="1600" dirty="0">
                <a:latin typeface="PF Square Sans Pro" panose="02000506040000020004" pitchFamily="2" charset="0"/>
              </a:rPr>
              <a:t> </a:t>
            </a:r>
            <a:r>
              <a:rPr lang="ru-RU" sz="1600" dirty="0" err="1">
                <a:latin typeface="PF Square Sans Pro" panose="02000506040000020004" pitchFamily="2" charset="0"/>
              </a:rPr>
              <a:t>шайгово</a:t>
            </a:r>
            <a:r>
              <a:rPr lang="ru-RU" sz="1600" dirty="0">
                <a:latin typeface="PF Square Sans Pro" panose="02000506040000020004" pitchFamily="2" charset="0"/>
              </a:rPr>
              <a:t> филиала общества с ограниченной ответственностью</a:t>
            </a:r>
          </a:p>
          <a:p>
            <a:pPr algn="just"/>
            <a:endParaRPr lang="ru-RU" sz="1600" dirty="0">
              <a:latin typeface="PF Square Sans Pro" panose="02000506040000020004" pitchFamily="2" charset="0"/>
            </a:endParaRPr>
          </a:p>
          <a:p>
            <a:pPr algn="just"/>
            <a:r>
              <a:rPr lang="ru-RU" sz="1600" dirty="0">
                <a:latin typeface="PF Square Sans Pro" panose="02000506040000020004" pitchFamily="2" charset="0"/>
              </a:rPr>
              <a:t>Старошайговский филиал ЗАО "Страховая группа "УРАЛСИБ"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88916" y="2637623"/>
            <a:ext cx="97762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latin typeface="PF Square Sans Pro" panose="02000506040000020004" pitchFamily="2" charset="0"/>
              </a:rPr>
              <a:t>На территории района находятся </a:t>
            </a:r>
            <a:r>
              <a:rPr lang="ru-RU" sz="1600" b="1" dirty="0" smtClean="0">
                <a:latin typeface="PF Square Sans Pro" panose="02000506040000020004" pitchFamily="2" charset="0"/>
              </a:rPr>
              <a:t>2 </a:t>
            </a:r>
            <a:r>
              <a:rPr lang="ru-RU" sz="1600" b="1" dirty="0">
                <a:latin typeface="PF Square Sans Pro" panose="02000506040000020004" pitchFamily="2" charset="0"/>
              </a:rPr>
              <a:t>банка и 2 страховые компании:</a:t>
            </a:r>
          </a:p>
        </p:txBody>
      </p:sp>
      <p:pic>
        <p:nvPicPr>
          <p:cNvPr id="9" name="Picture 6" descr="http://abali.ru/wp-content/uploads/2011/07/sberbank201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889" y="3252887"/>
            <a:ext cx="2515414" cy="233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563" y="4137048"/>
            <a:ext cx="2444069" cy="370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http://upload.wikimedia.org/wikipedia/ru/a/a5/Rosgosstrah_lo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040" y="4923639"/>
            <a:ext cx="2209856" cy="49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xn--42-6kcd0blu0a.xn--p1ai/attachments/Image/logo-uralsib.gif?template=generic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792" y="5638019"/>
            <a:ext cx="1903786" cy="30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2489180" y="137293"/>
            <a:ext cx="5000660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ФИНАНСОВЫЙ  потенциал</a:t>
            </a:r>
            <a:endParaRPr kumimoji="0" lang="ru-RU" sz="1600" b="1" i="1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581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Заголовок 1"/>
          <p:cNvSpPr>
            <a:spLocks noGrp="1"/>
          </p:cNvSpPr>
          <p:nvPr>
            <p:ph type="title"/>
          </p:nvPr>
        </p:nvSpPr>
        <p:spPr>
          <a:xfrm>
            <a:off x="8020050" y="866396"/>
            <a:ext cx="2506266" cy="1732789"/>
          </a:xfrm>
        </p:spPr>
        <p:txBody>
          <a:bodyPr lIns="104306" tIns="52153" rIns="104306" bIns="52153">
            <a:normAutofit fontScale="90000"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Маршрутная сеть включает в себя 10 автобусных маршрутов протяженность 283 км. 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Объем ежемесячной перевозки пассажиров составляет более 1000 человек.</a:t>
            </a:r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8061344" y="3066251"/>
          <a:ext cx="2409876" cy="1368274"/>
        </p:xfrm>
        <a:graphic>
          <a:graphicData uri="http://schemas.openxmlformats.org/presentationml/2006/ole">
            <p:oleObj spid="_x0000_s125954" name="Точечный рисунок" r:id="rId3" imgW="4571429" imgH="3000000" progId="Paint.Picture">
              <p:embed/>
            </p:oleObj>
          </a:graphicData>
        </a:graphic>
      </p:graphicFrame>
      <p:pic>
        <p:nvPicPr>
          <p:cNvPr id="9220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628" y="1781798"/>
            <a:ext cx="1390513" cy="659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2" descr="Power line with four insulator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3071764"/>
            <a:ext cx="1921471" cy="1181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2" descr="https://cdn4.iconfinder.com/data/icons/oil-industry-4/512/Pipeline-51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7085" y="4568264"/>
            <a:ext cx="1503759" cy="866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Прямоугольник 8"/>
          <p:cNvSpPr>
            <a:spLocks noChangeArrowheads="1"/>
          </p:cNvSpPr>
          <p:nvPr/>
        </p:nvSpPr>
        <p:spPr bwMode="auto">
          <a:xfrm>
            <a:off x="1670844" y="2993000"/>
            <a:ext cx="5680869" cy="1397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Электрические сети района находятся в ведении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РЭС филиала ПАО «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Россети-Волга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» - «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Мордовэнерго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». Энергосбережение является централизованным и подключено к электрическим сетям по линии 10 кВ.  На  территории района имеются понижающие станции. РЭС обслуживает 185  трансформаторных подстанций, протяженность линий электропередач составляет 787 км. </a:t>
            </a:r>
          </a:p>
        </p:txBody>
      </p:sp>
      <p:sp>
        <p:nvSpPr>
          <p:cNvPr id="9224" name="Прямоугольник 9"/>
          <p:cNvSpPr>
            <a:spLocks noChangeArrowheads="1"/>
          </p:cNvSpPr>
          <p:nvPr/>
        </p:nvSpPr>
        <p:spPr bwMode="auto">
          <a:xfrm>
            <a:off x="1754386" y="1181448"/>
            <a:ext cx="6015038" cy="1828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Водоснабжение населенных пунктов осуществляется как централизованными системами, так и из шахтных колодцев и водозаборных колонок. В районе насчитывается 35 артезианских скважин, 24 водонапорных башен, 1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канализационно-насосная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станция и 1 очистное сооружение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Коммунальный комплекс на территории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Старошайговского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муниципального района включает в себя: 129,5 км сетей водоснабжения;   7,4 км сетей водоотведения </a:t>
            </a:r>
          </a:p>
        </p:txBody>
      </p:sp>
      <p:sp>
        <p:nvSpPr>
          <p:cNvPr id="9225" name="Прямоугольник 10"/>
          <p:cNvSpPr>
            <a:spLocks noChangeArrowheads="1"/>
          </p:cNvSpPr>
          <p:nvPr/>
        </p:nvSpPr>
        <p:spPr bwMode="auto">
          <a:xfrm>
            <a:off x="1837929" y="4568263"/>
            <a:ext cx="7852966" cy="1397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pPr algn="just"/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Старошайговская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газовая служба АО "Газпром – газораспределение – Саранск" обслуживает свыше 6 тысяч абонентов, порядка 163 предприятий и организаций. Для этого в районе установлены и успешно функционируют 167 шкафных регуляторных пунктов (ШРП), 18 газораспределительных пунктов (ГРП), столько же пунктов газораспределения блочных (ПГБ), 620 отключающих средств. 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Протяженность газовых линий по району - 466,2 км, из них 203,9 км высокого давления. </a:t>
            </a:r>
          </a:p>
          <a:p>
            <a:pPr algn="just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6" name="Picture 3" descr="C:\Users\Надежда\Desktop\Remondis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7085" y="5828474"/>
            <a:ext cx="1921471" cy="787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Picture 2" descr="Road ahead straight perspectiv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0628" y="6773631"/>
            <a:ext cx="1919614" cy="463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9" name="Прямоугольник 14"/>
          <p:cNvSpPr>
            <a:spLocks noChangeArrowheads="1"/>
          </p:cNvSpPr>
          <p:nvPr/>
        </p:nvSpPr>
        <p:spPr bwMode="auto">
          <a:xfrm>
            <a:off x="2255640" y="6537343"/>
            <a:ext cx="8437760" cy="75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 протяженности автомобильных дорог общего пользования регионального значения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муниципальный район занимает 6-е место среди 22 районов республики. Общая протяженность составляет 279,8 км. Протяженность автомобильных дорог общего пользования местного значения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447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км.</a:t>
            </a:r>
          </a:p>
        </p:txBody>
      </p:sp>
      <p:sp>
        <p:nvSpPr>
          <p:cNvPr id="9232" name="Прямоугольник 16"/>
          <p:cNvSpPr>
            <a:spLocks noChangeArrowheads="1"/>
          </p:cNvSpPr>
          <p:nvPr/>
        </p:nvSpPr>
        <p:spPr bwMode="auto">
          <a:xfrm>
            <a:off x="2339182" y="5986000"/>
            <a:ext cx="7184628" cy="32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ООО РЕМОНДИС, на территории района 293 площадки, 340 контейнеров для сбора ТКО</a:t>
            </a: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03229" y="423046"/>
            <a:ext cx="7429553" cy="500066"/>
          </a:xfrm>
          <a:prstGeom prst="rect">
            <a:avLst/>
          </a:prstGeom>
          <a:ln w="38100">
            <a:solidFill>
              <a:srgbClr val="00B050"/>
            </a:solidFill>
          </a:ln>
        </p:spPr>
        <p:txBody>
          <a:bodyPr/>
          <a:lstStyle/>
          <a:p>
            <a:pPr lvl="0" algn="ctr" defTabSz="914400">
              <a:spcBef>
                <a:spcPct val="0"/>
              </a:spcBef>
              <a:defRPr/>
            </a:pPr>
            <a:r>
              <a:rPr lang="ru-RU" sz="2000" b="1" i="1" dirty="0" smtClean="0">
                <a:latin typeface="PF Square Sans Pro" panose="02000506040000020004" pitchFamily="2" charset="0"/>
              </a:rPr>
              <a:t>ИНЖЕНЕРНАЯ  И ТРАНСПОРТНАЯ  ИНФРАСТРУКТУРА</a:t>
            </a:r>
            <a:endParaRPr kumimoji="0" lang="ru-RU" sz="2000" b="1" i="1" u="none" strike="noStrike" kern="1200" cap="all" spc="0" normalizeH="0" baseline="0" noProof="0" dirty="0" smtClean="0">
              <a:ln>
                <a:noFill/>
              </a:ln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396223"/>
            <a:ext cx="8533215" cy="408319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2000" b="1" i="1" dirty="0">
                <a:latin typeface="PF Square Sans Pro" panose="02000506040000020004" pitchFamily="2" charset="0"/>
              </a:rPr>
              <a:t>ИНВЕСТИЦИОННЫЕ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851673"/>
            <a:ext cx="10693400" cy="408319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2000" b="1" i="1" dirty="0">
                <a:latin typeface="PF Square Sans Pro Medium" panose="02000500000000020004" pitchFamily="2" charset="0"/>
              </a:rPr>
              <a:t>ПРЕИМУЩЕСТВА</a:t>
            </a:r>
          </a:p>
        </p:txBody>
      </p:sp>
      <p:pic>
        <p:nvPicPr>
          <p:cNvPr id="8194" name="Picture 2" descr="Geo fence placeholder on a circle symbo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33" y="1591219"/>
            <a:ext cx="1455351" cy="73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04487" y="1591218"/>
            <a:ext cx="7507073" cy="652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+mj-lt"/>
              </a:rPr>
              <a:t>Экономико-географическое положение благоприятно для связи с республиканским центром и другими районами Республики</a:t>
            </a:r>
          </a:p>
        </p:txBody>
      </p:sp>
      <p:pic>
        <p:nvPicPr>
          <p:cNvPr id="8196" name="Picture 4" descr="Plant leaves on a ha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07" y="3505282"/>
            <a:ext cx="1467243" cy="733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3013062" y="3653302"/>
            <a:ext cx="7128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+mj-lt"/>
              </a:rPr>
              <a:t>Агроклиматические ресурсы благоприятны для развития отраслей сельского хозяйства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41891" y="5599228"/>
            <a:ext cx="7128535" cy="702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latin typeface="+mj-lt"/>
              </a:rPr>
              <a:t>Наличие полезных ископаемых, применяемых в строительной отрасли</a:t>
            </a:r>
          </a:p>
        </p:txBody>
      </p:sp>
      <p:pic>
        <p:nvPicPr>
          <p:cNvPr id="16" name="Picture 2" descr="Heart beat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9" y="4544383"/>
            <a:ext cx="1417929" cy="7089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3041906" y="2609552"/>
            <a:ext cx="7507073" cy="652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dirty="0">
                <a:latin typeface="+mj-lt"/>
              </a:rPr>
              <a:t>Развитая транспортная инфраструктура – сеть автомобильных дорог в </a:t>
            </a:r>
            <a:r>
              <a:rPr lang="ru-RU" sz="1800" dirty="0" err="1">
                <a:latin typeface="+mj-lt"/>
              </a:rPr>
              <a:t>т.ч</a:t>
            </a:r>
            <a:r>
              <a:rPr lang="ru-RU" sz="1800" dirty="0">
                <a:latin typeface="+mj-lt"/>
              </a:rPr>
              <a:t>. автомобильная дорога федерального значения</a:t>
            </a:r>
          </a:p>
        </p:txBody>
      </p:sp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77" y="5562714"/>
            <a:ext cx="1316672" cy="62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3041891" y="4644087"/>
            <a:ext cx="7128535" cy="384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latin typeface="+mj-lt"/>
              </a:rPr>
              <a:t>Обеспеченность объектами здравоохранения, образования, спорта</a:t>
            </a:r>
          </a:p>
        </p:txBody>
      </p:sp>
      <p:pic>
        <p:nvPicPr>
          <p:cNvPr id="20" name="Picture 2" descr="Road ahead straight perspectiv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02" y="2609551"/>
            <a:ext cx="1305805" cy="6528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9486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3164" y="851673"/>
            <a:ext cx="5081987" cy="2362913"/>
          </a:xfrm>
        </p:spPr>
        <p:txBody>
          <a:bodyPr lIns="104306" tIns="52153" rIns="104306" bIns="52153">
            <a:normAutofit fontScale="47500" lnSpcReduction="20000"/>
          </a:bodyPr>
          <a:lstStyle/>
          <a:p>
            <a:endParaRPr lang="ru-RU" dirty="0" smtClean="0">
              <a:solidFill>
                <a:schemeClr val="tx1"/>
              </a:solidFill>
              <a:latin typeface="PF Square Sans Pro" panose="02000506040000020004" pitchFamily="2" charset="0"/>
            </a:endParaRPr>
          </a:p>
          <a:p>
            <a:r>
              <a:rPr lang="ru-RU" sz="35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ООО </a:t>
            </a:r>
            <a:r>
              <a:rPr lang="ru-RU" sz="35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«Колобок»  с. Новотроицкое                 </a:t>
            </a:r>
            <a:r>
              <a:rPr lang="ru-RU" sz="35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Строительство </a:t>
            </a:r>
            <a:r>
              <a:rPr lang="ru-RU" sz="35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пекарни и приобретение оборудования</a:t>
            </a:r>
            <a:r>
              <a:rPr lang="ru-RU" sz="3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  </a:t>
            </a:r>
            <a:endParaRPr lang="en-US" sz="35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производство </a:t>
            </a:r>
            <a:r>
              <a:rPr lang="en-US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хлебобулочной</a:t>
            </a:r>
            <a:r>
              <a:rPr lang="ru-RU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продукции до 6 тонн в сутки. Общая стоимость проекта </a:t>
            </a:r>
            <a:r>
              <a:rPr lang="en-US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 млн. руб.,. Начало  реализации проекта в 2020 г. , окончание проекта  3 квартал 2022 года. Создано 6 рабочих мест</a:t>
            </a:r>
            <a:endParaRPr lang="ru-RU" sz="3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5764435" y="923112"/>
            <a:ext cx="4594853" cy="2286016"/>
          </a:xfrm>
        </p:spPr>
        <p:txBody>
          <a:bodyPr lIns="104306" tIns="52153" rIns="104306" bIns="52153">
            <a:noAutofit/>
          </a:bodyPr>
          <a:lstStyle/>
          <a:p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ООО 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«Биосфера»  с. Новая Федоровка</a:t>
            </a:r>
            <a:r>
              <a:rPr lang="en-US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Строительство 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сыроварни, приобретение оборудования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4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Производство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твёрдых и полутвёрдых сыров из органического молока.                                                          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Общая стоимость проекта 8 млн. руб.                                          Начало  реализации проекта 2021 г.  окончание проекта 2022 год.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создано 3рабочих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места.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847958" y="3209127"/>
            <a:ext cx="4511309" cy="3722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774668" y="137294"/>
            <a:ext cx="92869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ru-RU" sz="2400" b="1" i="1" dirty="0" smtClean="0">
                <a:solidFill>
                  <a:srgbClr val="0070C0"/>
                </a:solidFill>
                <a:latin typeface="PF Square Sans Pro" panose="02000506040000020004" pitchFamily="2" charset="0"/>
              </a:rPr>
              <a:t>Реализованные инвестиционные проекты</a:t>
            </a:r>
            <a:endParaRPr lang="ru-RU" sz="2400" b="1" i="1" cap="all" dirty="0" smtClean="0">
              <a:solidFill>
                <a:srgbClr val="0070C0"/>
              </a:solidFill>
              <a:effectLst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quarter" idx="2"/>
          </p:nvPr>
        </p:nvSpPr>
        <p:spPr>
          <a:xfrm>
            <a:off x="329157" y="3352003"/>
            <a:ext cx="5017567" cy="264320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28002" name="Рисунок 4" descr="https://sun9-23.userapi.com/impg/WGweYujgjyltVm3u--PXSZ1EYG1WRtkvTO9KWQ/qDUdlY5mp4M.jpg?size=2048x1360&amp;quality=95&amp;sign=ed6b2feba3818f2f22a3b039a607d2d9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3164" y="3137689"/>
            <a:ext cx="5286412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92" y="0"/>
            <a:ext cx="9026850" cy="2835483"/>
          </a:xfrm>
        </p:spPr>
        <p:txBody>
          <a:bodyPr lIns="104306" tIns="52153" rIns="104306" bIns="52153">
            <a:no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rgbClr val="0070C0"/>
                </a:solidFill>
                <a:cs typeface="Times New Roman" pitchFamily="18" charset="0"/>
              </a:rPr>
              <a:t>ИП </a:t>
            </a:r>
            <a:r>
              <a:rPr lang="ru-RU" sz="1600" b="1" i="1" dirty="0" smtClean="0">
                <a:solidFill>
                  <a:srgbClr val="0070C0"/>
                </a:solidFill>
                <a:cs typeface="Times New Roman" pitchFamily="18" charset="0"/>
              </a:rPr>
              <a:t>Ромашов Александр Николаевич с. Старое </a:t>
            </a:r>
            <a:r>
              <a:rPr lang="ru-RU" sz="1600" b="1" i="1" dirty="0" err="1" smtClean="0">
                <a:solidFill>
                  <a:srgbClr val="0070C0"/>
                </a:solidFill>
                <a:cs typeface="Times New Roman" pitchFamily="18" charset="0"/>
              </a:rPr>
              <a:t>Шайгово</a:t>
            </a:r>
            <a:r>
              <a:rPr lang="ru-RU" sz="1600" b="1" i="1" dirty="0" smtClean="0">
                <a:solidFill>
                  <a:srgbClr val="0070C0"/>
                </a:solidFill>
                <a:cs typeface="Times New Roman" pitchFamily="18" charset="0"/>
              </a:rPr>
              <a:t>. </a:t>
            </a:r>
            <a:endParaRPr lang="ru-RU" sz="1600" b="1" i="1" dirty="0" smtClean="0">
              <a:solidFill>
                <a:srgbClr val="0070C0"/>
              </a:solidFill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rgbClr val="0070C0"/>
                </a:solidFill>
                <a:cs typeface="Times New Roman" pitchFamily="18" charset="0"/>
              </a:rPr>
              <a:t>Приобретение </a:t>
            </a:r>
            <a:r>
              <a:rPr lang="ru-RU" sz="1600" b="1" i="1" dirty="0" smtClean="0">
                <a:solidFill>
                  <a:srgbClr val="0070C0"/>
                </a:solidFill>
                <a:cs typeface="Times New Roman" pitchFamily="18" charset="0"/>
              </a:rPr>
              <a:t>и реконструкция части здания под открытие кафе-бара</a:t>
            </a:r>
            <a:r>
              <a:rPr lang="ru-RU" sz="1600" b="1" dirty="0" smtClean="0">
                <a:solidFill>
                  <a:srgbClr val="0070C0"/>
                </a:solidFill>
                <a:cs typeface="Times New Roman" pitchFamily="18" charset="0"/>
              </a:rPr>
              <a:t>, приобретение оборудования и </a:t>
            </a:r>
            <a:r>
              <a:rPr lang="ru-RU" sz="1600" b="1" dirty="0" smtClean="0">
                <a:solidFill>
                  <a:srgbClr val="0070C0"/>
                </a:solidFill>
                <a:cs typeface="Times New Roman" pitchFamily="18" charset="0"/>
              </a:rPr>
              <a:t>инвентаря. </a:t>
            </a:r>
            <a:endParaRPr lang="ru-RU" sz="1600" b="1" dirty="0" smtClean="0">
              <a:solidFill>
                <a:srgbClr val="0070C0"/>
              </a:solidFill>
              <a:cs typeface="Times New Roman" pitchFamily="18" charset="0"/>
            </a:endParaRP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кафе-бар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 100 посадочных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мест.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Общая стоимость проекта 7 млн. руб. Начало  реализации проекта 2021 г.  окончание проекта 2022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год.</a:t>
            </a:r>
          </a:p>
          <a:p>
            <a:r>
              <a:rPr lang="ru-RU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создаНО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рабочих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мест.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6978" name="Picture 2" descr="D:\Макарова мои документы\ПАПКА ОБМЕНА\2024 ОБЩИЙ\ФОТО кафе бар\8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03824" y="2709061"/>
            <a:ext cx="4572031" cy="3929090"/>
          </a:xfrm>
          <a:prstGeom prst="rect">
            <a:avLst/>
          </a:prstGeom>
          <a:noFill/>
        </p:spPr>
      </p:pic>
      <p:pic>
        <p:nvPicPr>
          <p:cNvPr id="126980" name="Picture 4" descr="D:\Макарова мои документы\ПАПКА ОБМЕНА\2024 ОБЩИЙ\ФОТО кафе бар\index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3230" y="2709061"/>
            <a:ext cx="4286280" cy="3929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1791" y="137293"/>
            <a:ext cx="9794273" cy="785818"/>
          </a:xfrm>
        </p:spPr>
        <p:txBody>
          <a:bodyPr lIns="104306" tIns="52153" rIns="104306" bIns="52153">
            <a:normAutofit/>
          </a:bodyPr>
          <a:lstStyle/>
          <a:p>
            <a:pPr algn="ctr"/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Гранты «</a:t>
            </a:r>
            <a:r>
              <a:rPr lang="ru-RU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Агростартат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solidFill>
                <a:srgbClr val="0070C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489313" y="780234"/>
            <a:ext cx="2357454" cy="3143273"/>
          </a:xfrm>
        </p:spPr>
        <p:txBody>
          <a:bodyPr lIns="104306" tIns="52153" rIns="104306" bIns="52153">
            <a:noAutofit/>
          </a:bodyPr>
          <a:lstStyle/>
          <a:p>
            <a:pPr>
              <a:buNone/>
            </a:pPr>
            <a:r>
              <a:rPr lang="en-US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КФХ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Ерусланкин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А.Н. с. Старое</a:t>
            </a:r>
            <a:r>
              <a:rPr lang="en-US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на развитие коневодства</a:t>
            </a:r>
            <a:endParaRPr lang="en-US" sz="1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Общая стоимость проекта –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3,7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млн. рублей,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том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числе средства гранта      3,0 млн. руб.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3" name="Picture 3" descr="C:\Users\Светлана Ивановна\Desktop\eb12115c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17940" y="3637755"/>
            <a:ext cx="2714644" cy="3357586"/>
          </a:xfrm>
          <a:prstGeom prst="rect">
            <a:avLst/>
          </a:prstGeom>
          <a:noFill/>
        </p:spPr>
      </p:pic>
      <p:pic>
        <p:nvPicPr>
          <p:cNvPr id="6" name="Picture 4" descr="C:\Documents and Settings\User\Рабочий стол\ДЕНЬ СЕЛЬСКОГО ХОЗЯЙСТВА\фото 2017\Н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46106" y="3637755"/>
            <a:ext cx="2594819" cy="335758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703230" y="851674"/>
            <a:ext cx="221457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КФХ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Кибаков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П.С.   с. Старое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en-US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молочного 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животноводства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Общая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стоимость проекта – 5,5 млн. рублей, в том числе средства гранта 5,0 млн. руб.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89774" y="923111"/>
            <a:ext cx="221457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КФХ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Юняев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Руслан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Джамилевич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defRPr/>
            </a:pP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из села 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Лемдяй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На развитие ягодного производства</a:t>
            </a:r>
            <a:endParaRPr lang="ru-RU" sz="1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Общая стоимость проекта –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3,6 млн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рублей,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том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числе средства гранта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2,9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млн. руб.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Надежда\Desktop\день сх2023\СОРТИРОВКА\Глава района,  и Д. Поздняков\DSC_01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918336" y="3637755"/>
            <a:ext cx="3428996" cy="3286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03230" y="423045"/>
            <a:ext cx="9144064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23850" algn="just"/>
            <a:endParaRPr lang="ru-RU" sz="2000" dirty="0" smtClean="0">
              <a:solidFill>
                <a:schemeClr val="tx2">
                  <a:lumMod val="50000"/>
                </a:schemeClr>
              </a:solidFill>
              <a:latin typeface="+mj-lt"/>
              <a:ea typeface="Calibri" pitchFamily="34" charset="0"/>
              <a:cs typeface="Arial" charset="0"/>
            </a:endParaRPr>
          </a:p>
          <a:p>
            <a:pPr algn="just"/>
            <a:r>
              <a:rPr lang="ru-RU" sz="2000" b="1" dirty="0" smtClean="0"/>
              <a:t>За последние пять лет (2019-2023 гг</a:t>
            </a:r>
            <a:r>
              <a:rPr lang="ru-RU" sz="2000" b="1" dirty="0" smtClean="0"/>
              <a:t>.) за </a:t>
            </a:r>
            <a:r>
              <a:rPr lang="ru-RU" sz="2000" b="1" dirty="0" smtClean="0"/>
              <a:t>счет реализации инвестиционных проектов и модернизации производства дополнительно создано 58 рабочих мест, привлечено более </a:t>
            </a:r>
            <a:r>
              <a:rPr lang="ru-RU" sz="2000" b="1" dirty="0" smtClean="0"/>
              <a:t>620 </a:t>
            </a:r>
            <a:r>
              <a:rPr lang="ru-RU" sz="2000" b="1" dirty="0" smtClean="0"/>
              <a:t>млн. руб. внебюджетных средств.</a:t>
            </a:r>
          </a:p>
          <a:p>
            <a:pPr indent="323850" algn="just"/>
            <a:endParaRPr lang="ru-RU" altLang="ru-RU" sz="2000" dirty="0" smtClean="0">
              <a:solidFill>
                <a:schemeClr val="tx2">
                  <a:lumMod val="50000"/>
                </a:schemeClr>
              </a:solidFill>
              <a:latin typeface="+mj-lt"/>
              <a:ea typeface="Calibri" pitchFamily="34" charset="0"/>
              <a:cs typeface="Arial" charset="0"/>
            </a:endParaRPr>
          </a:p>
          <a:p>
            <a:pPr indent="323850" algn="just"/>
            <a:endParaRPr lang="ru-RU" altLang="ru-RU" sz="2000" dirty="0" smtClean="0">
              <a:solidFill>
                <a:schemeClr val="tx2">
                  <a:lumMod val="50000"/>
                </a:schemeClr>
              </a:solidFill>
              <a:latin typeface="+mj-lt"/>
              <a:ea typeface="Calibri" pitchFamily="34" charset="0"/>
              <a:cs typeface="Arial" charset="0"/>
            </a:endParaRPr>
          </a:p>
          <a:p>
            <a:pPr indent="323850" algn="just"/>
            <a:endParaRPr lang="ru-RU" altLang="ru-RU" sz="1800" dirty="0" smtClean="0">
              <a:solidFill>
                <a:schemeClr val="tx2">
                  <a:lumMod val="50000"/>
                </a:schemeClr>
              </a:solidFill>
              <a:latin typeface="+mj-lt"/>
              <a:cs typeface="Arial" charset="0"/>
            </a:endParaRPr>
          </a:p>
          <a:p>
            <a:pPr algn="just"/>
            <a:r>
              <a:rPr lang="ru-RU" sz="1800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	</a:t>
            </a:r>
          </a:p>
          <a:p>
            <a:pPr algn="just"/>
            <a:endParaRPr lang="ru-RU" sz="1800" dirty="0" smtClean="0">
              <a:solidFill>
                <a:schemeClr val="tx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algn="just"/>
            <a:endParaRPr lang="ru-RU" sz="1800" dirty="0">
              <a:solidFill>
                <a:schemeClr val="tx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74668" y="1208863"/>
            <a:ext cx="935837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800" dirty="0" smtClean="0"/>
          </a:p>
          <a:p>
            <a:endParaRPr lang="ru-RU" sz="1800" dirty="0" smtClean="0"/>
          </a:p>
          <a:p>
            <a:endParaRPr lang="ru-RU" sz="1800" dirty="0" smtClean="0"/>
          </a:p>
          <a:p>
            <a:r>
              <a:rPr lang="ru-RU" sz="1800" b="1" dirty="0" smtClean="0"/>
              <a:t>В 2023 году в с. Старое </a:t>
            </a:r>
            <a:r>
              <a:rPr lang="ru-RU" sz="1800" b="1" dirty="0" err="1" smtClean="0"/>
              <a:t>Шайгово</a:t>
            </a:r>
            <a:r>
              <a:rPr lang="ru-RU" sz="1800" b="1" dirty="0" smtClean="0"/>
              <a:t> завершено строительство здания на 100 кв.м. под автомастерскую </a:t>
            </a:r>
            <a:r>
              <a:rPr lang="ru-RU" sz="1800" b="1" dirty="0" err="1" smtClean="0"/>
              <a:t>многоспециализированного</a:t>
            </a:r>
            <a:r>
              <a:rPr lang="ru-RU" sz="1800" b="1" dirty="0" smtClean="0"/>
              <a:t> направления, на текущий момент идет установка оборудования и подключение к инженерным сетям. Увеличение количества организаций по ремонту автотранспортных средств, приведет к повышению качества оказываемых услуг. Планируют создать 2 рабочих места.</a:t>
            </a:r>
          </a:p>
          <a:p>
            <a:r>
              <a:rPr lang="ru-RU" sz="1800" b="1" dirty="0" smtClean="0"/>
              <a:t>В 1 квартале 2023 г. состоялось открытие магазина «Чистюля» в с. Старое </a:t>
            </a:r>
            <a:r>
              <a:rPr lang="ru-RU" sz="1800" b="1" dirty="0" err="1" smtClean="0"/>
              <a:t>Шайгово</a:t>
            </a:r>
            <a:r>
              <a:rPr lang="ru-RU" sz="1800" b="1" dirty="0" smtClean="0"/>
              <a:t> ИП </a:t>
            </a:r>
            <a:r>
              <a:rPr lang="ru-RU" sz="1800" b="1" dirty="0" err="1" smtClean="0"/>
              <a:t>Сокоров</a:t>
            </a:r>
            <a:r>
              <a:rPr lang="ru-RU" sz="1800" b="1" dirty="0" smtClean="0"/>
              <a:t> Д.В.. Создано 1 новое рабочее место.</a:t>
            </a:r>
          </a:p>
          <a:p>
            <a:r>
              <a:rPr lang="ru-RU" sz="1800" b="1" dirty="0" smtClean="0"/>
              <a:t>Во 2 квартале состоялось открытие магазина «Авокадо» в с. Летки ИП Чернова Г.И.. Создано 1 новое рабочее место.</a:t>
            </a:r>
          </a:p>
          <a:p>
            <a:r>
              <a:rPr lang="ru-RU" sz="1800" b="1" dirty="0" smtClean="0"/>
              <a:t>В 3 квартале состоялось открытие магазина «Горячий хлеб» в с. Старое </a:t>
            </a:r>
            <a:r>
              <a:rPr lang="ru-RU" sz="1800" b="1" dirty="0" err="1" smtClean="0"/>
              <a:t>Шайгово</a:t>
            </a:r>
            <a:r>
              <a:rPr lang="ru-RU" sz="1800" b="1" dirty="0" smtClean="0"/>
              <a:t> ИП </a:t>
            </a:r>
            <a:r>
              <a:rPr lang="ru-RU" sz="1800" b="1" dirty="0" err="1" smtClean="0"/>
              <a:t>Сокорова</a:t>
            </a:r>
            <a:r>
              <a:rPr lang="ru-RU" sz="1800" b="1" dirty="0" smtClean="0"/>
              <a:t> М.Ю.. Создано 1 новое рабочее место.</a:t>
            </a:r>
          </a:p>
          <a:p>
            <a:r>
              <a:rPr lang="ru-RU" sz="1800" b="1" dirty="0" smtClean="0"/>
              <a:t>В 4 квартале открытие магазина ИП </a:t>
            </a:r>
            <a:r>
              <a:rPr lang="ru-RU" sz="1800" b="1" dirty="0" err="1" smtClean="0"/>
              <a:t>Акманов</a:t>
            </a:r>
            <a:r>
              <a:rPr lang="ru-RU" sz="1800" b="1" dirty="0" smtClean="0"/>
              <a:t> К.В. в с.Старое </a:t>
            </a:r>
            <a:r>
              <a:rPr lang="ru-RU" sz="1800" b="1" dirty="0" err="1" smtClean="0"/>
              <a:t>Шайгово</a:t>
            </a:r>
            <a:r>
              <a:rPr lang="ru-RU" sz="1800" b="1" dirty="0" smtClean="0"/>
              <a:t> (ритуальные услуги).</a:t>
            </a:r>
          </a:p>
          <a:p>
            <a:r>
              <a:rPr lang="ru-RU" sz="1800" b="1" dirty="0" smtClean="0"/>
              <a:t>На 2024 год запланировано строительство зерноочистительного комплекса в ООО «Биосфера» в с. Новая Федоровка.</a:t>
            </a:r>
            <a:endParaRPr lang="ru-RU" sz="1800" b="1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708869"/>
            <a:ext cx="9857978" cy="236289"/>
          </a:xfrm>
        </p:spPr>
        <p:txBody>
          <a:bodyPr lIns="104306" tIns="45712" rIns="104306" bIns="52153">
            <a:normAutofit fontScale="90000"/>
          </a:bodyPr>
          <a:lstStyle/>
          <a:p>
            <a:pPr algn="ctr" eaLnBrk="1" hangingPunct="1">
              <a:defRPr/>
            </a:pP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Итоги реализации мероприятий в рамках</a:t>
            </a:r>
            <a:b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Государственных программ и национальных проектов в 2023 году и планах на 2024 год. 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0" name="Объект 2"/>
          <p:cNvSpPr txBox="1">
            <a:spLocks/>
          </p:cNvSpPr>
          <p:nvPr/>
        </p:nvSpPr>
        <p:spPr bwMode="auto">
          <a:xfrm>
            <a:off x="334169" y="2362895"/>
            <a:ext cx="5012531" cy="787632"/>
          </a:xfrm>
          <a:prstGeom prst="rect">
            <a:avLst/>
          </a:prstGeom>
          <a:solidFill>
            <a:srgbClr val="B3EAF2"/>
          </a:solidFill>
          <a:ln w="9525">
            <a:noFill/>
            <a:miter lim="800000"/>
            <a:headEnd/>
            <a:tailEnd/>
          </a:ln>
        </p:spPr>
        <p:txBody>
          <a:bodyPr lIns="91424" tIns="45712" rIns="91424" bIns="45712"/>
          <a:lstStyle/>
          <a:p>
            <a:pPr algn="just">
              <a:lnSpc>
                <a:spcPct val="80000"/>
              </a:lnSpc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sz="1400" dirty="0">
                <a:latin typeface="Georgia" pitchFamily="18" charset="0"/>
              </a:rPr>
              <a:t> - приобретены дома для предоставления их по договору найма жилого помещения: в селах</a:t>
            </a:r>
            <a:r>
              <a:rPr lang="ru-RU" sz="1400" b="1" dirty="0">
                <a:latin typeface="Georgia" pitchFamily="18" charset="0"/>
              </a:rPr>
              <a:t> </a:t>
            </a:r>
            <a:r>
              <a:rPr lang="ru-RU" sz="1400" dirty="0">
                <a:latin typeface="Georgia" pitchFamily="18" charset="0"/>
              </a:rPr>
              <a:t>Старое </a:t>
            </a:r>
            <a:r>
              <a:rPr lang="ru-RU" sz="1400" dirty="0" err="1">
                <a:latin typeface="Georgia" pitchFamily="18" charset="0"/>
              </a:rPr>
              <a:t>Шайгово</a:t>
            </a:r>
            <a:r>
              <a:rPr lang="ru-RU" sz="1400" dirty="0">
                <a:latin typeface="Georgia" pitchFamily="18" charset="0"/>
              </a:rPr>
              <a:t> и Новотроицкое  (расчетная площадь 1 дома 72 кв.м., стоимость 4,4</a:t>
            </a:r>
            <a:r>
              <a:rPr lang="en-US" sz="1400" dirty="0">
                <a:latin typeface="Georgia" pitchFamily="18" charset="0"/>
              </a:rPr>
              <a:t> </a:t>
            </a:r>
            <a:r>
              <a:rPr lang="ru-RU" sz="1400" dirty="0">
                <a:latin typeface="Georgia" pitchFamily="18" charset="0"/>
              </a:rPr>
              <a:t>млн. руб. )</a:t>
            </a:r>
          </a:p>
          <a:p>
            <a:pPr algn="just">
              <a:lnSpc>
                <a:spcPct val="80000"/>
              </a:lnSpc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ru-RU" sz="1400" dirty="0">
              <a:latin typeface="Georgia" pitchFamily="18" charset="0"/>
            </a:endParaRPr>
          </a:p>
          <a:p>
            <a:pPr algn="just">
              <a:lnSpc>
                <a:spcPct val="80000"/>
              </a:lnSpc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ru-RU" sz="1300" dirty="0">
              <a:solidFill>
                <a:srgbClr val="03495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1" name="Объект 2"/>
          <p:cNvSpPr txBox="1">
            <a:spLocks/>
          </p:cNvSpPr>
          <p:nvPr/>
        </p:nvSpPr>
        <p:spPr bwMode="auto">
          <a:xfrm>
            <a:off x="6182122" y="1102685"/>
            <a:ext cx="3842941" cy="472579"/>
          </a:xfrm>
          <a:prstGeom prst="rect">
            <a:avLst/>
          </a:prstGeom>
          <a:solidFill>
            <a:srgbClr val="B3EAF2"/>
          </a:solidFill>
          <a:ln w="9525">
            <a:noFill/>
            <a:miter lim="800000"/>
            <a:headEnd/>
            <a:tailEnd/>
          </a:ln>
        </p:spPr>
        <p:txBody>
          <a:bodyPr lIns="91424" tIns="45712" rIns="91424" bIns="45712"/>
          <a:lstStyle/>
          <a:p>
            <a:pPr algn="just">
              <a:lnSpc>
                <a:spcPct val="80000"/>
              </a:lnSpc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sz="1400" dirty="0">
                <a:latin typeface="Georgia" pitchFamily="18" charset="0"/>
              </a:rPr>
              <a:t> - обустроен сквер в селе</a:t>
            </a:r>
          </a:p>
          <a:p>
            <a:pPr algn="just">
              <a:lnSpc>
                <a:spcPct val="80000"/>
              </a:lnSpc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ru-RU" sz="1400" dirty="0">
                <a:latin typeface="Georgia" pitchFamily="18" charset="0"/>
              </a:rPr>
              <a:t> Новое </a:t>
            </a:r>
            <a:r>
              <a:rPr lang="ru-RU" sz="1400" dirty="0" err="1">
                <a:latin typeface="Georgia" pitchFamily="18" charset="0"/>
              </a:rPr>
              <a:t>Акшино</a:t>
            </a:r>
            <a:r>
              <a:rPr lang="ru-RU" sz="1400" b="1" dirty="0">
                <a:latin typeface="Georgia" pitchFamily="18" charset="0"/>
              </a:rPr>
              <a:t>, </a:t>
            </a:r>
            <a:r>
              <a:rPr lang="ru-RU" sz="1400" dirty="0">
                <a:latin typeface="Georgia" pitchFamily="18" charset="0"/>
              </a:rPr>
              <a:t> стоимостью 4</a:t>
            </a:r>
            <a:r>
              <a:rPr lang="en-US" sz="1400" dirty="0">
                <a:latin typeface="Georgia" pitchFamily="18" charset="0"/>
              </a:rPr>
              <a:t> </a:t>
            </a:r>
            <a:r>
              <a:rPr lang="ru-RU" sz="1400" dirty="0">
                <a:latin typeface="Georgia" pitchFamily="18" charset="0"/>
              </a:rPr>
              <a:t>млн. руб.</a:t>
            </a:r>
            <a:endParaRPr lang="ru-RU" sz="1300" dirty="0">
              <a:solidFill>
                <a:srgbClr val="03495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2" name="Объект 2"/>
          <p:cNvSpPr txBox="1">
            <a:spLocks/>
          </p:cNvSpPr>
          <p:nvPr/>
        </p:nvSpPr>
        <p:spPr bwMode="auto">
          <a:xfrm>
            <a:off x="4761905" y="4331974"/>
            <a:ext cx="5597326" cy="551342"/>
          </a:xfrm>
          <a:prstGeom prst="rect">
            <a:avLst/>
          </a:prstGeom>
          <a:solidFill>
            <a:srgbClr val="B3EAF2"/>
          </a:solidFill>
          <a:ln w="9525">
            <a:noFill/>
            <a:miter lim="800000"/>
            <a:headEnd/>
            <a:tailEnd/>
          </a:ln>
        </p:spPr>
        <p:txBody>
          <a:bodyPr lIns="91424" tIns="45712" rIns="91424" bIns="45712"/>
          <a:lstStyle/>
          <a:p>
            <a:pPr marL="311468" indent="-311468" algn="ctr">
              <a:spcBef>
                <a:spcPct val="20000"/>
              </a:spcBef>
              <a:buClr>
                <a:srgbClr val="A04DA3"/>
              </a:buClr>
              <a:buSzPct val="95000"/>
              <a:buFontTx/>
              <a:buChar char="-"/>
            </a:pPr>
            <a:r>
              <a:rPr lang="ru-RU" sz="1400" dirty="0">
                <a:latin typeface="Georgia" pitchFamily="18" charset="0"/>
              </a:rPr>
              <a:t>обустроен сквер в селе </a:t>
            </a:r>
            <a:r>
              <a:rPr lang="ru-RU" sz="1400" dirty="0" err="1">
                <a:latin typeface="Georgia" pitchFamily="18" charset="0"/>
              </a:rPr>
              <a:t>Ингенер</a:t>
            </a:r>
            <a:r>
              <a:rPr lang="ru-RU" sz="1400" dirty="0">
                <a:latin typeface="Georgia" pitchFamily="18" charset="0"/>
              </a:rPr>
              <a:t> Пятина, </a:t>
            </a:r>
          </a:p>
          <a:p>
            <a:pPr marL="311468" indent="-311468" algn="ctr">
              <a:spcBef>
                <a:spcPct val="20000"/>
              </a:spcBef>
              <a:buClr>
                <a:srgbClr val="A04DA3"/>
              </a:buClr>
              <a:buSzPct val="95000"/>
            </a:pPr>
            <a:r>
              <a:rPr lang="ru-RU" sz="1400" dirty="0">
                <a:latin typeface="Georgia" pitchFamily="18" charset="0"/>
              </a:rPr>
              <a:t>стоимостью 2,3</a:t>
            </a:r>
            <a:r>
              <a:rPr lang="en-US" sz="1400" dirty="0">
                <a:latin typeface="Georgia" pitchFamily="18" charset="0"/>
              </a:rPr>
              <a:t> </a:t>
            </a:r>
            <a:r>
              <a:rPr lang="ru-RU" sz="1400" dirty="0">
                <a:latin typeface="Georgia" pitchFamily="18" charset="0"/>
              </a:rPr>
              <a:t>млн. руб. </a:t>
            </a:r>
          </a:p>
        </p:txBody>
      </p:sp>
      <p:sp>
        <p:nvSpPr>
          <p:cNvPr id="23" name="Блок-схема: процесс 22"/>
          <p:cNvSpPr/>
          <p:nvPr/>
        </p:nvSpPr>
        <p:spPr>
          <a:xfrm>
            <a:off x="250628" y="1208863"/>
            <a:ext cx="5096073" cy="996506"/>
          </a:xfrm>
          <a:prstGeom prst="flowChartProcess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</a:rPr>
              <a:t>В рамках государственной программы РФ «Комплексное развитие сельских территорий» </a:t>
            </a:r>
            <a:r>
              <a:rPr lang="ru-RU" sz="1600" dirty="0" smtClean="0">
                <a:solidFill>
                  <a:schemeClr val="tx1"/>
                </a:solidFill>
              </a:rPr>
              <a:t>    в </a:t>
            </a:r>
            <a:r>
              <a:rPr lang="ru-RU" sz="1600" dirty="0">
                <a:solidFill>
                  <a:schemeClr val="tx1"/>
                </a:solidFill>
              </a:rPr>
              <a:t>2023 году</a:t>
            </a:r>
          </a:p>
        </p:txBody>
      </p:sp>
      <p:pic>
        <p:nvPicPr>
          <p:cNvPr id="61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82122" y="1676781"/>
            <a:ext cx="3842941" cy="2572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3" descr="G:\20 сентября\DSC_004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69425" y="5040842"/>
            <a:ext cx="2823725" cy="1969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2" descr="C:\Users\Надежда\Desktop\2023\scale_12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11278" y="5040842"/>
            <a:ext cx="3091062" cy="1969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146" name="Object 1"/>
          <p:cNvGraphicFramePr>
            <a:graphicFrameLocks noChangeAspect="1"/>
          </p:cNvGraphicFramePr>
          <p:nvPr/>
        </p:nvGraphicFramePr>
        <p:xfrm>
          <a:off x="584796" y="3229290"/>
          <a:ext cx="3310127" cy="2205368"/>
        </p:xfrm>
        <a:graphic>
          <a:graphicData uri="http://schemas.openxmlformats.org/presentationml/2006/ole">
            <p:oleObj spid="_x0000_s130050" name="Acrobat Document" r:id="rId6" imgW="8019749" imgH="5667145" progId="AcroExch.Document.7">
              <p:embed/>
            </p:oleObj>
          </a:graphicData>
        </a:graphic>
      </p:graphicFrame>
      <p:graphicFrame>
        <p:nvGraphicFramePr>
          <p:cNvPr id="6147" name="Object 2"/>
          <p:cNvGraphicFramePr>
            <a:graphicFrameLocks noChangeAspect="1"/>
          </p:cNvGraphicFramePr>
          <p:nvPr/>
        </p:nvGraphicFramePr>
        <p:xfrm>
          <a:off x="584796" y="5592185"/>
          <a:ext cx="3341688" cy="1969078"/>
        </p:xfrm>
        <a:graphic>
          <a:graphicData uri="http://schemas.openxmlformats.org/presentationml/2006/ole">
            <p:oleObj spid="_x0000_s130051" name="Acrobat Document" r:id="rId7" imgW="8019749" imgH="5667145" progId="AcroExch.Document.7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334169" y="5592185"/>
            <a:ext cx="5430243" cy="1575263"/>
          </a:xfrm>
        </p:spPr>
        <p:txBody>
          <a:bodyPr lIns="104306" tIns="52153" rIns="104306" bIns="52153"/>
          <a:lstStyle/>
          <a:p>
            <a:pPr algn="ctr" eaLnBrk="1" hangingPunct="1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рамках проведения капитального ремонта                              в многоквартирных домах проведен ремонт инженерных систем трех многоквартирных домов по улице Рабочая,  общей стоимостью 1,2 млн. руб.</a:t>
            </a:r>
            <a:endParaRPr lang="ru-RU" sz="2300" dirty="0" smtClean="0">
              <a:solidFill>
                <a:schemeClr val="tx1"/>
              </a:solidFill>
            </a:endParaRPr>
          </a:p>
        </p:txBody>
      </p:sp>
      <p:sp>
        <p:nvSpPr>
          <p:cNvPr id="27651" name="Прямоугольник 3"/>
          <p:cNvSpPr>
            <a:spLocks noChangeArrowheads="1"/>
          </p:cNvSpPr>
          <p:nvPr/>
        </p:nvSpPr>
        <p:spPr bwMode="auto">
          <a:xfrm>
            <a:off x="5931497" y="945158"/>
            <a:ext cx="4511278" cy="1767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рамках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дорожного фонда Республики Мордовия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проведен ремонт подъездных дорог и дворовых территорий четырех многоквартирных домов по улице Рабочая в селе Старое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общей стоимостью  2 млн. руб.</a:t>
            </a:r>
          </a:p>
        </p:txBody>
      </p:sp>
      <p:pic>
        <p:nvPicPr>
          <p:cNvPr id="27652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599834" y="2887983"/>
            <a:ext cx="3592313" cy="4515754"/>
          </a:xfrm>
          <a:noFill/>
        </p:spPr>
      </p:pic>
      <p:sp>
        <p:nvSpPr>
          <p:cNvPr id="27653" name="Прямоугольник 8"/>
          <p:cNvSpPr>
            <a:spLocks noChangeArrowheads="1"/>
          </p:cNvSpPr>
          <p:nvPr/>
        </p:nvSpPr>
        <p:spPr bwMode="auto">
          <a:xfrm>
            <a:off x="250628" y="551342"/>
            <a:ext cx="5430242" cy="190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 рамках программы «Обеспечение детей-сирот и детей, оставшихся без попечения родителей, лиц из числа детей-сирот и детей, оставшихся без попечения родителей, жилыми помещениями» построен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четырехквартирный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дом, 39 м2 каждое помещение, 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стоимость одного помещения 2,142 млн.руб., 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два помещения предоставлены по договору найма. </a:t>
            </a:r>
          </a:p>
        </p:txBody>
      </p:sp>
      <p:pic>
        <p:nvPicPr>
          <p:cNvPr id="2765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169" y="2520421"/>
            <a:ext cx="5346700" cy="3071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250628" y="208732"/>
            <a:ext cx="9908103" cy="1839112"/>
          </a:xfrm>
        </p:spPr>
        <p:txBody>
          <a:bodyPr lIns="104306" tIns="52153" rIns="104306" bIns="52153">
            <a:normAutofit fontScale="90000"/>
          </a:bodyPr>
          <a:lstStyle/>
          <a:p>
            <a:pPr algn="ctr" eaLnBrk="1" hangingPunct="1"/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2023 году построено и реконструировано 28 км дорог, </a:t>
            </a:r>
            <a:b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стоимостью 669 млн. рублей. </a:t>
            </a:r>
            <a:b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последние </a:t>
            </a: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годы </a:t>
            </a: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общая протяженность построенных и реконструированных дорог составила порядка 64 км.</a:t>
            </a:r>
          </a:p>
        </p:txBody>
      </p:sp>
      <p:pic>
        <p:nvPicPr>
          <p:cNvPr id="28675" name="Picture 2" descr="https://sun9-2.userapi.com/impg/18MtVd8sWMyF5pUmrMqLHMVoDnM8AspMu1O02w/UohaQLqTFQU.jpg?size=1280x853&amp;quality=96&amp;sign=aedcce92dd95e70ddce45c732aa6c9fb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7084" y="2205368"/>
            <a:ext cx="4011882" cy="2520421"/>
          </a:xfrm>
          <a:noFill/>
        </p:spPr>
      </p:pic>
      <p:pic>
        <p:nvPicPr>
          <p:cNvPr id="28676" name="Picture 6" descr="C:\Users\Надежда\Desktop\день сх2023\СОРТИРОВКА\22 кулдым, новое акшино\DSC_00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4195" y="2205368"/>
            <a:ext cx="3926483" cy="2520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5" descr="C:\Users\Надежда\Desktop\день сх2023\СОРТИРОВКА\22 кулдым, новое акшино\DSC_00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7084" y="4804553"/>
            <a:ext cx="4010025" cy="2599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4" descr="https://sun9-78.userapi.com/impg/yNtj7qR3C2rX6VFL0RkCa8AVECm953m5oGlodQ/N6hKNQEUBFc.jpg?size=1280x853&amp;quality=96&amp;sign=635cf9f0d33fc193032017e650ac24bc&amp;type=albu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44195" y="4804553"/>
            <a:ext cx="3926483" cy="2599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/>
          <p:cNvSpPr/>
          <p:nvPr/>
        </p:nvSpPr>
        <p:spPr>
          <a:xfrm>
            <a:off x="8354219" y="2284133"/>
            <a:ext cx="2339181" cy="2284131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</a:rPr>
              <a:t>В рамках национального проекта «Безопасные качественные дороги» отремонтировано около 23,5 км автодорог на 601,5 млн. рублей</a:t>
            </a:r>
          </a:p>
        </p:txBody>
      </p:sp>
      <p:sp>
        <p:nvSpPr>
          <p:cNvPr id="11" name="Овал 10"/>
          <p:cNvSpPr/>
          <p:nvPr/>
        </p:nvSpPr>
        <p:spPr>
          <a:xfrm>
            <a:off x="8270678" y="4883316"/>
            <a:ext cx="2422723" cy="2441658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anchor="ctr"/>
          <a:lstStyle/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</a:rPr>
              <a:t>В рамках дорожного фонда Республики Мордовия построена автодорога до кладбища  </a:t>
            </a:r>
          </a:p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</a:rPr>
              <a:t>в с. </a:t>
            </a:r>
            <a:r>
              <a:rPr lang="ru-RU" sz="1300" dirty="0" err="1">
                <a:solidFill>
                  <a:schemeClr val="tx1"/>
                </a:solidFill>
              </a:rPr>
              <a:t>Кулдым</a:t>
            </a:r>
            <a:r>
              <a:rPr lang="ru-RU" sz="1300" dirty="0">
                <a:solidFill>
                  <a:schemeClr val="tx1"/>
                </a:solidFill>
              </a:rPr>
              <a:t>», </a:t>
            </a:r>
          </a:p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</a:rPr>
              <a:t>протяженность - 955 м., стоимостью – 21,7 млн.руб.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534670" y="787632"/>
            <a:ext cx="9624060" cy="866395"/>
          </a:xfrm>
        </p:spPr>
        <p:txBody>
          <a:bodyPr lIns="104306" tIns="52153" rIns="104306" bIns="52153">
            <a:normAutofit fontScale="90000"/>
          </a:bodyPr>
          <a:lstStyle/>
          <a:p>
            <a:pPr algn="ctr" eaLnBrk="1" hangingPunct="1"/>
            <a:r>
              <a:rPr lang="ru-RU" sz="1800" b="1" dirty="0" smtClean="0">
                <a:solidFill>
                  <a:srgbClr val="0070C0"/>
                </a:solidFill>
              </a:rPr>
              <a:t>На 2024 год запланировано:</a:t>
            </a:r>
            <a:br>
              <a:rPr lang="ru-RU" sz="1800" b="1" dirty="0" smtClean="0">
                <a:solidFill>
                  <a:srgbClr val="0070C0"/>
                </a:solidFill>
              </a:rPr>
            </a:br>
            <a:r>
              <a:rPr lang="ru-RU" sz="1800" b="1" dirty="0" smtClean="0">
                <a:solidFill>
                  <a:srgbClr val="0070C0"/>
                </a:solidFill>
              </a:rPr>
              <a:t>В рамках государственной программы Российской Федерации</a:t>
            </a:r>
            <a:br>
              <a:rPr lang="ru-RU" sz="1800" b="1" dirty="0" smtClean="0">
                <a:solidFill>
                  <a:srgbClr val="0070C0"/>
                </a:solidFill>
              </a:rPr>
            </a:br>
            <a:r>
              <a:rPr lang="ru-RU" sz="1800" b="1" dirty="0" smtClean="0">
                <a:solidFill>
                  <a:srgbClr val="0070C0"/>
                </a:solidFill>
              </a:rPr>
              <a:t> «Комплексное развитие сельских территорий»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endParaRPr lang="ru-RU" dirty="0" smtClean="0">
              <a:solidFill>
                <a:srgbClr val="0070C0"/>
              </a:solidFill>
            </a:endParaRPr>
          </a:p>
        </p:txBody>
      </p:sp>
      <p:sp>
        <p:nvSpPr>
          <p:cNvPr id="30723" name="Rectangle 1"/>
          <p:cNvSpPr>
            <a:spLocks noChangeArrowheads="1"/>
          </p:cNvSpPr>
          <p:nvPr/>
        </p:nvSpPr>
        <p:spPr bwMode="auto">
          <a:xfrm>
            <a:off x="203164" y="1417737"/>
            <a:ext cx="10144196" cy="3059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4306" tIns="52153" rIns="104306" bIns="52153" anchor="ctr">
            <a:spAutoFit/>
          </a:bodyPr>
          <a:lstStyle/>
          <a:p>
            <a:pPr indent="206438" algn="just" eaLnBrk="0" hangingPunct="0">
              <a:buFontTx/>
              <a:buChar char="-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предоставление социальной выплаты на строительство жилья - 1 дом площадью 54 м</a:t>
            </a:r>
            <a:r>
              <a:rPr lang="ru-RU" sz="1600" dirty="0">
                <a:cs typeface="Times New Roman" pitchFamily="18" charset="0"/>
              </a:rPr>
              <a:t>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стоимостью 3,2 млн. руб.;</a:t>
            </a:r>
            <a:endParaRPr lang="ru-RU" sz="800" dirty="0">
              <a:cs typeface="Times New Roman" pitchFamily="18" charset="0"/>
            </a:endParaRPr>
          </a:p>
          <a:p>
            <a:pPr indent="206438" algn="just" eaLnBrk="0" hangingPunct="0">
              <a:buFontTx/>
              <a:buChar char="-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строительство жилья, предоставляемого по договору найма жилого помещения </a:t>
            </a:r>
            <a:r>
              <a:rPr lang="ru-RU" sz="1600" dirty="0">
                <a:cs typeface="Times New Roman" pitchFamily="18" charset="0"/>
              </a:rPr>
              <a:t>–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1 дом площадью 54 м</a:t>
            </a:r>
            <a:r>
              <a:rPr lang="ru-RU" sz="1600" dirty="0">
                <a:cs typeface="Times New Roman" pitchFamily="18" charset="0"/>
              </a:rPr>
              <a:t>²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стоимостью 3,8 млн. руб.</a:t>
            </a:r>
            <a:endParaRPr lang="ru-RU" sz="800" dirty="0">
              <a:cs typeface="Times New Roman" pitchFamily="18" charset="0"/>
            </a:endParaRPr>
          </a:p>
          <a:p>
            <a:pPr indent="206438" algn="just" eaLnBrk="0" hangingPunct="0">
              <a:buFontTx/>
              <a:buChar char="-"/>
            </a:pPr>
            <a:r>
              <a:rPr lang="ru-RU" altLang="zh-CN" sz="1600" dirty="0">
                <a:latin typeface="Times New Roman" pitchFamily="18" charset="0"/>
                <a:cs typeface="Times New Roman" pitchFamily="18" charset="0"/>
              </a:rPr>
              <a:t>строительство автомобильной дороги по ул. Молодежная до зданий коровников в с. Конопать, протяженностью 2,05 км., стоимостью 27,8 млн. руб.</a:t>
            </a:r>
            <a:endParaRPr lang="ru-RU" altLang="zh-CN" sz="800" dirty="0">
              <a:cs typeface="Times New Roman" pitchFamily="18" charset="0"/>
            </a:endParaRPr>
          </a:p>
          <a:p>
            <a:pPr indent="206438" algn="just" eaLnBrk="0" hangingPunct="0">
              <a:buFontTx/>
              <a:buChar char="-"/>
            </a:pPr>
            <a:r>
              <a:rPr lang="ru-RU" altLang="zh-CN" sz="1600" dirty="0">
                <a:latin typeface="Times New Roman" pitchFamily="18" charset="0"/>
                <a:cs typeface="Times New Roman" pitchFamily="18" charset="0"/>
              </a:rPr>
              <a:t>строительство автомобильной дороги, обеспечивающей подъезд к КФХ </a:t>
            </a:r>
            <a:r>
              <a:rPr lang="ru-RU" altLang="zh-CN" sz="1600" dirty="0" err="1">
                <a:latin typeface="Times New Roman" pitchFamily="18" charset="0"/>
                <a:cs typeface="Times New Roman" pitchFamily="18" charset="0"/>
              </a:rPr>
              <a:t>КибаковаА.Ф</a:t>
            </a:r>
            <a:r>
              <a:rPr lang="ru-RU" altLang="zh-CN" sz="1600" dirty="0">
                <a:latin typeface="Times New Roman" pitchFamily="18" charset="0"/>
                <a:cs typeface="Times New Roman" pitchFamily="18" charset="0"/>
              </a:rPr>
              <a:t>. в с. Старое </a:t>
            </a:r>
            <a:r>
              <a:rPr lang="ru-RU" altLang="zh-CN" sz="16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altLang="zh-CN" sz="1600" dirty="0">
                <a:latin typeface="Times New Roman" pitchFamily="18" charset="0"/>
                <a:cs typeface="Times New Roman" pitchFamily="18" charset="0"/>
              </a:rPr>
              <a:t>, протяженностью 0,8 км., стоимостью 15,2 млн.руб.</a:t>
            </a:r>
            <a:endParaRPr lang="ru-RU" altLang="zh-CN" sz="800" dirty="0">
              <a:cs typeface="Times New Roman" pitchFamily="18" charset="0"/>
            </a:endParaRPr>
          </a:p>
          <a:p>
            <a:pPr indent="206438" algn="just" eaLnBrk="0" hangingPunct="0">
              <a:buFontTx/>
              <a:buChar char="-"/>
            </a:pPr>
            <a:r>
              <a:rPr lang="ru-RU" altLang="zh-CN" sz="1600" dirty="0">
                <a:latin typeface="Times New Roman" pitchFamily="18" charset="0"/>
                <a:cs typeface="Times New Roman" pitchFamily="18" charset="0"/>
              </a:rPr>
              <a:t>строительство детской площадки в с. Старое </a:t>
            </a:r>
            <a:r>
              <a:rPr lang="ru-RU" altLang="zh-CN" sz="16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altLang="zh-CN" sz="1600" dirty="0">
                <a:latin typeface="Times New Roman" pitchFamily="18" charset="0"/>
                <a:cs typeface="Times New Roman" pitchFamily="18" charset="0"/>
              </a:rPr>
              <a:t>, стоимостью 2,7 млн. руб.</a:t>
            </a:r>
          </a:p>
          <a:p>
            <a:pPr indent="206438" algn="just" eaLnBrk="0" hangingPunct="0">
              <a:buFontTx/>
              <a:buChar char="-"/>
            </a:pPr>
            <a:endParaRPr lang="ru-RU" altLang="zh-CN" sz="1600" dirty="0">
              <a:latin typeface="Times New Roman" pitchFamily="18" charset="0"/>
            </a:endParaRPr>
          </a:p>
          <a:p>
            <a:pPr indent="206438" algn="just" eaLnBrk="0" hangingPunct="0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 рамках федерального проекта «Формирование комфортной городской среды» запланировано благоустройство центральной площади  в с. Старое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стоимостью 16,4 млн. руб.</a:t>
            </a:r>
            <a:endParaRPr lang="ru-RU" altLang="zh-CN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6182123" y="4709324"/>
            <a:ext cx="4260652" cy="2321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4306" tIns="52153" rIns="104306" bIns="52153" anchor="ctr">
            <a:spAutoFit/>
          </a:bodyPr>
          <a:lstStyle/>
          <a:p>
            <a:pPr indent="260764" algn="just" eaLnBrk="0" hangingPunct="0"/>
            <a:r>
              <a:rPr lang="ru-RU" altLang="zh-CN" sz="1600" b="1" dirty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В рамках субсидий из бюджета Республики Мордовия </a:t>
            </a:r>
            <a:r>
              <a:rPr lang="ru-RU" altLang="zh-CN" sz="1600" dirty="0">
                <a:latin typeface="Times New Roman" pitchFamily="18" charset="0"/>
                <a:cs typeface="Times New Roman" pitchFamily="18" charset="0"/>
              </a:rPr>
              <a:t>запланирован ремонт автомобильной дороги и покрытия центральной площади по ул. Ленина в с. Старое </a:t>
            </a:r>
            <a:r>
              <a:rPr lang="ru-RU" altLang="zh-CN" sz="1600" dirty="0" err="1"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altLang="zh-CN" sz="16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600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протяженностью 1,135 км,</a:t>
            </a:r>
            <a:r>
              <a:rPr lang="ru-RU" altLang="zh-CN" sz="1600" dirty="0">
                <a:latin typeface="Times New Roman" pitchFamily="18" charset="0"/>
                <a:cs typeface="Times New Roman" pitchFamily="18" charset="0"/>
              </a:rPr>
              <a:t> стоимостью – 18,7 млн. руб.;</a:t>
            </a:r>
          </a:p>
          <a:p>
            <a:pPr indent="260764" eaLnBrk="0" hangingPunct="0"/>
            <a:r>
              <a:rPr lang="ru-RU" sz="1600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ремонт автомобильной дороги по ул. Ленина в с. Новотроицкое, протяженностью 2,149 км, стоимостью – 18,8 млн. руб.</a:t>
            </a:r>
            <a:endParaRPr lang="ru-RU" altLang="zh-CN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5" name="Picture 3" descr="C:\Users\Надежда\Desktop\WhatsApp Image 2023-07-17 at 08.19.32 (4)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602" y="4637887"/>
            <a:ext cx="543024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yardsl.ru/upload/iblock/4fb/4fb4bbd4954c4d0f45c4630460b4a47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-362772"/>
            <a:ext cx="10693399" cy="792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Объект 3">
            <a:extLst>
              <a:ext uri="{FF2B5EF4-FFF2-40B4-BE49-F238E27FC236}">
                <a16:creationId xmlns:a16="http://schemas.microsoft.com/office/drawing/2014/main" xmlns="" id="{858562C1-528B-411D-9EE3-5DA3C112A81E}"/>
              </a:ext>
            </a:extLst>
          </p:cNvPr>
          <p:cNvSpPr txBox="1">
            <a:spLocks/>
          </p:cNvSpPr>
          <p:nvPr/>
        </p:nvSpPr>
        <p:spPr>
          <a:xfrm>
            <a:off x="668305" y="1423177"/>
            <a:ext cx="9440296" cy="4894861"/>
          </a:xfrm>
          <a:prstGeom prst="rect">
            <a:avLst/>
          </a:prstGeom>
          <a:solidFill>
            <a:srgbClr val="FEEAD0">
              <a:alpha val="0"/>
            </a:srgbClr>
          </a:solidFill>
        </p:spPr>
        <p:txBody>
          <a:bodyPr vert="horz" lIns="91424" tIns="45712" rIns="91424" bIns="45712">
            <a:normAutofit fontScale="2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8429625" algn="l"/>
                <a:tab pos="8524875" algn="l"/>
              </a:tabLst>
            </a:pP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Подъезд к с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Ст.Шайгово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от а/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«Подъезд к г. Саранску»(капитальный ремонт)</a:t>
            </a:r>
          </a:p>
          <a:p>
            <a:pPr>
              <a:buNone/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протяженностью 3,27 км</a:t>
            </a:r>
          </a:p>
          <a:p>
            <a:pPr>
              <a:buNone/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Ст.Шайгово-с.Шувары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» (ремонт) протяженностью 3,3 км</a:t>
            </a:r>
          </a:p>
          <a:p>
            <a:pPr>
              <a:buNone/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Подъезд к с. 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Лемдяй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от а/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«Подъезд к г. Саранску» (ремонт) протяженностью 2,1 км.</a:t>
            </a:r>
          </a:p>
          <a:p>
            <a:pPr>
              <a:buNone/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с. Новотроицкое – с. Мельцаны – с. 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Вертилим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с. Новая Александровка (капитальный ремонт) протяженностью 0,84 км.</a:t>
            </a:r>
          </a:p>
          <a:p>
            <a:pPr>
              <a:buNone/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Подъезд к с. 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Н.Саловка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от а/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«Подъезд к г. Саранску» (ремонт)  протяженность 1,7 км., </a:t>
            </a:r>
          </a:p>
          <a:p>
            <a:pPr>
              <a:buNone/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 </a:t>
            </a:r>
          </a:p>
          <a:p>
            <a:pPr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с. Новое 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Акшино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с. 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Бугро-Ключи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(ремонт) протяженностью 3,243 км. </a:t>
            </a:r>
          </a:p>
          <a:p>
            <a:pPr>
              <a:buNone/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tabLst>
                <a:tab pos="8429625" algn="l"/>
                <a:tab pos="8524875" algn="l"/>
              </a:tabLst>
            </a:pP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с. Старое </a:t>
            </a:r>
            <a:r>
              <a:rPr lang="ru-RU" sz="8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8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лагерь Сосновый Бор (капитальный ремонт)  протяженностью 3,646 км.</a:t>
            </a:r>
            <a:endParaRPr lang="ru-RU" sz="8000" dirty="0">
              <a:solidFill>
                <a:srgbClr val="FFFF00"/>
              </a:solidFill>
              <a:latin typeface="Century Gothic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912" y="-291335"/>
            <a:ext cx="9526940" cy="1000132"/>
          </a:xfrm>
        </p:spPr>
        <p:txBody>
          <a:bodyPr lIns="104306" tIns="45712" rIns="104306" bIns="52153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В рамках национального проекта «Безопасные качественные дороги» запланировано отремонтировать автомобильные дороги:</a:t>
            </a:r>
            <a:r>
              <a:rPr lang="ru-RU" sz="1400" b="1" i="1" dirty="0" smtClean="0">
                <a:solidFill>
                  <a:schemeClr val="tx1"/>
                </a:solidFill>
              </a:rPr>
              <a:t> </a:t>
            </a:r>
            <a:r>
              <a:rPr lang="ru-RU" sz="1400" i="1" dirty="0" smtClean="0">
                <a:solidFill>
                  <a:srgbClr val="FFFF00"/>
                </a:solidFill>
              </a:rPr>
              <a:t/>
            </a:r>
            <a:br>
              <a:rPr lang="ru-RU" sz="1400" i="1" dirty="0" smtClean="0">
                <a:solidFill>
                  <a:srgbClr val="FFFF00"/>
                </a:solidFill>
              </a:rPr>
            </a:br>
            <a:r>
              <a:rPr lang="ru-RU" sz="1400" i="1" dirty="0" smtClean="0">
                <a:solidFill>
                  <a:schemeClr val="tx1"/>
                </a:solidFill>
              </a:rPr>
              <a:t>/порядка18 км/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7058031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167085" y="551343"/>
            <a:ext cx="5179616" cy="3386815"/>
          </a:xfrm>
        </p:spPr>
        <p:txBody>
          <a:bodyPr lIns="104306" tIns="52153" rIns="104306" bIns="52153">
            <a:normAutofit fontScale="90000"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рамках государственной программы </a:t>
            </a:r>
            <a:b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"Развитие образования в Республике Мордовия" </a:t>
            </a:r>
            <a:b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 2015 -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2026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годы в 2024 г.: </a:t>
            </a:r>
            <a:b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планируется: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капитальный ремонт здания МОУ «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Старошайговская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средняя общеобразовательная школа» общей площадью 3546 кв. м., стоимостью ремонта 90,610 млн. рублей 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(в .ч. СМР – 85,4 млн.руб.), вместимость 629 человек.</a:t>
            </a:r>
            <a:r>
              <a:rPr lang="ru-RU" sz="1600" b="1" dirty="0" smtClean="0">
                <a:solidFill>
                  <a:schemeClr val="tx1"/>
                </a:solidFill>
              </a:rPr>
              <a:t/>
            </a:r>
            <a:br>
              <a:rPr lang="ru-RU" sz="1600" b="1" dirty="0" smtClean="0">
                <a:solidFill>
                  <a:schemeClr val="tx1"/>
                </a:solidFill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капитальный ремонт здания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Новотроицкой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средней общеобразовательной школы площадью 1250 кв. м., вместимость 196 чел. стоимостью ремонта 51,314 млн. рублей </a:t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(в т.ч. СМР – 41,4 млн.руб.).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1" dirty="0" smtClean="0"/>
              <a:t> 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>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1" name="Содержимое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513785" y="423045"/>
            <a:ext cx="2173954" cy="2491192"/>
          </a:xfrm>
        </p:spPr>
      </p:pic>
      <p:pic>
        <p:nvPicPr>
          <p:cNvPr id="32772" name="Рисунок 7" descr="https://upload2.schoolrm.ru/iblock/751/shkol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6509" y="423045"/>
            <a:ext cx="2589807" cy="2491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1"/>
          <p:cNvSpPr>
            <a:spLocks noChangeArrowheads="1"/>
          </p:cNvSpPr>
          <p:nvPr/>
        </p:nvSpPr>
        <p:spPr bwMode="auto">
          <a:xfrm>
            <a:off x="5597328" y="3229290"/>
            <a:ext cx="4761904" cy="2075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306" tIns="52153" rIns="104306" bIns="52153" anchor="ctr">
            <a:spAutoFit/>
          </a:bodyPr>
          <a:lstStyle/>
          <a:p>
            <a:pPr indent="260764" algn="just" eaLnBrk="0" hangingPunct="0"/>
            <a:endParaRPr lang="ru-RU" altLang="zh-CN" sz="1600" b="1" dirty="0">
              <a:latin typeface="Times New Roman" pitchFamily="18" charset="0"/>
              <a:cs typeface="Times New Roman" pitchFamily="18" charset="0"/>
            </a:endParaRPr>
          </a:p>
          <a:p>
            <a:pPr indent="260764" algn="just" eaLnBrk="0" hangingPunct="0"/>
            <a:r>
              <a:rPr lang="ru-RU" altLang="zh-CN" sz="1600" b="1" dirty="0">
                <a:latin typeface="Times New Roman" pitchFamily="18" charset="0"/>
                <a:cs typeface="Times New Roman" pitchFamily="18" charset="0"/>
              </a:rPr>
              <a:t>В рамках реализации мероприятий государственной программы Российской Федерации «Развитие культуры и туризма» запланирован капитальный ремонт здания </a:t>
            </a:r>
            <a:r>
              <a:rPr lang="ru-RU" altLang="zh-CN" sz="1600" b="1" dirty="0" err="1">
                <a:latin typeface="Times New Roman" pitchFamily="18" charset="0"/>
                <a:cs typeface="Times New Roman" pitchFamily="18" charset="0"/>
              </a:rPr>
              <a:t>Конопатского</a:t>
            </a:r>
            <a:r>
              <a:rPr lang="ru-RU" altLang="zh-CN" sz="1600" b="1" dirty="0">
                <a:latin typeface="Times New Roman" pitchFamily="18" charset="0"/>
                <a:cs typeface="Times New Roman" pitchFamily="18" charset="0"/>
              </a:rPr>
              <a:t> сельского клуба, площадью 266,1 м², стоимостью строительства 16,1</a:t>
            </a:r>
            <a:r>
              <a:rPr lang="ru-RU" altLang="zh-CN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zh-CN" sz="1600" b="1" dirty="0">
                <a:latin typeface="Times New Roman" pitchFamily="18" charset="0"/>
                <a:cs typeface="Times New Roman" pitchFamily="18" charset="0"/>
              </a:rPr>
              <a:t>млн. рублей, вместимость 50 чел.</a:t>
            </a:r>
            <a:endParaRPr lang="ru-RU" altLang="zh-CN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4" name="Рисунок 9" descr="Конопатский сельский клуб. Подробная информация: расписание, фото, адрес и  т. д. на официальном сайте Культура.РФ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13785" y="5434658"/>
            <a:ext cx="2589808" cy="189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Рисунок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0050" y="5434658"/>
            <a:ext cx="2508123" cy="189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Рисунок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91062" y="4495012"/>
            <a:ext cx="2422723" cy="306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7" name="Прямоугольник 8"/>
          <p:cNvSpPr>
            <a:spLocks noChangeArrowheads="1"/>
          </p:cNvSpPr>
          <p:nvPr/>
        </p:nvSpPr>
        <p:spPr bwMode="auto">
          <a:xfrm>
            <a:off x="203163" y="4566449"/>
            <a:ext cx="2928959" cy="2690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4306" tIns="52153" rIns="104306" bIns="52153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рамках мероприятия «Обеспечение детей-сирот и детей, оставшихся без попечения родителей, лиц из числа детей-сирот и детей, оставшихся без попечения родителей, жилыми помещениями» запланировано обеспечение 4 детей сирот помещениями, </a:t>
            </a:r>
            <a:br>
              <a:rPr lang="ru-RU" sz="1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стоимостью одного помещения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2,</a:t>
            </a:r>
            <a:r>
              <a:rPr lang="en-US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 млн. руб.</a:t>
            </a:r>
            <a:r>
              <a:rPr lang="ru-RU" sz="1400" dirty="0"/>
              <a:t/>
            </a:r>
            <a:br>
              <a:rPr lang="ru-RU" sz="1400" dirty="0"/>
            </a:br>
            <a:endParaRPr lang="ru-RU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693400" cy="1732775"/>
          </a:xfrm>
        </p:spPr>
        <p:txBody>
          <a:bodyPr lIns="104306" tIns="52153" rIns="104306" bIns="52153" rtlCol="0">
            <a:noAutofit/>
          </a:bodyPr>
          <a:lstStyle/>
          <a:p>
            <a:pPr>
              <a:defRPr/>
            </a:pPr>
            <a:r>
              <a:rPr lang="ru-RU" sz="2300" b="1" dirty="0">
                <a:latin typeface="+mn-lt"/>
              </a:rPr>
              <a:t> </a:t>
            </a:r>
          </a:p>
        </p:txBody>
      </p:sp>
      <p:pic>
        <p:nvPicPr>
          <p:cNvPr id="11" name="Picture 2" descr="C:\Users\Arxitektor\Desktop\Заявка в минсельхоз по Старошайговскому району\Презентация\20190605_08593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393" y="2351573"/>
            <a:ext cx="4763423" cy="3386839"/>
          </a:xfrm>
          <a:prstGeom prst="rect">
            <a:avLst/>
          </a:prstGeom>
          <a:noFill/>
        </p:spPr>
      </p:pic>
      <p:pic>
        <p:nvPicPr>
          <p:cNvPr id="12" name="Picture 2" descr="C:\Users\Arxitektor\Desktop\Заявка в минсельхоз по Старошайговскому району\Презентация\20190605_0904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9328" y="2310596"/>
            <a:ext cx="4594852" cy="2940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D881974F-EFAD-4D8D-979F-99847CA14F45}"/>
              </a:ext>
            </a:extLst>
          </p:cNvPr>
          <p:cNvSpPr txBox="1">
            <a:spLocks/>
          </p:cNvSpPr>
          <p:nvPr/>
        </p:nvSpPr>
        <p:spPr>
          <a:xfrm>
            <a:off x="-33238" y="354435"/>
            <a:ext cx="10693400" cy="1732776"/>
          </a:xfrm>
          <a:prstGeom prst="rect">
            <a:avLst/>
          </a:prstGeom>
        </p:spPr>
        <p:txBody>
          <a:bodyPr vert="horz" lIns="104306" tIns="52153" rIns="104306" bIns="52153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Модернизация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очистных сооружений и канализационных сетей в с. Ст.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Шайгово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4" descr="C:\Users\Arxitektor\Desktop\Заявка в минсельхоз по Старошайговскому району\Презентация\20190605_090055.jpg">
            <a:extLst>
              <a:ext uri="{FF2B5EF4-FFF2-40B4-BE49-F238E27FC236}">
                <a16:creationId xmlns="" xmlns:a16="http://schemas.microsoft.com/office/drawing/2014/main" id="{D6D468BD-A612-4601-9DB0-CACBFAC6A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79615" y="4568269"/>
            <a:ext cx="5016565" cy="278257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diamond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2" y="16"/>
            <a:ext cx="9624060" cy="494483"/>
          </a:xfrm>
        </p:spPr>
        <p:txBody>
          <a:bodyPr/>
          <a:lstStyle/>
          <a:p>
            <a:r>
              <a:rPr lang="ru-RU" sz="1800" b="1" dirty="0" smtClean="0"/>
              <a:t>Приоритетные  направления  для  инвестирования</a:t>
            </a:r>
            <a:endParaRPr lang="ru-RU" sz="1800" dirty="0"/>
          </a:p>
        </p:txBody>
      </p:sp>
      <p:pic>
        <p:nvPicPr>
          <p:cNvPr id="12" name="Рисунок 11" descr="https://xn--80aiclbbsnghpgw1b5g.xn--p1ai/Images/Resize/f7bc8daf-f572-4f6e-a150-d44f31c561d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792" y="5280829"/>
            <a:ext cx="328614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4275130" y="5280829"/>
            <a:ext cx="57150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Инвестиционная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площадка 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Браунфилд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 "Организация национальной кухни"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с. Старая </a:t>
            </a:r>
            <a:r>
              <a:rPr lang="ru-RU" sz="14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ПРЕДПОЛАГАЕМАЯ ПЛОЩАДКА ДЛЯ РАЗМЕЩЕНИЯ</a:t>
            </a:r>
            <a:r>
              <a:rPr lang="en-US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Местонахождение установлено относительно ориентира, расположенного в границах участка. Почтовый адрес ориентира: Республика Мордовия,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район, с. Старая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Теризморга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ул.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Центральная.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Возможные направления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использования</a:t>
            </a:r>
            <a:r>
              <a:rPr lang="en-US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Организация национальной кухни</a:t>
            </a:r>
          </a:p>
        </p:txBody>
      </p:sp>
      <p:sp>
        <p:nvSpPr>
          <p:cNvPr id="15" name="Содержимое 14"/>
          <p:cNvSpPr>
            <a:spLocks noGrp="1"/>
          </p:cNvSpPr>
          <p:nvPr>
            <p:ph sz="half" idx="1"/>
          </p:nvPr>
        </p:nvSpPr>
        <p:spPr>
          <a:xfrm>
            <a:off x="356446" y="708797"/>
            <a:ext cx="6061823" cy="1500198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    Инвестиционная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площадка 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Браунфилд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 Организация рекреационного туризма. Туристическая база отдыха " с. Старое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(бывший Детский оздоровительный лагерь "Сосновый бор") ПРЕДПОЛАГАЕМАЯ ПЛОЩАДКА ДЛЯ РАЗМЕЩЕНИЯ</a:t>
            </a:r>
            <a:r>
              <a:rPr lang="en-US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Республика </a:t>
            </a:r>
            <a:r>
              <a:rPr lang="ru-RU" sz="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Мордовия, </a:t>
            </a:r>
            <a:r>
              <a:rPr lang="ru-RU" sz="15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муниципальный район, </a:t>
            </a:r>
            <a:r>
              <a:rPr lang="ru-RU" sz="15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Старошайговское</a:t>
            </a:r>
            <a:r>
              <a:rPr lang="ru-RU" sz="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сельское </a:t>
            </a:r>
            <a:r>
              <a:rPr lang="ru-RU" sz="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поселение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Возможные направления использования</a:t>
            </a:r>
            <a:r>
              <a:rPr lang="en-US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Рекреационный туризм, может включать в себя охоту, рыбалку, так как рядом сосновый  лес,  протекает река </a:t>
            </a:r>
            <a:r>
              <a:rPr lang="ru-RU" sz="1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Сивинь</a:t>
            </a:r>
            <a:r>
              <a:rPr lang="ru-RU" sz="1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5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 descr="Z:\ПАПКА ОБМЕНА\2017 ОБЩИЙ\Минэкономика\ИНВЕСТИЦИИ и НИШИ\ИНВ ПЛОЩАДКИ НИШИ\НИШИ  2022\НИШИ на 01 06 2022\ответ на 2156-РМ\фото Инв.ниш\Дет.лагерь\39847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5460" y="637359"/>
            <a:ext cx="364333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631792" y="2494747"/>
            <a:ext cx="4357718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 startAt="2"/>
            </a:pP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Инвестиционная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площадка 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Гринфилд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 с.Старое 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-342900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ПРЕДПОЛАГАЕМАЯ </a:t>
            </a: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ПЛОЩАДКА ДЛЯ РАЗМЕЩЕНИЯ</a:t>
            </a:r>
            <a:r>
              <a:rPr lang="en-US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Ориентир земельный участок. Участок находится примерно в 1400 м, по направлению на запад от ориентира. Почтовый адрес ориентира: Республика Мордовия,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Старошайговский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районс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Старое </a:t>
            </a:r>
            <a:r>
              <a:rPr lang="ru-RU" sz="1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Шайгово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ул. Советская,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д.62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Возможные направления использования</a:t>
            </a:r>
            <a:r>
              <a:rPr lang="en-US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теплиц для выращивания  овощей защищенного грунта.</a:t>
            </a:r>
          </a:p>
          <a:p>
            <a:endParaRPr lang="ru-RU" sz="1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https://sun9-10.userapi.com/impg/nbLSCHa7hfhqlImSNtRyzEmQMlqJ6GHeBirRMg/aF19SEnFskU.jpg?size=808x1080&amp;quality=96&amp;sign=ebab783496a7727fcb65dc9cf175575c&amp;type=album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46634" y="2637623"/>
            <a:ext cx="557216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380947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1153927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Инвестиционные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1608568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площадки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87548" y="2189601"/>
            <a:ext cx="1009911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600" dirty="0">
              <a:latin typeface="PF Square Sans Pro" panose="02000506040000020004" pitchFamily="2" charset="0"/>
            </a:endParaRPr>
          </a:p>
          <a:p>
            <a:pPr algn="ctr"/>
            <a:r>
              <a:rPr lang="ru-RU" sz="6600" dirty="0">
                <a:latin typeface="PF Square Sans Pro" panose="02000506040000020004" pitchFamily="2" charset="0"/>
              </a:rPr>
              <a:t></a:t>
            </a:r>
          </a:p>
          <a:p>
            <a:pPr algn="ctr"/>
            <a:endParaRPr lang="ru-RU" sz="1800" dirty="0">
              <a:latin typeface="PF Square Sans Pro" panose="02000506040000020004" pitchFamily="2" charset="0"/>
            </a:endParaRPr>
          </a:p>
          <a:p>
            <a:pPr algn="ctr"/>
            <a:r>
              <a:rPr lang="ru-RU" sz="1600" dirty="0">
                <a:latin typeface="PF Square Sans Pro" panose="02000506040000020004" pitchFamily="2" charset="0"/>
              </a:rPr>
              <a:t>Информация по инвестиционным площадкам Старошайговского муниципального района с описанием земельных участков, инженерно-транспортной инфраструктуры и фотографиями размещена на инвестиционном портале Республики Мордовия (</a:t>
            </a:r>
            <a:r>
              <a:rPr lang="ru-RU" sz="1600" dirty="0">
                <a:latin typeface="PF Square Sans Pro" panose="02000506040000020004" pitchFamily="2" charset="0"/>
                <a:hlinkClick r:id="rId3"/>
              </a:rPr>
              <a:t>www.investrm.ru</a:t>
            </a:r>
            <a:r>
              <a:rPr lang="ru-RU" sz="1600" dirty="0">
                <a:latin typeface="PF Square Sans Pro" panose="02000506040000020004" pitchFamily="2" charset="0"/>
              </a:rPr>
              <a:t>) по ссылке: </a:t>
            </a:r>
            <a:r>
              <a:rPr lang="ru-RU" sz="1600" dirty="0">
                <a:latin typeface="PF Square Sans Pro" panose="02000506040000020004" pitchFamily="2" charset="0"/>
                <a:hlinkClick r:id="rId4"/>
              </a:rPr>
              <a:t>http://map.investrm.ru</a:t>
            </a:r>
            <a:r>
              <a:rPr lang="ru-RU" sz="1600" dirty="0" smtClean="0">
                <a:latin typeface="PF Square Sans Pro" panose="02000506040000020004" pitchFamily="2" charset="0"/>
                <a:hlinkClick r:id="rId4"/>
              </a:rPr>
              <a:t>/</a:t>
            </a:r>
            <a:r>
              <a:rPr lang="ru-RU" sz="1600" dirty="0" smtClean="0">
                <a:latin typeface="PF Square Sans Pro" panose="02000506040000020004" pitchFamily="2" charset="0"/>
              </a:rPr>
              <a:t> и  </a:t>
            </a:r>
            <a:r>
              <a:rPr lang="ru-RU" sz="1600" dirty="0" smtClean="0"/>
              <a:t>на официальном сайте </a:t>
            </a:r>
            <a:r>
              <a:rPr lang="ru-RU" sz="1600" dirty="0" err="1" smtClean="0"/>
              <a:t>Старошайговского</a:t>
            </a:r>
            <a:r>
              <a:rPr lang="ru-RU" sz="1600" dirty="0" smtClean="0"/>
              <a:t> муниципального района размещена в разделе: Инвестиционная привлекательность - Информационные материалы  </a:t>
            </a:r>
            <a:r>
              <a:rPr lang="ru-RU" sz="1600" u="sng" dirty="0" smtClean="0">
                <a:hlinkClick r:id="rId5"/>
              </a:rPr>
              <a:t>https://staroshajgovo.e-mordovia.ru/newsline/view/3708</a:t>
            </a:r>
            <a:endParaRPr lang="ru-RU" sz="1600" dirty="0">
              <a:latin typeface="PF Square Sans Pro" panose="02000506040000020004" pitchFamily="2" charset="0"/>
            </a:endParaRPr>
          </a:p>
          <a:p>
            <a:pPr algn="ctr"/>
            <a:endParaRPr lang="ru-RU" sz="1600" dirty="0">
              <a:latin typeface="PF Square Sans Pro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896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978326" y="295197"/>
            <a:ext cx="8533215" cy="608374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300" b="1" i="1" dirty="0">
                <a:latin typeface="PF Square Sans Pro" panose="02000506040000020004" pitchFamily="2" charset="0"/>
              </a:rPr>
              <a:t>Контактная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54977" y="648809"/>
            <a:ext cx="10693400" cy="623763"/>
          </a:xfrm>
          <a:prstGeom prst="rect">
            <a:avLst/>
          </a:prstGeom>
          <a:noFill/>
        </p:spPr>
        <p:txBody>
          <a:bodyPr wrap="square" lIns="99569" tIns="49785" rIns="99569" bIns="49785" rtlCol="0">
            <a:spAutoFit/>
          </a:bodyPr>
          <a:lstStyle/>
          <a:p>
            <a:pPr algn="r"/>
            <a:r>
              <a:rPr lang="ru-RU" sz="3400" b="1" i="1" dirty="0">
                <a:latin typeface="PF Square Sans Pro Medium" panose="02000500000000020004" pitchFamily="2" charset="0"/>
              </a:rPr>
              <a:t>информация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6225" y="3578594"/>
            <a:ext cx="999993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(ответственный за инвестиции)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Первый Заместитель Главы </a:t>
            </a:r>
            <a:r>
              <a:rPr lang="ru-RU" sz="2000" b="1" dirty="0" err="1" smtClean="0">
                <a:latin typeface="PF Square Sans Pro" panose="02000506040000020004" pitchFamily="2" charset="0"/>
              </a:rPr>
              <a:t>Старошайговского</a:t>
            </a:r>
            <a:r>
              <a:rPr lang="ru-RU" sz="2000" b="1" dirty="0" smtClean="0">
                <a:latin typeface="PF Square Sans Pro" panose="02000506040000020004" pitchFamily="2" charset="0"/>
              </a:rPr>
              <a:t> муниципального района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Котькина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Елена Серафимовна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Тел.:  8 (834-32) 2-11-14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Контактная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информация: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Адрес:  431540, Республика Мордовия, Старошайговский район, с. Старое Шайгово, ул. Ленина, 11.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Сайт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:     </a:t>
            </a:r>
            <a:r>
              <a:rPr lang="en-US" sz="1600" dirty="0">
                <a:latin typeface="Times New Roman" pitchFamily="18" charset="0"/>
                <a:cs typeface="Times New Roman" pitchFamily="18" charset="0"/>
                <a:hlinkClick r:id="rId3"/>
              </a:rPr>
              <a:t>http://staroshajgovo.e-mordovia.ru/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132121" y="1351739"/>
            <a:ext cx="63579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ГЛАВА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Старошайговского муниципального района </a:t>
            </a:r>
          </a:p>
          <a:p>
            <a:r>
              <a:rPr lang="ru-RU" sz="2800" b="1" dirty="0">
                <a:latin typeface="PF Square Sans Pro Medium" panose="02000500000000020004" pitchFamily="2" charset="0"/>
              </a:rPr>
              <a:t>Мухин Геннадий Александрович</a:t>
            </a:r>
          </a:p>
          <a:p>
            <a:r>
              <a:rPr lang="ru-RU" sz="1600" dirty="0">
                <a:latin typeface="PF Square Sans Pro" panose="02000506040000020004" pitchFamily="2" charset="0"/>
              </a:rPr>
              <a:t>Тел./факс:  8 (834-32) 2-21-52</a:t>
            </a:r>
          </a:p>
        </p:txBody>
      </p:sp>
      <p:pic>
        <p:nvPicPr>
          <p:cNvPr id="6" name="Picture 1" descr="C:\Users\Надежда\Desktop\мухин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6106" y="923112"/>
            <a:ext cx="2000264" cy="25003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271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TAGS_ICONS" val="Shape icons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4179</TotalTime>
  <Words>3464</Words>
  <Application>Microsoft Office PowerPoint</Application>
  <PresentationFormat>Произвольный</PresentationFormat>
  <Paragraphs>420</Paragraphs>
  <Slides>39</Slides>
  <Notes>17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4</vt:i4>
      </vt:variant>
      <vt:variant>
        <vt:lpstr>Заголовки слайдов</vt:lpstr>
      </vt:variant>
      <vt:variant>
        <vt:i4>39</vt:i4>
      </vt:variant>
    </vt:vector>
  </HeadingPairs>
  <TitlesOfParts>
    <vt:vector size="62" baseType="lpstr">
      <vt:lpstr>Arial</vt:lpstr>
      <vt:lpstr>PF Square Sans Pro Medium</vt:lpstr>
      <vt:lpstr>Franklin Gothic Book</vt:lpstr>
      <vt:lpstr>PF Square Sans Pro</vt:lpstr>
      <vt:lpstr>Times New Roman</vt:lpstr>
      <vt:lpstr>Palatino Linotype</vt:lpstr>
      <vt:lpstr>Franklin Gothic Medium</vt:lpstr>
      <vt:lpstr>Calibri</vt:lpstr>
      <vt:lpstr>Bookman Old Style</vt:lpstr>
      <vt:lpstr>Wingdings 2</vt:lpstr>
      <vt:lpstr>Wingdings</vt:lpstr>
      <vt:lpstr>华文楷体</vt:lpstr>
      <vt:lpstr>Arial Unicode MS</vt:lpstr>
      <vt:lpstr>Arial Narrow</vt:lpstr>
      <vt:lpstr>Georgia</vt:lpstr>
      <vt:lpstr>SimSun</vt:lpstr>
      <vt:lpstr>Century Gothic</vt:lpstr>
      <vt:lpstr>Wingdings 3</vt:lpstr>
      <vt:lpstr>Трек</vt:lpstr>
      <vt:lpstr>Acrobat Document</vt:lpstr>
      <vt:lpstr>Лист Microsoft Office Excel 97-2003</vt:lpstr>
      <vt:lpstr>Изображение Paintbrush</vt:lpstr>
      <vt:lpstr>Adobe Acrobat Document</vt:lpstr>
      <vt:lpstr>Слайд 1</vt:lpstr>
      <vt:lpstr>Слайд 2</vt:lpstr>
      <vt:lpstr>Слайд 3</vt:lpstr>
      <vt:lpstr>Слайд 4</vt:lpstr>
      <vt:lpstr>Экономика.                                                                                                                          Основные показатели социально-экономического развития СТАРОШАЙГОВСКОГО муниципального района </vt:lpstr>
      <vt:lpstr>Слайд 6</vt:lpstr>
      <vt:lpstr>Слайд 7</vt:lpstr>
      <vt:lpstr>Слайд 8</vt:lpstr>
      <vt:lpstr>Слайд 9</vt:lpstr>
      <vt:lpstr>Пищевая и перерабатывающая промышленность района  представлена 5 предприятиями малой формы собственности:  Колбасный цех ИП Пьяных О.Н, Цех по переработке мяса ООО «Время», Пекарня «Горячий хлеб», Пекарня ООО «Колобок» ООО ТПК «Брадо»  </vt:lpstr>
      <vt:lpstr>Слайд 11</vt:lpstr>
      <vt:lpstr>Слайд 12</vt:lpstr>
      <vt:lpstr>Слайд 13</vt:lpstr>
      <vt:lpstr>В сеть культурно-просветительных учреждений района входят :  - МБУК «Центр культуры» Старошайговского муниципального района РМ (в составе                                  15 структурных подразделений),  - МБУК «Центр национальной культуры»  - МБУК «Центральная библиотечная система им. И.М. Девина» (в составе 15 структурных подразделений),  - МБУ ДО «Старошайговская детская школа искусств им. Г.И.Сураева-Королева»   Уровень фактической обеспеченности учреждениями культуры в муниципальном районе от нормативной потребности:  клубами и учреждениями клубного типа, парками культуры и отдыха – 100%,  библиотеками - 100%.</vt:lpstr>
      <vt:lpstr>Слайд 15</vt:lpstr>
      <vt:lpstr>   ГБУЗ РМ «Старошайговская РБ» на 46 стационарных коек (круглосуточных).   В состав ГБУЗ РМ «Старошайговская РБ» входят: поликлиника на 200 посещений в смену, 1 амбулатория  и 16  фельдшерско-акушерских пунктов. Численность врачей сегодня это 28 человек, 75 человек среднего и 5 человек младшего персонала. </vt:lpstr>
      <vt:lpstr>Слайд 17</vt:lpstr>
      <vt:lpstr>функционируют современный физкультурно-оздоровительный комплекс, футбольный стадион с искусственным покрытием, который включает в себя футбольное поле, легкоатлетическую беговую дорожку, площадки для игровых видов спорта, велодром  в селе Старое Шайгово.</vt:lpstr>
      <vt:lpstr>Слайд 19</vt:lpstr>
      <vt:lpstr>ТУРИСТИЧЕСКИЙ ПОТЕНЦИАЛ</vt:lpstr>
      <vt:lpstr>Слайд 21</vt:lpstr>
      <vt:lpstr>Слайд 22</vt:lpstr>
      <vt:lpstr>Слайд 23</vt:lpstr>
      <vt:lpstr>Маршрутная сеть включает в себя 10 автобусных маршрутов протяженность 283 км.  Объем ежемесячной перевозки пассажиров составляет более 1000 человек.</vt:lpstr>
      <vt:lpstr>Слайд 25</vt:lpstr>
      <vt:lpstr>Слайд 26</vt:lpstr>
      <vt:lpstr>Слайд 27</vt:lpstr>
      <vt:lpstr>Гранты «Агростартат» </vt:lpstr>
      <vt:lpstr>Слайд 29</vt:lpstr>
      <vt:lpstr>Итоги реализации мероприятий в рамках  Государственных программ и национальных проектов в 2023 году и планах на 2024 год.  </vt:lpstr>
      <vt:lpstr>В рамках проведения капитального ремонта                              в многоквартирных домах проведен ремонт инженерных систем трех многоквартирных домов по улице Рабочая,  общей стоимостью 1,2 млн. руб.</vt:lpstr>
      <vt:lpstr>В 2023 году построено и реконструировано 28 км дорог,  стоимостью 669 млн. рублей.  За последние годы общая протяженность построенных и реконструированных дорог составила порядка 64 км.</vt:lpstr>
      <vt:lpstr>На 2024 год запланировано: В рамках государственной программы Российской Федерации  «Комплексное развитие сельских территорий» </vt:lpstr>
      <vt:lpstr>В рамках национального проекта «Безопасные качественные дороги» запланировано отремонтировать автомобильные дороги:  /порядка18 км/  </vt:lpstr>
      <vt:lpstr>       В рамках государственной программы  "Развитие образования в Республике Мордовия"  на 2015 - 2026 годы в 2024 г.:  планируется: - капитальный ремонт здания МОУ «Старошайговская средняя общеобразовательная школа» общей площадью 3546 кв. м., стоимостью ремонта 90,610 млн. рублей  (в .ч. СМР – 85,4 млн.руб.), вместимость 629 человек.  - капитальный ремонт здания Новотроицкой средней общеобразовательной школы площадью 1250 кв. м., вместимость 196 чел. стоимостью ремонта 51,314 млн. рублей  (в т.ч. СМР – 41,4 млн.руб.).        </vt:lpstr>
      <vt:lpstr> </vt:lpstr>
      <vt:lpstr>Приоритетные  направления  для  инвестирования</vt:lpstr>
      <vt:lpstr>Слайд 38</vt:lpstr>
      <vt:lpstr>Слайд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Maks</dc:creator>
  <cp:lastModifiedBy>Светлана Ивановна</cp:lastModifiedBy>
  <cp:revision>475</cp:revision>
  <dcterms:created xsi:type="dcterms:W3CDTF">2014-07-31T09:11:59Z</dcterms:created>
  <dcterms:modified xsi:type="dcterms:W3CDTF">2024-03-29T09:41:14Z</dcterms:modified>
</cp:coreProperties>
</file>