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80" r:id="rId1"/>
  </p:sldMasterIdLst>
  <p:notesMasterIdLst>
    <p:notesMasterId r:id="rId35"/>
  </p:notesMasterIdLst>
  <p:handoutMasterIdLst>
    <p:handoutMasterId r:id="rId36"/>
  </p:handoutMasterIdLst>
  <p:sldIdLst>
    <p:sldId id="366" r:id="rId2"/>
    <p:sldId id="346" r:id="rId3"/>
    <p:sldId id="368" r:id="rId4"/>
    <p:sldId id="371" r:id="rId5"/>
    <p:sldId id="370" r:id="rId6"/>
    <p:sldId id="372" r:id="rId7"/>
    <p:sldId id="373" r:id="rId8"/>
    <p:sldId id="375" r:id="rId9"/>
    <p:sldId id="374" r:id="rId10"/>
    <p:sldId id="376" r:id="rId11"/>
    <p:sldId id="377" r:id="rId12"/>
    <p:sldId id="378" r:id="rId13"/>
    <p:sldId id="379" r:id="rId14"/>
    <p:sldId id="380" r:id="rId15"/>
    <p:sldId id="350" r:id="rId16"/>
    <p:sldId id="359" r:id="rId17"/>
    <p:sldId id="392" r:id="rId18"/>
    <p:sldId id="345" r:id="rId19"/>
    <p:sldId id="356" r:id="rId20"/>
    <p:sldId id="355" r:id="rId21"/>
    <p:sldId id="381" r:id="rId22"/>
    <p:sldId id="382" r:id="rId23"/>
    <p:sldId id="362" r:id="rId24"/>
    <p:sldId id="363" r:id="rId25"/>
    <p:sldId id="364" r:id="rId26"/>
    <p:sldId id="385" r:id="rId27"/>
    <p:sldId id="394" r:id="rId28"/>
    <p:sldId id="393" r:id="rId29"/>
    <p:sldId id="387" r:id="rId30"/>
    <p:sldId id="389" r:id="rId31"/>
    <p:sldId id="391" r:id="rId32"/>
    <p:sldId id="328" r:id="rId33"/>
    <p:sldId id="325" r:id="rId34"/>
  </p:sldIdLst>
  <p:sldSz cx="10693400" cy="7561263"/>
  <p:notesSz cx="9144000" cy="6858000"/>
  <p:embeddedFontLst>
    <p:embeddedFont>
      <p:font typeface="Franklin Gothic Book" pitchFamily="34" charset="0"/>
      <p:regular r:id="rId37"/>
      <p:italic r:id="rId38"/>
    </p:embeddedFont>
    <p:embeddedFont>
      <p:font typeface="Palatino Linotype" pitchFamily="18" charset="0"/>
      <p:regular r:id="rId39"/>
      <p:bold r:id="rId40"/>
      <p:italic r:id="rId41"/>
      <p:boldItalic r:id="rId42"/>
    </p:embeddedFont>
    <p:embeddedFont>
      <p:font typeface="Franklin Gothic Medium" pitchFamily="34" charset="0"/>
      <p:regular r:id="rId43"/>
      <p:italic r:id="rId44"/>
    </p:embeddedFont>
    <p:embeddedFont>
      <p:font typeface="Calibri" pitchFamily="34" charset="0"/>
      <p:regular r:id="rId45"/>
      <p:bold r:id="rId46"/>
      <p:italic r:id="rId47"/>
      <p:boldItalic r:id="rId48"/>
    </p:embeddedFont>
    <p:embeddedFont>
      <p:font typeface="Bookman Old Style" pitchFamily="18" charset="0"/>
      <p:regular r:id="rId49"/>
      <p:bold r:id="rId50"/>
      <p:italic r:id="rId51"/>
      <p:boldItalic r:id="rId52"/>
    </p:embeddedFont>
    <p:embeddedFont>
      <p:font typeface="Wingdings 2" pitchFamily="18" charset="2"/>
      <p:regular r:id="rId53"/>
    </p:embeddedFont>
    <p:embeddedFont>
      <p:font typeface="Arial Unicode MS" pitchFamily="34" charset="-128"/>
      <p:regular r:id="rId54"/>
    </p:embeddedFont>
    <p:embeddedFont>
      <p:font typeface="Arial Narrow" pitchFamily="34" charset="0"/>
      <p:regular r:id="rId55"/>
      <p:bold r:id="rId56"/>
      <p:italic r:id="rId57"/>
      <p:boldItalic r:id="rId58"/>
    </p:embeddedFont>
    <p:embeddedFont>
      <p:font typeface="Century Gothic" pitchFamily="34" charset="0"/>
      <p:regular r:id="rId59"/>
      <p:bold r:id="rId60"/>
      <p:italic r:id="rId61"/>
      <p:boldItalic r:id="rId62"/>
    </p:embeddedFont>
    <p:embeddedFont>
      <p:font typeface="Wingdings 3" pitchFamily="18" charset="2"/>
      <p:regular r:id="rId63"/>
    </p:embeddedFont>
  </p:embeddedFontLst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B6B153F5-2CE2-4096-A1F1-43C82613D5FA}">
          <p14:sldIdLst>
            <p14:sldId id="256"/>
            <p14:sldId id="284"/>
            <p14:sldId id="264"/>
          </p14:sldIdLst>
        </p14:section>
        <p14:section name="Раздел без заголовка" id="{C76E264E-1E46-4237-8DFC-216D557DEA02}">
          <p14:sldIdLst>
            <p14:sldId id="303"/>
            <p14:sldId id="265"/>
            <p14:sldId id="257"/>
            <p14:sldId id="266"/>
            <p14:sldId id="329"/>
            <p14:sldId id="335"/>
            <p14:sldId id="336"/>
            <p14:sldId id="286"/>
            <p14:sldId id="339"/>
            <p14:sldId id="330"/>
            <p14:sldId id="275"/>
            <p14:sldId id="270"/>
            <p14:sldId id="271"/>
            <p14:sldId id="326"/>
            <p14:sldId id="272"/>
            <p14:sldId id="277"/>
            <p14:sldId id="290"/>
            <p14:sldId id="321"/>
            <p14:sldId id="337"/>
            <p14:sldId id="291"/>
            <p14:sldId id="292"/>
            <p14:sldId id="338"/>
            <p14:sldId id="289"/>
            <p14:sldId id="276"/>
            <p14:sldId id="327"/>
            <p14:sldId id="331"/>
            <p14:sldId id="332"/>
            <p14:sldId id="288"/>
            <p14:sldId id="328"/>
            <p14:sldId id="269"/>
            <p14:sldId id="262"/>
            <p14:sldId id="325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7471" autoAdjust="0"/>
  </p:normalViewPr>
  <p:slideViewPr>
    <p:cSldViewPr>
      <p:cViewPr>
        <p:scale>
          <a:sx n="80" d="100"/>
          <a:sy n="80" d="100"/>
        </p:scale>
        <p:origin x="-2094" y="-636"/>
      </p:cViewPr>
      <p:guideLst>
        <p:guide orient="horz" pos="2382"/>
        <p:guide pos="33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font" Target="fonts/font14.fntdata"/><Relationship Id="rId55" Type="http://schemas.openxmlformats.org/officeDocument/2006/relationships/font" Target="fonts/font19.fntdata"/><Relationship Id="rId63" Type="http://schemas.openxmlformats.org/officeDocument/2006/relationships/font" Target="fonts/font2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font" Target="fonts/font17.fntdata"/><Relationship Id="rId58" Type="http://schemas.openxmlformats.org/officeDocument/2006/relationships/font" Target="fonts/font22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49" Type="http://schemas.openxmlformats.org/officeDocument/2006/relationships/font" Target="fonts/font13.fntdata"/><Relationship Id="rId57" Type="http://schemas.openxmlformats.org/officeDocument/2006/relationships/font" Target="fonts/font21.fntdata"/><Relationship Id="rId61" Type="http://schemas.openxmlformats.org/officeDocument/2006/relationships/font" Target="fonts/font2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font" Target="fonts/font16.fntdata"/><Relationship Id="rId60" Type="http://schemas.openxmlformats.org/officeDocument/2006/relationships/font" Target="fonts/font24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56" Type="http://schemas.openxmlformats.org/officeDocument/2006/relationships/font" Target="fonts/font20.fntdata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59" Type="http://schemas.openxmlformats.org/officeDocument/2006/relationships/font" Target="fonts/font23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54" Type="http://schemas.openxmlformats.org/officeDocument/2006/relationships/font" Target="fonts/font18.fntdata"/><Relationship Id="rId62" Type="http://schemas.openxmlformats.org/officeDocument/2006/relationships/font" Target="fonts/font26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3701A-0F6D-4DD9-B8EA-74F31FD6B48E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2417A-DEFF-41E1-A812-3CC98683A9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90329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C987-9DB4-4EEB-981A-1498110335B0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54313" y="514350"/>
            <a:ext cx="363537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96276-81D6-47F2-B9ED-F30F3E651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71384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78946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1450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5944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1496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613FE-9F19-4942-BB46-D781CA8DC48C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9185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5898516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445560" y="5351128"/>
            <a:ext cx="9891395" cy="134772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45560" y="4284716"/>
            <a:ext cx="9891395" cy="1008169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9624061" y="7137833"/>
            <a:ext cx="887552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188249" y="84031"/>
            <a:ext cx="3386243" cy="318553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9624061" y="7137833"/>
            <a:ext cx="887552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37981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45560" y="1848309"/>
            <a:ext cx="9891395" cy="1344225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11055" y="3249299"/>
            <a:ext cx="10158730" cy="130632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52883" y="504085"/>
            <a:ext cx="10158730" cy="927515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6447" y="1764295"/>
            <a:ext cx="4901142" cy="52088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5435813" y="1764295"/>
            <a:ext cx="5079365" cy="52088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56447" y="5964998"/>
            <a:ext cx="10069618" cy="97316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29157" y="735123"/>
            <a:ext cx="5017567" cy="7053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5432099" y="735123"/>
            <a:ext cx="5019537" cy="7053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29157" y="1450993"/>
            <a:ext cx="5017567" cy="43459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5436431" y="1450993"/>
            <a:ext cx="5015204" cy="43459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624061" y="7141193"/>
            <a:ext cx="891116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01504" y="6637109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52883" y="504085"/>
            <a:ext cx="10158730" cy="927515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01504" y="6448923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34671" y="6049010"/>
            <a:ext cx="9891395" cy="57409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534672" y="672112"/>
            <a:ext cx="3518054" cy="5292884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180824" y="672112"/>
            <a:ext cx="6245243" cy="52928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99137" y="679868"/>
            <a:ext cx="5881370" cy="4032674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45559" y="5505853"/>
            <a:ext cx="6861598" cy="57584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445559" y="6100629"/>
            <a:ext cx="6861598" cy="847142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020073" y="605604"/>
            <a:ext cx="2138681" cy="6451578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93" y="605604"/>
            <a:ext cx="7307157" cy="6451578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11586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56447" y="1713536"/>
            <a:ext cx="10158730" cy="499008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7574515" y="84031"/>
            <a:ext cx="2940685" cy="31855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53C925-97B8-46F3-979A-1FD8F3C841C3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653602" y="84031"/>
            <a:ext cx="3920913" cy="318553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9624061" y="7141193"/>
            <a:ext cx="891116" cy="26954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56447" y="504084"/>
            <a:ext cx="10158730" cy="92415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01504" y="11586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01504" y="1166480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16.png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15.jpeg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14.jpe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notesSlide" Target="../notesSlides/notesSlide4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pn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32.jpeg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5.jpeg"/><Relationship Id="rId4" Type="http://schemas.openxmlformats.org/officeDocument/2006/relationships/image" Target="../media/image7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rm.ru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taroshajgovo.e-mordovia.ru/newsline/view/3708" TargetMode="External"/><Relationship Id="rId4" Type="http://schemas.openxmlformats.org/officeDocument/2006/relationships/hyperlink" Target="http://map.investrm.ru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shagadm@moris.ru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7.jpeg"/><Relationship Id="rId4" Type="http://schemas.openxmlformats.org/officeDocument/2006/relationships/hyperlink" Target="http://staroshajgovo.e-mordovia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images.forwallpaper.com/files/thumbs/preview/69/694870__wallpaper-field-nature-wheat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1"/>
            <a:ext cx="10693400" cy="756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1851805"/>
            <a:ext cx="5346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i="1" dirty="0">
              <a:latin typeface="PF Square Sans Pro Medium" panose="02000500000000020004" pitchFamily="2" charset="0"/>
            </a:endParaRPr>
          </a:p>
        </p:txBody>
      </p:sp>
      <p:pic>
        <p:nvPicPr>
          <p:cNvPr id="16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2" y="1"/>
            <a:ext cx="10693400" cy="16374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7" name="Прямоугольник 16"/>
          <p:cNvSpPr/>
          <p:nvPr/>
        </p:nvSpPr>
        <p:spPr>
          <a:xfrm>
            <a:off x="1631924" y="1"/>
            <a:ext cx="9061476" cy="84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ИНВЕСТИЦИОННЫЙ ПАСПОРТ                                    </a:t>
            </a:r>
            <a:r>
              <a:rPr lang="ru-RU" sz="2400" b="1" dirty="0" err="1" smtClean="0">
                <a:solidFill>
                  <a:schemeClr val="bg1"/>
                </a:solidFill>
              </a:rPr>
              <a:t>Старошайговского</a:t>
            </a:r>
            <a:r>
              <a:rPr lang="ru-RU" sz="2400" b="1" dirty="0" smtClean="0">
                <a:solidFill>
                  <a:schemeClr val="bg1"/>
                </a:solidFill>
              </a:rPr>
              <a:t> муниципального района Республики Мордовия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8" name="Picture 10" descr="shar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9444" y="1423177"/>
            <a:ext cx="6203956" cy="6138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\\192.168.0.1\проекты\Сайты\В разработке\Инвест. портал\_паспорта\20_Шаблон презентации\плашка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8678" y="1423177"/>
            <a:ext cx="2815704" cy="135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346326" y="1494621"/>
            <a:ext cx="36938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PF Square Sans Pro" panose="02000506040000020004" pitchFamily="2" charset="0"/>
              </a:rPr>
              <a:t>Площадь</a:t>
            </a:r>
            <a:endParaRPr lang="ru-RU" sz="14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274869" y="1780368"/>
            <a:ext cx="1428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1 4</a:t>
            </a:r>
            <a:r>
              <a:rPr lang="en-US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20</a:t>
            </a:r>
            <a:r>
              <a:rPr lang="ru-RU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,4 км</a:t>
            </a:r>
            <a:r>
              <a:rPr lang="ru-RU" sz="1600" baseline="300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2 </a:t>
            </a:r>
            <a:endParaRPr lang="ru-RU" sz="1600" baseline="300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57968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02" y="708798"/>
            <a:ext cx="4929221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60377" y="280170"/>
            <a:ext cx="97155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ОБЩАЯ  ХАРАКТЕРИСТИКА  РАЙОНА</a:t>
            </a: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18140" y="637359"/>
            <a:ext cx="4857784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 smtClean="0">
                <a:latin typeface="Palatino Linotype" pitchFamily="18" charset="0"/>
              </a:rPr>
              <a:t>Старошайговский</a:t>
            </a:r>
            <a:r>
              <a:rPr lang="ru-RU" sz="1300" b="1" dirty="0" smtClean="0">
                <a:latin typeface="Palatino Linotype" pitchFamily="18" charset="0"/>
              </a:rPr>
              <a:t> район был образован 16 июля 1928 года постановлением Всероссийского Центрального Исполнительного Комитета «О составе округов, районов и их центров </a:t>
            </a:r>
            <a:r>
              <a:rPr lang="ru-RU" sz="1300" b="1" dirty="0" err="1" smtClean="0">
                <a:latin typeface="Palatino Linotype" pitchFamily="18" charset="0"/>
              </a:rPr>
              <a:t>Средневолжской</a:t>
            </a:r>
            <a:r>
              <a:rPr lang="ru-RU" sz="1300" b="1" dirty="0" smtClean="0">
                <a:latin typeface="Palatino Linotype" pitchFamily="18" charset="0"/>
              </a:rPr>
              <a:t> области».</a:t>
            </a:r>
          </a:p>
          <a:p>
            <a:pPr algn="just"/>
            <a:r>
              <a:rPr lang="ru-RU" sz="1300" b="1" dirty="0" smtClean="0">
                <a:latin typeface="Palatino Linotype" pitchFamily="18" charset="0"/>
              </a:rPr>
              <a:t>Старое </a:t>
            </a:r>
            <a:r>
              <a:rPr lang="ru-RU" sz="1300" b="1" dirty="0" err="1" smtClean="0">
                <a:latin typeface="Palatino Linotype" pitchFamily="18" charset="0"/>
              </a:rPr>
              <a:t>Шайгово</a:t>
            </a:r>
            <a:r>
              <a:rPr lang="ru-RU" sz="1300" b="1" dirty="0" smtClean="0">
                <a:latin typeface="Palatino Linotype" pitchFamily="18" charset="0"/>
              </a:rPr>
              <a:t> </a:t>
            </a:r>
            <a:r>
              <a:rPr lang="ru-RU" sz="1300" b="1" dirty="0" err="1" smtClean="0">
                <a:latin typeface="Palatino Linotype" pitchFamily="18" charset="0"/>
              </a:rPr>
              <a:t>мокшанское</a:t>
            </a:r>
            <a:r>
              <a:rPr lang="ru-RU" sz="1300" b="1" dirty="0" smtClean="0">
                <a:latin typeface="Palatino Linotype" pitchFamily="18" charset="0"/>
              </a:rPr>
              <a:t> село; центр </a:t>
            </a:r>
            <a:r>
              <a:rPr lang="ru-RU" sz="1300" b="1" dirty="0" err="1" smtClean="0">
                <a:latin typeface="Palatino Linotype" pitchFamily="18" charset="0"/>
              </a:rPr>
              <a:t>Старошайговского</a:t>
            </a:r>
            <a:r>
              <a:rPr lang="ru-RU" sz="1300" b="1" dirty="0" smtClean="0">
                <a:latin typeface="Palatino Linotype" pitchFamily="18" charset="0"/>
              </a:rPr>
              <a:t> района. Село основано в лесных ландшафтах на правом берегу </a:t>
            </a:r>
            <a:r>
              <a:rPr lang="ru-RU" sz="1300" b="1" dirty="0" err="1" smtClean="0">
                <a:latin typeface="Palatino Linotype" pitchFamily="18" charset="0"/>
              </a:rPr>
              <a:t>Сивини</a:t>
            </a:r>
            <a:r>
              <a:rPr lang="ru-RU" sz="1300" b="1" dirty="0" smtClean="0">
                <a:latin typeface="Palatino Linotype" pitchFamily="18" charset="0"/>
              </a:rPr>
              <a:t>. Первое письменное упоминание о </a:t>
            </a:r>
            <a:r>
              <a:rPr lang="ru-RU" sz="1300" b="1" dirty="0" err="1" smtClean="0">
                <a:latin typeface="Palatino Linotype" pitchFamily="18" charset="0"/>
              </a:rPr>
              <a:t>Шайгове</a:t>
            </a:r>
            <a:r>
              <a:rPr lang="ru-RU" sz="1300" b="1" dirty="0" smtClean="0">
                <a:latin typeface="Palatino Linotype" pitchFamily="18" charset="0"/>
              </a:rPr>
              <a:t> относится к 1692 г. </a:t>
            </a:r>
          </a:p>
          <a:p>
            <a:pPr algn="just"/>
            <a:r>
              <a:rPr lang="ru-RU" sz="1300" b="1" dirty="0" err="1" smtClean="0">
                <a:latin typeface="Palatino Linotype" pitchFamily="18" charset="0"/>
              </a:rPr>
              <a:t>Старошайговский</a:t>
            </a:r>
            <a:r>
              <a:rPr lang="ru-RU" sz="1300" b="1" dirty="0" smtClean="0">
                <a:latin typeface="Palatino Linotype" pitchFamily="18" charset="0"/>
              </a:rPr>
              <a:t> муниципальный район расположен в центральной части Мордовии, граничит с Нижегородской областью на севере и с районами республики: на востоке-с </a:t>
            </a:r>
            <a:r>
              <a:rPr lang="ru-RU" sz="1300" b="1" dirty="0" err="1" smtClean="0">
                <a:latin typeface="Palatino Linotype" pitchFamily="18" charset="0"/>
              </a:rPr>
              <a:t>Лямбирским</a:t>
            </a:r>
            <a:r>
              <a:rPr lang="ru-RU" sz="1300" b="1" dirty="0" smtClean="0">
                <a:latin typeface="Palatino Linotype" pitchFamily="18" charset="0"/>
              </a:rPr>
              <a:t>, на юго-востоке-с </a:t>
            </a:r>
            <a:r>
              <a:rPr lang="ru-RU" sz="1300" b="1" dirty="0" err="1" smtClean="0">
                <a:latin typeface="Palatino Linotype" pitchFamily="18" charset="0"/>
              </a:rPr>
              <a:t>Рузаевским,на</a:t>
            </a:r>
            <a:r>
              <a:rPr lang="ru-RU" sz="1300" b="1" dirty="0" smtClean="0">
                <a:latin typeface="Palatino Linotype" pitchFamily="18" charset="0"/>
              </a:rPr>
              <a:t> юге–с </a:t>
            </a:r>
            <a:r>
              <a:rPr lang="ru-RU" sz="1300" b="1" dirty="0" err="1" smtClean="0">
                <a:latin typeface="Palatino Linotype" pitchFamily="18" charset="0"/>
              </a:rPr>
              <a:t>Кадошкинским,на</a:t>
            </a:r>
            <a:r>
              <a:rPr lang="ru-RU" sz="1300" b="1" dirty="0" smtClean="0">
                <a:latin typeface="Palatino Linotype" pitchFamily="18" charset="0"/>
              </a:rPr>
              <a:t> западе–с </a:t>
            </a:r>
            <a:r>
              <a:rPr lang="ru-RU" sz="1300" b="1" dirty="0" err="1" smtClean="0">
                <a:latin typeface="Palatino Linotype" pitchFamily="18" charset="0"/>
              </a:rPr>
              <a:t>Краснослободским.На</a:t>
            </a:r>
            <a:r>
              <a:rPr lang="ru-RU" sz="1300" b="1" dirty="0" smtClean="0">
                <a:latin typeface="Palatino Linotype" pitchFamily="18" charset="0"/>
              </a:rPr>
              <a:t> северо-западе-с </a:t>
            </a:r>
            <a:r>
              <a:rPr lang="ru-RU" sz="1300" b="1" dirty="0" err="1" smtClean="0">
                <a:latin typeface="Palatino Linotype" pitchFamily="18" charset="0"/>
              </a:rPr>
              <a:t>Ельниковским.Протяженность</a:t>
            </a:r>
            <a:r>
              <a:rPr lang="ru-RU" sz="1300" b="1" dirty="0" smtClean="0">
                <a:latin typeface="Palatino Linotype" pitchFamily="18" charset="0"/>
              </a:rPr>
              <a:t> с  запада на восток-55км,с севера на юг-48км.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7478" y="3994946"/>
            <a:ext cx="435771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dirty="0" smtClean="0">
                <a:latin typeface="Palatino Linotype" pitchFamily="18" charset="0"/>
              </a:rPr>
              <a:t>Занимает площадь 1420,4 км². Центр- село Старое </a:t>
            </a:r>
            <a:r>
              <a:rPr lang="ru-RU" sz="1400" b="1" dirty="0" err="1" smtClean="0">
                <a:latin typeface="Palatino Linotype" pitchFamily="18" charset="0"/>
              </a:rPr>
              <a:t>Шайгово</a:t>
            </a:r>
            <a:r>
              <a:rPr lang="ru-RU" sz="1400" b="1" dirty="0" smtClean="0">
                <a:latin typeface="Palatino Linotype" pitchFamily="18" charset="0"/>
              </a:rPr>
              <a:t> - расположено в 55 км. от г.Саранска. В состав </a:t>
            </a:r>
            <a:r>
              <a:rPr lang="ru-RU" sz="1400" b="1" dirty="0" err="1" smtClean="0">
                <a:latin typeface="Palatino Linotype" pitchFamily="18" charset="0"/>
              </a:rPr>
              <a:t>Старошайговского</a:t>
            </a:r>
            <a:r>
              <a:rPr lang="ru-RU" sz="1400" b="1" dirty="0" smtClean="0">
                <a:latin typeface="Palatino Linotype" pitchFamily="18" charset="0"/>
              </a:rPr>
              <a:t> муниципального района входит 57 населенных пунктов, объединенных в 11 сельских поселений. Население района на начало 2023 г. составляет 11,515 тыс. чел., из них 55,7 % мордва, 42,3%  русские  и 2% иной </a:t>
            </a:r>
            <a:r>
              <a:rPr lang="ru-RU" sz="1400" b="1" smtClean="0">
                <a:latin typeface="Palatino Linotype" pitchFamily="18" charset="0"/>
              </a:rPr>
              <a:t>национальной принадлежности </a:t>
            </a:r>
            <a:r>
              <a:rPr lang="ru-RU" sz="1400" b="1" dirty="0" smtClean="0">
                <a:latin typeface="Palatino Linotype" pitchFamily="18" charset="0"/>
              </a:rPr>
              <a:t>. Доля мужчин в населении района — 48 %, доля женщин — 52 процента. Плотность населения — 8,1 чел. на 1 км</a:t>
            </a:r>
            <a:r>
              <a:rPr lang="ru-RU" sz="1400" b="1" baseline="30000" dirty="0" smtClean="0">
                <a:latin typeface="Palatino Linotype" pitchFamily="18" charset="0"/>
              </a:rPr>
              <a:t>2</a:t>
            </a:r>
            <a:r>
              <a:rPr lang="ru-RU" sz="1400" b="1" dirty="0" smtClean="0">
                <a:latin typeface="Palatino Linotype" pitchFamily="18" charset="0"/>
              </a:rPr>
              <a:t>. Средний возраст населения района составляет 41 год. </a:t>
            </a:r>
            <a:endParaRPr lang="ru-RU" sz="1400" b="1" dirty="0">
              <a:latin typeface="Palatino Linotype" pitchFamily="18" charset="0"/>
            </a:endParaRPr>
          </a:p>
        </p:txBody>
      </p:sp>
      <p:pic>
        <p:nvPicPr>
          <p:cNvPr id="2052" name="Picture 4" descr="https://maps.spravka-region.ru/img/366/70580210230764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5262" y="4137821"/>
            <a:ext cx="4929221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29519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Природно-сырьевой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749835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latin typeface="PF Square Sans Pro Medium" panose="02000500000000020004" pitchFamily="2" charset="0"/>
              </a:rPr>
              <a:t> </a:t>
            </a:r>
            <a:r>
              <a:rPr lang="ru-RU" sz="3400" b="1" i="1" dirty="0"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4108" y="1438468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Полезные ископаемые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78326" y="1760048"/>
            <a:ext cx="8482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alatino Linotype" pitchFamily="18" charset="0"/>
              </a:rPr>
              <a:t>Среди полезных ископаемых района следует выделить залежи глины, пригодные для производства строительного кирпича, а также залежи кварцевого песка. В пойме реки </a:t>
            </a:r>
            <a:r>
              <a:rPr lang="ru-RU" sz="1600" dirty="0" err="1">
                <a:latin typeface="Palatino Linotype" pitchFamily="18" charset="0"/>
              </a:rPr>
              <a:t>Сивинь</a:t>
            </a:r>
            <a:r>
              <a:rPr lang="ru-RU" sz="1600" dirty="0">
                <a:latin typeface="Palatino Linotype" pitchFamily="18" charset="0"/>
              </a:rPr>
              <a:t> имеются небольшие запасы торфа, они добываются местными хозяйствами и применяются в качестве удобрения.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152" y="1737490"/>
            <a:ext cx="1316672" cy="62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4889" y="2770599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Водные ресурсы</a:t>
            </a:r>
          </a:p>
        </p:txBody>
      </p:sp>
      <p:pic>
        <p:nvPicPr>
          <p:cNvPr id="10" name="Picture 4" descr="http://www2.psd100.com/ppp/2013/11/2701/water-112720473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398" y="3186702"/>
            <a:ext cx="1299404" cy="64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005501" y="3186705"/>
            <a:ext cx="8482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Palatino Linotype" pitchFamily="18" charset="0"/>
              </a:rPr>
              <a:t>По территории района протекают реки: </a:t>
            </a:r>
            <a:r>
              <a:rPr lang="ru-RU" sz="1600" dirty="0" err="1">
                <a:latin typeface="Palatino Linotype" pitchFamily="18" charset="0"/>
              </a:rPr>
              <a:t>Сивинь</a:t>
            </a:r>
            <a:r>
              <a:rPr lang="ru-RU" sz="1600" dirty="0">
                <a:latin typeface="Palatino Linotype" pitchFamily="18" charset="0"/>
              </a:rPr>
              <a:t>, Рудня, </a:t>
            </a:r>
            <a:r>
              <a:rPr lang="ru-RU" sz="1600" dirty="0" err="1">
                <a:latin typeface="Palatino Linotype" pitchFamily="18" charset="0"/>
              </a:rPr>
              <a:t>Ожга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Ирсеть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Шалма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Шишкеевка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Инница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Акшов</a:t>
            </a:r>
            <a:r>
              <a:rPr lang="ru-RU" sz="1600" dirty="0">
                <a:latin typeface="Palatino Linotype" pitchFamily="18" charset="0"/>
              </a:rPr>
              <a:t>. За исключением </a:t>
            </a:r>
            <a:r>
              <a:rPr lang="ru-RU" sz="1600" dirty="0" err="1">
                <a:latin typeface="Palatino Linotype" pitchFamily="18" charset="0"/>
              </a:rPr>
              <a:t>Сивини</a:t>
            </a:r>
            <a:r>
              <a:rPr lang="ru-RU" sz="1600" dirty="0">
                <a:latin typeface="Palatino Linotype" pitchFamily="18" charset="0"/>
              </a:rPr>
              <a:t>, Рудни и Ожги (относительно водных), остальные речки маловодные и не имеют заливных лугов. Эксплуатационные запасы подземных вод — 76,5 тыс. м3 в сутки.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2967" y="4448977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Почвенные ресурсы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032" y="4738605"/>
            <a:ext cx="1555693" cy="824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005501" y="4779555"/>
            <a:ext cx="8482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alatino Linotype" pitchFamily="18" charset="0"/>
              </a:rPr>
              <a:t>Почвы — серые лесные (53%), черноземы (22%), пойменные (7%), дерново-подзолистые (2%). В районе представлены широколиственные и смешанные леса, луговые степи. Под лесами занято около 21,3 %, под кустарниками — 1,6 % площади района.</a:t>
            </a:r>
          </a:p>
        </p:txBody>
      </p:sp>
    </p:spTree>
    <p:extLst>
      <p:ext uri="{BB962C8B-B14F-4D97-AF65-F5344CB8AC3E}">
        <p14:creationId xmlns:p14="http://schemas.microsoft.com/office/powerpoint/2010/main" xmlns="" val="297429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Documents and Settings\1\Рабочий стол\DSC013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040" y="4033200"/>
            <a:ext cx="10072758" cy="352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040" y="800332"/>
            <a:ext cx="10072758" cy="3434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160185" y="0"/>
            <a:ext cx="8533215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СОЦИАЛЬНО-ЭКОНОМИЧЕСКОЕ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1"/>
            <a:ext cx="10693400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РАЗВИТИЕ РАЙОНА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86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Экономика.                                                                                                                         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СТАРОШАЙГОВСКОГО муниципального района</a:t>
            </a:r>
            <a:b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03163" y="1351739"/>
          <a:ext cx="10358510" cy="6000792"/>
        </p:xfrm>
        <a:graphic>
          <a:graphicData uri="http://schemas.openxmlformats.org/drawingml/2006/table">
            <a:tbl>
              <a:tblPr/>
              <a:tblGrid>
                <a:gridCol w="437463"/>
                <a:gridCol w="3852802"/>
                <a:gridCol w="624948"/>
                <a:gridCol w="749937"/>
                <a:gridCol w="749937"/>
                <a:gridCol w="712441"/>
                <a:gridCol w="740564"/>
                <a:gridCol w="740564"/>
                <a:gridCol w="1049913"/>
                <a:gridCol w="699941"/>
              </a:tblGrid>
              <a:tr h="20416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latin typeface="Times New Roman"/>
                        </a:rPr>
                        <a:t>№ </a:t>
                      </a:r>
                      <a:r>
                        <a:rPr lang="ru-RU" sz="800" b="1" i="0" u="none" strike="noStrike" dirty="0" err="1">
                          <a:latin typeface="Times New Roman"/>
                        </a:rPr>
                        <a:t>п</a:t>
                      </a:r>
                      <a:r>
                        <a:rPr lang="ru-RU" sz="800" b="1" i="0" u="none" strike="noStrike" dirty="0">
                          <a:latin typeface="Times New Roman"/>
                        </a:rPr>
                        <a:t>/</a:t>
                      </a:r>
                      <a:r>
                        <a:rPr lang="ru-RU" sz="800" b="1" i="0" u="none" strike="noStrike" dirty="0" err="1">
                          <a:latin typeface="Times New Roman"/>
                        </a:rPr>
                        <a:t>п</a:t>
                      </a:r>
                      <a:endParaRPr lang="ru-RU" sz="800" b="1" i="0" u="none" strike="noStrike" dirty="0">
                        <a:latin typeface="Times New Roman"/>
                      </a:endParaRP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latin typeface="Times New Roman"/>
                        </a:rPr>
                        <a:t>Ед. изм.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2018 год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2019 год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2020 г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2021 г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2022 г.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Итого за 2017-2021 гг.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Темп роста 2022 г. к 2018 г. (в действ. ценах), %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6753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15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latin typeface="Times New Roman"/>
                        </a:rPr>
                        <a:t>Объем собственных доходов бюджета, за исключением доходов, полученных в виде безвозмездных и безвозвратных перечислений из бюджетов других уровней и внебюджетных фондов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62681,8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69125,8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86991,6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78984,0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87923,3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385706,5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140,3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2748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latin typeface="Times New Roman"/>
                        </a:rPr>
                        <a:t>Объем отгруж. продукции -всего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50098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64473,6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62426,1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77782,3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254780,0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810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Производство скота и птицы в сельскохозяйственных организациях и крестьянских (фермерских) хозяйствах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тонн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2050,3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2064,4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1938,1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2000,1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2037,4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10090,3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99,4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6281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4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Производство молока в сельскохозяйственных организациях и крестьянских (фермерских) хозяйствах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тонн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32540,2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34811,9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35956,4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36254,2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34218,6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173781,3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105,2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418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Объем оборота розничной торговли во всех каналах реализации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1214906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1316297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1255901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1427536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1538343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6752982,7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126,6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6360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Общая площадь введенного в эксплуатацию жилья с учетом индивидуального жилищного строительства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кв.м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5 360,8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5364,1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5616,0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4952,0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4127,0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25419,9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77,0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4632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Среднемесячная начисленная заработная плата по кругу крупных и средних организаций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22803,4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24917,9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27124,0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29042,6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33433,1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146,6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4789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9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Объём инвестиций в основной капитал в т.ч. за исключением бюджетных средств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108936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81 692,0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107323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146380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151846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596177,0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139,4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355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Численность работников, принятых на дополнительно введенные (созданные) рабочие места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человек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61,0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214,3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2" name="Picture 8" descr="http://food-udm.ru/images/pakhta-aryan-110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5703890" y="5495143"/>
            <a:ext cx="4538460" cy="1565920"/>
          </a:xfrm>
          <a:prstGeom prst="rect">
            <a:avLst/>
          </a:prstGeom>
          <a:noFill/>
        </p:spPr>
      </p:pic>
      <p:pic>
        <p:nvPicPr>
          <p:cNvPr id="62470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74603" y="5346551"/>
            <a:ext cx="5072098" cy="166694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54977" y="24469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Сельское хозяйство</a:t>
            </a: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89805" y="-96534"/>
            <a:ext cx="431059" cy="21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220019" y="-102148"/>
            <a:ext cx="431059" cy="21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9816" y="1002395"/>
            <a:ext cx="1044861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Площадь земель в Старошайговском муниципальном районе 103737 га, в том числе с/х угодий 98146 га, из них 69666 га пашни.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Район характеризуется высоким производственным потенциалом. В районе функционирует 6 сельскохозяйственных предприятий, </a:t>
            </a:r>
            <a:r>
              <a:rPr lang="ru-RU" sz="1600" dirty="0" smtClean="0">
                <a:latin typeface="PF Square Sans Pro" panose="02000506040000020004" pitchFamily="2" charset="0"/>
              </a:rPr>
              <a:t>6 отделений:, подсобное </a:t>
            </a:r>
            <a:r>
              <a:rPr lang="ru-RU" sz="1600" dirty="0">
                <a:latin typeface="PF Square Sans Pro" panose="02000506040000020004" pitchFamily="2" charset="0"/>
              </a:rPr>
              <a:t>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ООО «</a:t>
            </a:r>
            <a:r>
              <a:rPr lang="ru-RU" sz="1600" dirty="0" err="1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>
                <a:latin typeface="PF Square Sans Pro" panose="02000506040000020004" pitchFamily="2" charset="0"/>
              </a:rPr>
              <a:t> питомник», отделение Новое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ОА «Агрофирма «Октябрьская», 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 ООО «Хорошее дело», отделение ООО «Магма ХД» с.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smtClean="0">
                <a:latin typeface="PF Square Sans Pro" panose="02000506040000020004" pitchFamily="2" charset="0"/>
              </a:rPr>
              <a:t>отделение ЗАО «Мордовский бекон», ООО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Возрождение-М</a:t>
            </a:r>
            <a:r>
              <a:rPr lang="ru-RU" sz="1600" dirty="0" smtClean="0">
                <a:latin typeface="PF Square Sans Pro" panose="02000506040000020004" pitchFamily="2" charset="0"/>
              </a:rPr>
              <a:t>» и 20 </a:t>
            </a:r>
            <a:r>
              <a:rPr lang="ru-RU" sz="1600" dirty="0">
                <a:latin typeface="PF Square Sans Pro" panose="02000506040000020004" pitchFamily="2" charset="0"/>
              </a:rPr>
              <a:t>крестьянско-фермерских хозяйств.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Динамично развиваются: ООО «Агрофирма  «Новотроицкая», ООО СП «</a:t>
            </a:r>
            <a:r>
              <a:rPr lang="ru-RU" sz="1600" dirty="0" err="1">
                <a:latin typeface="PF Square Sans Pro" panose="02000506040000020004" pitchFamily="2" charset="0"/>
              </a:rPr>
              <a:t>Богдановское</a:t>
            </a:r>
            <a:r>
              <a:rPr lang="ru-RU" sz="1600" dirty="0">
                <a:latin typeface="PF Square Sans Pro" panose="02000506040000020004" pitchFamily="2" charset="0"/>
              </a:rPr>
              <a:t>», ООО «</a:t>
            </a:r>
            <a:r>
              <a:rPr lang="ru-RU" sz="1600" dirty="0" err="1">
                <a:latin typeface="PF Square Sans Pro" panose="02000506040000020004" pitchFamily="2" charset="0"/>
              </a:rPr>
              <a:t>Конопатское</a:t>
            </a:r>
            <a:r>
              <a:rPr lang="ru-RU" sz="1600" dirty="0">
                <a:latin typeface="PF Square Sans Pro" panose="02000506040000020004" pitchFamily="2" charset="0"/>
              </a:rPr>
              <a:t>», Отделение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АО «Агрофирма «Октябрьская»,  ООО «Хорошее дело»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подсобное 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</a:t>
            </a:r>
            <a:r>
              <a:rPr lang="ru-RU" sz="1600" dirty="0" smtClean="0">
                <a:latin typeface="PF Square Sans Pro" panose="02000506040000020004" pitchFamily="2" charset="0"/>
              </a:rPr>
              <a:t>ООО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питомник», ООО «Биосфера», ООО «Мордовские сельскохозяйственные машины»,  КФХ  Пантюшина А.А., </a:t>
            </a:r>
            <a:r>
              <a:rPr lang="ru-RU" sz="1600" dirty="0" smtClean="0">
                <a:latin typeface="PF Square Sans Pro" panose="02000506040000020004" pitchFamily="2" charset="0"/>
              </a:rPr>
              <a:t>КФХ </a:t>
            </a:r>
            <a:r>
              <a:rPr lang="ru-RU" sz="1600" dirty="0" err="1">
                <a:latin typeface="PF Square Sans Pro" panose="02000506040000020004" pitchFamily="2" charset="0"/>
              </a:rPr>
              <a:t>Пивкин</a:t>
            </a:r>
            <a:r>
              <a:rPr lang="ru-RU" sz="1600" dirty="0">
                <a:latin typeface="PF Square Sans Pro" panose="02000506040000020004" pitchFamily="2" charset="0"/>
              </a:rPr>
              <a:t> А.Ф.	</a:t>
            </a:r>
          </a:p>
        </p:txBody>
      </p:sp>
      <p:grpSp>
        <p:nvGrpSpPr>
          <p:cNvPr id="2" name="Группа 3">
            <a:extLst>
              <a:ext uri="{FF2B5EF4-FFF2-40B4-BE49-F238E27FC236}">
                <a16:creationId xmlns:a16="http://schemas.microsoft.com/office/drawing/2014/main" xmlns="" id="{36272E12-0C1E-4A8D-9B37-671FE1457C7C}"/>
              </a:ext>
            </a:extLst>
          </p:cNvPr>
          <p:cNvGrpSpPr/>
          <p:nvPr/>
        </p:nvGrpSpPr>
        <p:grpSpPr>
          <a:xfrm>
            <a:off x="1002407" y="3831142"/>
            <a:ext cx="8587558" cy="1673410"/>
            <a:chOff x="742459" y="5619456"/>
            <a:chExt cx="6072230" cy="2156307"/>
          </a:xfrm>
        </p:grpSpPr>
        <p:grpSp>
          <p:nvGrpSpPr>
            <p:cNvPr id="4" name="Группа 9220"/>
            <p:cNvGrpSpPr/>
            <p:nvPr/>
          </p:nvGrpSpPr>
          <p:grpSpPr>
            <a:xfrm>
              <a:off x="742459" y="5619456"/>
              <a:ext cx="6072230" cy="2156307"/>
              <a:chOff x="735679" y="3258468"/>
              <a:chExt cx="6072230" cy="2156307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735679" y="3258468"/>
                <a:ext cx="4808665" cy="594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400" dirty="0">
                    <a:latin typeface="PF Square Sans Pro Medium" panose="02000500000000020004" pitchFamily="2" charset="0"/>
                  </a:rPr>
                  <a:t>ОСНОВНЫЕ НАПРАВЛЕНИЯ ПРОИЗВОДСТВА</a:t>
                </a: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107464" y="4626403"/>
                <a:ext cx="1591493" cy="7535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Растениеводство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(товарное зерно, корма)</a:t>
                </a:r>
                <a:endParaRPr lang="ru-RU" dirty="0">
                  <a:latin typeface="PF Square Sans Pro Medium" panose="02000500000000020004" pitchFamily="2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4093265" y="4661251"/>
                <a:ext cx="2714644" cy="7535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Молочное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 животноводство</a:t>
                </a:r>
                <a:endParaRPr lang="ru-RU" sz="2000" dirty="0">
                  <a:latin typeface="PF Square Sans Pro Medium" panose="02000500000000020004" pitchFamily="2" charset="0"/>
                </a:endParaRPr>
              </a:p>
            </p:txBody>
          </p:sp>
        </p:grpSp>
        <p:grpSp>
          <p:nvGrpSpPr>
            <p:cNvPr id="7" name="Agriculture">
              <a:extLst>
                <a:ext uri="{FF2B5EF4-FFF2-40B4-BE49-F238E27FC236}">
                  <a16:creationId xmlns:a16="http://schemas.microsoft.com/office/drawing/2014/main" xmlns="" id="{19DFEC3E-1F52-4601-A1A7-404A64DB2C3C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 bwMode="auto">
            <a:xfrm>
              <a:off x="2084439" y="6226358"/>
              <a:ext cx="832096" cy="855358"/>
              <a:chOff x="4" y="8"/>
              <a:chExt cx="465" cy="478"/>
            </a:xfrm>
            <a:solidFill>
              <a:schemeClr val="tx1"/>
            </a:solidFill>
          </p:grpSpPr>
          <p:sp>
            <p:nvSpPr>
              <p:cNvPr id="36" name="Agriculture">
                <a:extLst>
                  <a:ext uri="{FF2B5EF4-FFF2-40B4-BE49-F238E27FC236}">
                    <a16:creationId xmlns:a16="http://schemas.microsoft.com/office/drawing/2014/main" xmlns="" id="{AD0A2776-1366-4DA0-9DC0-AE4402D472DF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73" y="395"/>
                <a:ext cx="34" cy="82"/>
              </a:xfrm>
              <a:custGeom>
                <a:avLst/>
                <a:gdLst>
                  <a:gd name="T0" fmla="*/ 17 w 90"/>
                  <a:gd name="T1" fmla="*/ 186 h 218"/>
                  <a:gd name="T2" fmla="*/ 0 w 90"/>
                  <a:gd name="T3" fmla="*/ 15 h 218"/>
                  <a:gd name="T4" fmla="*/ 45 w 90"/>
                  <a:gd name="T5" fmla="*/ 14 h 218"/>
                  <a:gd name="T6" fmla="*/ 45 w 90"/>
                  <a:gd name="T7" fmla="*/ 14 h 218"/>
                  <a:gd name="T8" fmla="*/ 90 w 90"/>
                  <a:gd name="T9" fmla="*/ 15 h 218"/>
                  <a:gd name="T10" fmla="*/ 90 w 90"/>
                  <a:gd name="T11" fmla="*/ 15 h 218"/>
                  <a:gd name="T12" fmla="*/ 76 w 90"/>
                  <a:gd name="T13" fmla="*/ 182 h 218"/>
                  <a:gd name="T14" fmla="*/ 17 w 90"/>
                  <a:gd name="T15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218">
                    <a:moveTo>
                      <a:pt x="17" y="186"/>
                    </a:moveTo>
                    <a:lnTo>
                      <a:pt x="0" y="15"/>
                    </a:lnTo>
                    <a:cubicBezTo>
                      <a:pt x="0" y="0"/>
                      <a:pt x="20" y="14"/>
                      <a:pt x="45" y="14"/>
                    </a:cubicBezTo>
                    <a:lnTo>
                      <a:pt x="45" y="14"/>
                    </a:lnTo>
                    <a:cubicBezTo>
                      <a:pt x="70" y="14"/>
                      <a:pt x="90" y="0"/>
                      <a:pt x="90" y="15"/>
                    </a:cubicBezTo>
                    <a:lnTo>
                      <a:pt x="90" y="15"/>
                    </a:lnTo>
                    <a:lnTo>
                      <a:pt x="76" y="182"/>
                    </a:lnTo>
                    <a:cubicBezTo>
                      <a:pt x="76" y="218"/>
                      <a:pt x="17" y="204"/>
                      <a:pt x="17" y="186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Agriculture">
                <a:extLst>
                  <a:ext uri="{FF2B5EF4-FFF2-40B4-BE49-F238E27FC236}">
                    <a16:creationId xmlns:a16="http://schemas.microsoft.com/office/drawing/2014/main" xmlns="" id="{14E0813D-41C0-4DA3-9E5D-AA74A08FA79F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4" y="201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2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Agriculture">
                <a:extLst>
                  <a:ext uri="{FF2B5EF4-FFF2-40B4-BE49-F238E27FC236}">
                    <a16:creationId xmlns:a16="http://schemas.microsoft.com/office/drawing/2014/main" xmlns="" id="{C72E5BDA-5ABA-49E4-BDD3-516EC9D6F634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4" y="129"/>
                <a:ext cx="101" cy="114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Agriculture">
                <a:extLst>
                  <a:ext uri="{FF2B5EF4-FFF2-40B4-BE49-F238E27FC236}">
                    <a16:creationId xmlns:a16="http://schemas.microsoft.com/office/drawing/2014/main" xmlns="" id="{7CBDB829-846B-4E2B-A515-095C8DD03B8B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" y="58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Agriculture">
                <a:extLst>
                  <a:ext uri="{FF2B5EF4-FFF2-40B4-BE49-F238E27FC236}">
                    <a16:creationId xmlns:a16="http://schemas.microsoft.com/office/drawing/2014/main" xmlns="" id="{870B6EAB-04E2-41EF-B45A-615283F63DB9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7" y="201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2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Agriculture">
                <a:extLst>
                  <a:ext uri="{FF2B5EF4-FFF2-40B4-BE49-F238E27FC236}">
                    <a16:creationId xmlns:a16="http://schemas.microsoft.com/office/drawing/2014/main" xmlns="" id="{9B6ED551-9895-4275-A419-7550E4AF755F}"/>
                  </a:ext>
                </a:extLst>
              </p:cNvPr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4" y="276"/>
                <a:ext cx="101" cy="114"/>
              </a:xfrm>
              <a:custGeom>
                <a:avLst/>
                <a:gdLst>
                  <a:gd name="T0" fmla="*/ 130 w 270"/>
                  <a:gd name="T1" fmla="*/ 144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4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7"/>
                      <a:pt x="130" y="14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Agriculture">
                <a:extLst>
                  <a:ext uri="{FF2B5EF4-FFF2-40B4-BE49-F238E27FC236}">
                    <a16:creationId xmlns:a16="http://schemas.microsoft.com/office/drawing/2014/main" xmlns="" id="{424CA8D2-7DE3-4DD3-B729-8AECF44D8B52}"/>
                  </a:ext>
                </a:extLst>
              </p:cNvPr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77" y="276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4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4"/>
                    </a:cubicBezTo>
                    <a:cubicBezTo>
                      <a:pt x="0" y="207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Agriculture">
                <a:extLst>
                  <a:ext uri="{FF2B5EF4-FFF2-40B4-BE49-F238E27FC236}">
                    <a16:creationId xmlns:a16="http://schemas.microsoft.com/office/drawing/2014/main" xmlns="" id="{05234791-0DD3-48F0-82DF-47702E0E352E}"/>
                  </a:ext>
                </a:extLst>
              </p:cNvPr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77" y="129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Agriculture">
                <a:extLst>
                  <a:ext uri="{FF2B5EF4-FFF2-40B4-BE49-F238E27FC236}">
                    <a16:creationId xmlns:a16="http://schemas.microsoft.com/office/drawing/2014/main" xmlns="" id="{F105AD53-A241-4B09-9B47-F413F3597601}"/>
                  </a:ext>
                </a:extLst>
              </p:cNvPr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77" y="58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Agriculture">
                <a:extLst>
                  <a:ext uri="{FF2B5EF4-FFF2-40B4-BE49-F238E27FC236}">
                    <a16:creationId xmlns:a16="http://schemas.microsoft.com/office/drawing/2014/main" xmlns="" id="{09CF6DD9-67EF-4D09-9759-63D73C851AC7}"/>
                  </a:ext>
                </a:extLst>
              </p:cNvPr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3" y="8"/>
                <a:ext cx="103" cy="110"/>
              </a:xfrm>
              <a:custGeom>
                <a:avLst/>
                <a:gdLst>
                  <a:gd name="T0" fmla="*/ 138 w 275"/>
                  <a:gd name="T1" fmla="*/ 293 h 293"/>
                  <a:gd name="T2" fmla="*/ 130 w 275"/>
                  <a:gd name="T3" fmla="*/ 0 h 293"/>
                  <a:gd name="T4" fmla="*/ 138 w 275"/>
                  <a:gd name="T5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5" h="293">
                    <a:moveTo>
                      <a:pt x="138" y="293"/>
                    </a:moveTo>
                    <a:cubicBezTo>
                      <a:pt x="275" y="293"/>
                      <a:pt x="130" y="0"/>
                      <a:pt x="130" y="0"/>
                    </a:cubicBezTo>
                    <a:cubicBezTo>
                      <a:pt x="113" y="28"/>
                      <a:pt x="0" y="293"/>
                      <a:pt x="138" y="29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Agriculture">
                <a:extLst>
                  <a:ext uri="{FF2B5EF4-FFF2-40B4-BE49-F238E27FC236}">
                    <a16:creationId xmlns:a16="http://schemas.microsoft.com/office/drawing/2014/main" xmlns="" id="{3EAC76E9-6C4A-4ACF-88D8-264B5DCB4CA5}"/>
                  </a:ext>
                </a:extLst>
              </p:cNvPr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211" y="399"/>
                <a:ext cx="57" cy="87"/>
              </a:xfrm>
              <a:custGeom>
                <a:avLst/>
                <a:gdLst>
                  <a:gd name="T0" fmla="*/ 63 w 152"/>
                  <a:gd name="T1" fmla="*/ 197 h 230"/>
                  <a:gd name="T2" fmla="*/ 146 w 152"/>
                  <a:gd name="T3" fmla="*/ 52 h 230"/>
                  <a:gd name="T4" fmla="*/ 146 w 152"/>
                  <a:gd name="T5" fmla="*/ 52 h 230"/>
                  <a:gd name="T6" fmla="*/ 105 w 152"/>
                  <a:gd name="T7" fmla="*/ 31 h 230"/>
                  <a:gd name="T8" fmla="*/ 105 w 152"/>
                  <a:gd name="T9" fmla="*/ 31 h 230"/>
                  <a:gd name="T10" fmla="*/ 64 w 152"/>
                  <a:gd name="T11" fmla="*/ 14 h 230"/>
                  <a:gd name="T12" fmla="*/ 7 w 152"/>
                  <a:gd name="T13" fmla="*/ 176 h 230"/>
                  <a:gd name="T14" fmla="*/ 63 w 152"/>
                  <a:gd name="T15" fmla="*/ 197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230">
                    <a:moveTo>
                      <a:pt x="63" y="197"/>
                    </a:moveTo>
                    <a:lnTo>
                      <a:pt x="146" y="52"/>
                    </a:lnTo>
                    <a:lnTo>
                      <a:pt x="146" y="52"/>
                    </a:lnTo>
                    <a:cubicBezTo>
                      <a:pt x="152" y="38"/>
                      <a:pt x="128" y="42"/>
                      <a:pt x="105" y="31"/>
                    </a:cubicBezTo>
                    <a:lnTo>
                      <a:pt x="105" y="31"/>
                    </a:lnTo>
                    <a:cubicBezTo>
                      <a:pt x="82" y="21"/>
                      <a:pt x="70" y="0"/>
                      <a:pt x="64" y="14"/>
                    </a:cubicBezTo>
                    <a:lnTo>
                      <a:pt x="7" y="176"/>
                    </a:lnTo>
                    <a:cubicBezTo>
                      <a:pt x="0" y="192"/>
                      <a:pt x="47" y="230"/>
                      <a:pt x="63" y="19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Agriculture">
                <a:extLst>
                  <a:ext uri="{FF2B5EF4-FFF2-40B4-BE49-F238E27FC236}">
                    <a16:creationId xmlns:a16="http://schemas.microsoft.com/office/drawing/2014/main" xmlns="" id="{014D4540-DF56-417B-9302-6910D7024FE1}"/>
                  </a:ext>
                </a:extLst>
              </p:cNvPr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219" y="197"/>
                <a:ext cx="96" cy="136"/>
              </a:xfrm>
              <a:custGeom>
                <a:avLst/>
                <a:gdLst>
                  <a:gd name="T0" fmla="*/ 154 w 255"/>
                  <a:gd name="T1" fmla="*/ 180 h 363"/>
                  <a:gd name="T2" fmla="*/ 112 w 255"/>
                  <a:gd name="T3" fmla="*/ 0 h 363"/>
                  <a:gd name="T4" fmla="*/ 117 w 255"/>
                  <a:gd name="T5" fmla="*/ 338 h 363"/>
                  <a:gd name="T6" fmla="*/ 154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4" y="180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4"/>
                      <a:pt x="117" y="338"/>
                    </a:cubicBezTo>
                    <a:cubicBezTo>
                      <a:pt x="170" y="363"/>
                      <a:pt x="255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Agriculture">
                <a:extLst>
                  <a:ext uri="{FF2B5EF4-FFF2-40B4-BE49-F238E27FC236}">
                    <a16:creationId xmlns:a16="http://schemas.microsoft.com/office/drawing/2014/main" xmlns="" id="{9A2511D9-CAC6-48A3-BE61-2BAFD924EC59}"/>
                  </a:ext>
                </a:extLst>
              </p:cNvPr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249" y="131"/>
                <a:ext cx="96" cy="136"/>
              </a:xfrm>
              <a:custGeom>
                <a:avLst/>
                <a:gdLst>
                  <a:gd name="T0" fmla="*/ 154 w 255"/>
                  <a:gd name="T1" fmla="*/ 179 h 362"/>
                  <a:gd name="T2" fmla="*/ 112 w 255"/>
                  <a:gd name="T3" fmla="*/ 0 h 362"/>
                  <a:gd name="T4" fmla="*/ 117 w 255"/>
                  <a:gd name="T5" fmla="*/ 338 h 362"/>
                  <a:gd name="T6" fmla="*/ 154 w 255"/>
                  <a:gd name="T7" fmla="*/ 179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2">
                    <a:moveTo>
                      <a:pt x="154" y="179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5" y="295"/>
                      <a:pt x="154" y="17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Agriculture">
                <a:extLst>
                  <a:ext uri="{FF2B5EF4-FFF2-40B4-BE49-F238E27FC236}">
                    <a16:creationId xmlns:a16="http://schemas.microsoft.com/office/drawing/2014/main" xmlns="" id="{9EAF99D1-618E-47D1-9B85-C81C2F869B17}"/>
                  </a:ext>
                </a:extLst>
              </p:cNvPr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279" y="67"/>
                <a:ext cx="95" cy="137"/>
              </a:xfrm>
              <a:custGeom>
                <a:avLst/>
                <a:gdLst>
                  <a:gd name="T0" fmla="*/ 155 w 255"/>
                  <a:gd name="T1" fmla="*/ 180 h 363"/>
                  <a:gd name="T2" fmla="*/ 112 w 255"/>
                  <a:gd name="T3" fmla="*/ 0 h 363"/>
                  <a:gd name="T4" fmla="*/ 118 w 255"/>
                  <a:gd name="T5" fmla="*/ 338 h 363"/>
                  <a:gd name="T6" fmla="*/ 155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5" y="180"/>
                    </a:moveTo>
                    <a:cubicBezTo>
                      <a:pt x="66" y="77"/>
                      <a:pt x="112" y="0"/>
                      <a:pt x="112" y="0"/>
                    </a:cubicBezTo>
                    <a:cubicBezTo>
                      <a:pt x="85" y="22"/>
                      <a:pt x="0" y="283"/>
                      <a:pt x="118" y="338"/>
                    </a:cubicBezTo>
                    <a:cubicBezTo>
                      <a:pt x="171" y="363"/>
                      <a:pt x="255" y="296"/>
                      <a:pt x="155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Agriculture">
                <a:extLst>
                  <a:ext uri="{FF2B5EF4-FFF2-40B4-BE49-F238E27FC236}">
                    <a16:creationId xmlns:a16="http://schemas.microsoft.com/office/drawing/2014/main" xmlns="" id="{735AC105-66F6-4954-B97F-D45E4EA1EE93}"/>
                  </a:ext>
                </a:extLst>
              </p:cNvPr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289" y="265"/>
                <a:ext cx="120" cy="102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4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6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Agriculture">
                <a:extLst>
                  <a:ext uri="{FF2B5EF4-FFF2-40B4-BE49-F238E27FC236}">
                    <a16:creationId xmlns:a16="http://schemas.microsoft.com/office/drawing/2014/main" xmlns="" id="{58335AC9-0D4C-4BED-9CE3-1AA351A225D1}"/>
                  </a:ext>
                </a:extLst>
              </p:cNvPr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87" y="264"/>
                <a:ext cx="96" cy="136"/>
              </a:xfrm>
              <a:custGeom>
                <a:avLst/>
                <a:gdLst>
                  <a:gd name="T0" fmla="*/ 154 w 254"/>
                  <a:gd name="T1" fmla="*/ 180 h 362"/>
                  <a:gd name="T2" fmla="*/ 111 w 254"/>
                  <a:gd name="T3" fmla="*/ 0 h 362"/>
                  <a:gd name="T4" fmla="*/ 117 w 254"/>
                  <a:gd name="T5" fmla="*/ 338 h 362"/>
                  <a:gd name="T6" fmla="*/ 154 w 254"/>
                  <a:gd name="T7" fmla="*/ 18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4" h="362">
                    <a:moveTo>
                      <a:pt x="154" y="180"/>
                    </a:moveTo>
                    <a:cubicBezTo>
                      <a:pt x="65" y="76"/>
                      <a:pt x="111" y="0"/>
                      <a:pt x="111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4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Agriculture">
                <a:extLst>
                  <a:ext uri="{FF2B5EF4-FFF2-40B4-BE49-F238E27FC236}">
                    <a16:creationId xmlns:a16="http://schemas.microsoft.com/office/drawing/2014/main" xmlns="" id="{796E78E0-6C97-481F-8302-EAA580833BFF}"/>
                  </a:ext>
                </a:extLst>
              </p:cNvPr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258" y="333"/>
                <a:ext cx="120" cy="101"/>
              </a:xfrm>
              <a:custGeom>
                <a:avLst/>
                <a:gdLst>
                  <a:gd name="T0" fmla="*/ 57 w 319"/>
                  <a:gd name="T1" fmla="*/ 214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4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Agriculture">
                <a:extLst>
                  <a:ext uri="{FF2B5EF4-FFF2-40B4-BE49-F238E27FC236}">
                    <a16:creationId xmlns:a16="http://schemas.microsoft.com/office/drawing/2014/main" xmlns="" id="{9D3887F6-7EFB-4E54-86B3-A4EA526C4F45}"/>
                  </a:ext>
                </a:extLst>
              </p:cNvPr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320" y="200"/>
                <a:ext cx="120" cy="101"/>
              </a:xfrm>
              <a:custGeom>
                <a:avLst/>
                <a:gdLst>
                  <a:gd name="T0" fmla="*/ 57 w 319"/>
                  <a:gd name="T1" fmla="*/ 213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3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4"/>
                      <a:pt x="154" y="83"/>
                    </a:cubicBezTo>
                    <a:cubicBezTo>
                      <a:pt x="0" y="81"/>
                      <a:pt x="4" y="189"/>
                      <a:pt x="57" y="21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Agriculture">
                <a:extLst>
                  <a:ext uri="{FF2B5EF4-FFF2-40B4-BE49-F238E27FC236}">
                    <a16:creationId xmlns:a16="http://schemas.microsoft.com/office/drawing/2014/main" xmlns="" id="{033FA9C1-83B1-4D3F-9BB0-688F59274A18}"/>
                  </a:ext>
                </a:extLst>
              </p:cNvPr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349" y="136"/>
                <a:ext cx="120" cy="101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3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3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Agriculture">
                <a:extLst>
                  <a:ext uri="{FF2B5EF4-FFF2-40B4-BE49-F238E27FC236}">
                    <a16:creationId xmlns:a16="http://schemas.microsoft.com/office/drawing/2014/main" xmlns="" id="{A63FC662-76E2-4628-9C91-1B652418FA39}"/>
                  </a:ext>
                </a:extLst>
              </p:cNvPr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26" y="56"/>
                <a:ext cx="94" cy="123"/>
              </a:xfrm>
              <a:custGeom>
                <a:avLst/>
                <a:gdLst>
                  <a:gd name="T0" fmla="*/ 124 w 249"/>
                  <a:gd name="T1" fmla="*/ 269 h 327"/>
                  <a:gd name="T2" fmla="*/ 241 w 249"/>
                  <a:gd name="T3" fmla="*/ 0 h 327"/>
                  <a:gd name="T4" fmla="*/ 124 w 249"/>
                  <a:gd name="T5" fmla="*/ 26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9" h="327">
                    <a:moveTo>
                      <a:pt x="124" y="269"/>
                    </a:moveTo>
                    <a:cubicBezTo>
                      <a:pt x="249" y="327"/>
                      <a:pt x="241" y="0"/>
                      <a:pt x="241" y="0"/>
                    </a:cubicBezTo>
                    <a:cubicBezTo>
                      <a:pt x="214" y="18"/>
                      <a:pt x="0" y="211"/>
                      <a:pt x="124" y="26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CCDEA038-2F85-43EC-B063-B50B20F11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100177" y="6240569"/>
              <a:ext cx="642942" cy="8039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7839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89805" y="-96534"/>
            <a:ext cx="431059" cy="21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220019" y="-102148"/>
            <a:ext cx="431059" cy="21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3" name="Группа 6">
            <a:extLst>
              <a:ext uri="{FF2B5EF4-FFF2-40B4-BE49-F238E27FC236}">
                <a16:creationId xmlns:a16="http://schemas.microsoft.com/office/drawing/2014/main" xmlns="" id="{6A22D798-5268-4C23-A76F-8C54F4350F81}"/>
              </a:ext>
            </a:extLst>
          </p:cNvPr>
          <p:cNvGrpSpPr/>
          <p:nvPr/>
        </p:nvGrpSpPr>
        <p:grpSpPr>
          <a:xfrm>
            <a:off x="7418402" y="3780632"/>
            <a:ext cx="2928958" cy="1214446"/>
            <a:chOff x="368300" y="7057437"/>
            <a:chExt cx="2782803" cy="94218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368300" y="7057437"/>
              <a:ext cx="2782803" cy="2156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dirty="0" smtClean="0">
                  <a:latin typeface="PF Square Sans Pro Medium" panose="02000500000000020004" pitchFamily="2" charset="0"/>
                </a:rPr>
                <a:t>14464 </a:t>
              </a:r>
              <a:r>
                <a:rPr lang="ru-RU" sz="2000" dirty="0" smtClean="0">
                  <a:latin typeface="PF Square Sans Pro" panose="02000506040000020004" pitchFamily="2" charset="0"/>
                </a:rPr>
                <a:t>головы </a:t>
              </a:r>
              <a:r>
                <a:rPr lang="ru-RU" sz="2000" dirty="0">
                  <a:latin typeface="PF Square Sans Pro" panose="02000506040000020004" pitchFamily="2" charset="0"/>
                </a:rPr>
                <a:t>КРС</a:t>
              </a:r>
              <a:endParaRPr lang="ru-RU" sz="2400" dirty="0"/>
            </a:p>
          </p:txBody>
        </p:sp>
        <p:grpSp>
          <p:nvGrpSpPr>
            <p:cNvPr id="4" name="Группа 3">
              <a:extLst>
                <a:ext uri="{FF2B5EF4-FFF2-40B4-BE49-F238E27FC236}">
                  <a16:creationId xmlns:a16="http://schemas.microsoft.com/office/drawing/2014/main" xmlns="" id="{9BA93519-29DF-4811-A62B-D2EF17D682A3}"/>
                </a:ext>
              </a:extLst>
            </p:cNvPr>
            <p:cNvGrpSpPr/>
            <p:nvPr/>
          </p:nvGrpSpPr>
          <p:grpSpPr>
            <a:xfrm>
              <a:off x="567071" y="7434310"/>
              <a:ext cx="2312540" cy="565311"/>
              <a:chOff x="567071" y="7434310"/>
              <a:chExt cx="2312540" cy="565311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2060980" y="7434310"/>
                <a:ext cx="818631" cy="3171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400" dirty="0" smtClean="0">
                    <a:latin typeface="PF Square Sans Pro Medium" panose="02000500000000020004" pitchFamily="2" charset="0"/>
                  </a:rPr>
                  <a:t>4672</a:t>
                </a:r>
                <a:endParaRPr lang="ru-RU" sz="2400" dirty="0">
                  <a:latin typeface="PF Square Sans Pro Medium" panose="02000500000000020004" pitchFamily="2" charset="0"/>
                </a:endParaRPr>
              </a:p>
              <a:p>
                <a:pPr algn="ctr"/>
                <a:r>
                  <a:rPr lang="ru-RU" sz="2000" dirty="0">
                    <a:latin typeface="PF Square Sans Pro" panose="02000506040000020004" pitchFamily="2" charset="0"/>
                  </a:rPr>
                  <a:t>коров</a:t>
                </a:r>
                <a:endParaRPr lang="ru-RU" dirty="0"/>
              </a:p>
            </p:txBody>
          </p:sp>
          <p:pic>
            <p:nvPicPr>
              <p:cNvPr id="9245" name="Picture 29" descr="Cow silhouette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67071" y="7434311"/>
                <a:ext cx="1043551" cy="5653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Прямоугольник 16"/>
          <p:cNvSpPr/>
          <p:nvPr/>
        </p:nvSpPr>
        <p:spPr>
          <a:xfrm>
            <a:off x="1802044" y="280169"/>
            <a:ext cx="7089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Сельскохозяйственные угодья</a:t>
            </a:r>
          </a:p>
        </p:txBody>
      </p:sp>
      <p:grpSp>
        <p:nvGrpSpPr>
          <p:cNvPr id="7" name="Группа 2">
            <a:extLst>
              <a:ext uri="{FF2B5EF4-FFF2-40B4-BE49-F238E27FC236}">
                <a16:creationId xmlns:a16="http://schemas.microsoft.com/office/drawing/2014/main" xmlns="" id="{0AA53141-26E5-483E-B634-4A6844C50ABD}"/>
              </a:ext>
            </a:extLst>
          </p:cNvPr>
          <p:cNvGrpSpPr/>
          <p:nvPr/>
        </p:nvGrpSpPr>
        <p:grpSpPr>
          <a:xfrm>
            <a:off x="1631924" y="851673"/>
            <a:ext cx="7643867" cy="2843662"/>
            <a:chOff x="2083106" y="1723839"/>
            <a:chExt cx="3420000" cy="3420000"/>
          </a:xfrm>
        </p:grpSpPr>
        <p:sp>
          <p:nvSpPr>
            <p:cNvPr id="2" name="Овал 1">
              <a:extLst>
                <a:ext uri="{FF2B5EF4-FFF2-40B4-BE49-F238E27FC236}">
                  <a16:creationId xmlns:a16="http://schemas.microsoft.com/office/drawing/2014/main" xmlns="" id="{597E5360-599A-4E1D-970E-52417F392B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83106" y="1723839"/>
              <a:ext cx="3420000" cy="342000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xmlns="" id="{CCC491BF-7DF7-4034-81A0-C89C33283A8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38631" y="2659839"/>
              <a:ext cx="2484000" cy="2484000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xmlns="" id="{19BF16CB-8C45-4D7B-AECA-9545C2134A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18291" y="3597249"/>
              <a:ext cx="1549628" cy="154639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16" name="Прямоугольник 9215"/>
          <p:cNvSpPr/>
          <p:nvPr/>
        </p:nvSpPr>
        <p:spPr>
          <a:xfrm>
            <a:off x="3869068" y="994549"/>
            <a:ext cx="288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9</a:t>
            </a:r>
            <a:r>
              <a:rPr lang="en-US" sz="2400" dirty="0">
                <a:latin typeface="PF Square Sans Pro Medium" panose="02000500000000020004" pitchFamily="2" charset="0"/>
              </a:rPr>
              <a:t>8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en-US" sz="2400" dirty="0">
                <a:latin typeface="PF Square Sans Pro Medium" panose="02000500000000020004" pitchFamily="2" charset="0"/>
              </a:rPr>
              <a:t>146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ru-RU" sz="1800" dirty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A7AB8E93-C45E-4D7B-9B09-EA2CAD258685}"/>
              </a:ext>
            </a:extLst>
          </p:cNvPr>
          <p:cNvSpPr/>
          <p:nvPr/>
        </p:nvSpPr>
        <p:spPr>
          <a:xfrm>
            <a:off x="3917940" y="1780367"/>
            <a:ext cx="28599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69 </a:t>
            </a:r>
            <a:r>
              <a:rPr lang="ru-RU" sz="24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666 </a:t>
            </a:r>
            <a:r>
              <a:rPr lang="ru-RU" sz="18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га</a:t>
            </a:r>
            <a:endParaRPr lang="ru-RU" sz="16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AD85399F-E106-41DF-A636-87CEB204E77F}"/>
              </a:ext>
            </a:extLst>
          </p:cNvPr>
          <p:cNvSpPr/>
          <p:nvPr/>
        </p:nvSpPr>
        <p:spPr>
          <a:xfrm>
            <a:off x="3846502" y="3066251"/>
            <a:ext cx="288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PF Square Sans Pro Medium" panose="02000500000000020004" pitchFamily="2" charset="0"/>
              </a:rPr>
              <a:t>31567</a:t>
            </a:r>
            <a:r>
              <a:rPr lang="ru-RU" sz="1800" dirty="0" smtClean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7F94DC9F-BDA0-4233-AE48-5840C4D28A9D}"/>
              </a:ext>
            </a:extLst>
          </p:cNvPr>
          <p:cNvSpPr/>
          <p:nvPr/>
        </p:nvSpPr>
        <p:spPr>
          <a:xfrm>
            <a:off x="3578646" y="2780499"/>
            <a:ext cx="34624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PF Square Sans Pro" panose="02000506040000020004" pitchFamily="2" charset="0"/>
              </a:rPr>
              <a:t>Зерновые культуры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41455DA6-4C9F-491D-A62A-28D9561A898E}"/>
              </a:ext>
            </a:extLst>
          </p:cNvPr>
          <p:cNvSpPr/>
          <p:nvPr/>
        </p:nvSpPr>
        <p:spPr>
          <a:xfrm>
            <a:off x="4275129" y="1566053"/>
            <a:ext cx="19349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PF Square Sans Pro" panose="02000506040000020004" pitchFamily="2" charset="0"/>
              </a:rPr>
              <a:t>Пашня</a:t>
            </a:r>
            <a:endParaRPr lang="ru-RU" sz="16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89DD4983-B0F2-4A3D-BC38-5F16461AD671}"/>
              </a:ext>
            </a:extLst>
          </p:cNvPr>
          <p:cNvSpPr/>
          <p:nvPr/>
        </p:nvSpPr>
        <p:spPr>
          <a:xfrm>
            <a:off x="346040" y="5423705"/>
            <a:ext cx="4429156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В 2022 </a:t>
            </a:r>
            <a:r>
              <a:rPr lang="ru-RU" sz="1400" b="1" dirty="0">
                <a:latin typeface="+mj-lt"/>
                <a:cs typeface="Times New Roman" pitchFamily="18" charset="0"/>
              </a:rPr>
              <a:t>году в районе произведено: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+mj-lt"/>
                <a:cs typeface="Times New Roman" pitchFamily="18" charset="0"/>
              </a:rPr>
              <a:t>102,3  </a:t>
            </a:r>
            <a:r>
              <a:rPr lang="ru-RU" sz="1400" b="1" dirty="0">
                <a:latin typeface="+mj-lt"/>
                <a:cs typeface="Times New Roman" pitchFamily="18" charset="0"/>
              </a:rPr>
              <a:t>тыс. тонн зерна при урожайности зерновых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34,9ц/га</a:t>
            </a:r>
            <a:r>
              <a:rPr lang="ru-RU" sz="1400" b="1" dirty="0">
                <a:latin typeface="+mj-lt"/>
                <a:cs typeface="Times New Roman" pitchFamily="18" charset="0"/>
              </a:rPr>
              <a:t>;  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+mj-lt"/>
                <a:cs typeface="Times New Roman" pitchFamily="18" charset="0"/>
              </a:rPr>
              <a:t>2037,4 </a:t>
            </a:r>
            <a:r>
              <a:rPr lang="ru-RU" sz="1400" b="1" dirty="0">
                <a:latin typeface="+mj-lt"/>
                <a:cs typeface="Times New Roman" pitchFamily="18" charset="0"/>
              </a:rPr>
              <a:t>тонны мяса; 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+mj-lt"/>
                <a:cs typeface="Times New Roman" pitchFamily="18" charset="0"/>
              </a:rPr>
              <a:t>34,2 тыс</a:t>
            </a:r>
            <a:r>
              <a:rPr lang="ru-RU" sz="1400" b="1" dirty="0">
                <a:latin typeface="+mj-lt"/>
                <a:cs typeface="Times New Roman" pitchFamily="18" charset="0"/>
              </a:rPr>
              <a:t>. тонн молока при надое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7524 </a:t>
            </a:r>
            <a:r>
              <a:rPr lang="ru-RU" sz="1400" b="1" dirty="0">
                <a:latin typeface="+mj-lt"/>
                <a:cs typeface="Times New Roman" pitchFamily="18" charset="0"/>
              </a:rPr>
              <a:t>кг молока от одной коровы.</a:t>
            </a: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417478" y="3852069"/>
            <a:ext cx="542928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2022 год сельхозпредприятиями произведено продукции на сумму  более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itchFamily="18" charset="0"/>
              </a:rPr>
              <a:t>3,3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млрд. рублей (на одного работающего 4,7 млн. руб.).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сельскохозяйственном производстве занято более 700 человек.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2945" name="Object 1"/>
          <p:cNvGraphicFramePr>
            <a:graphicFrameLocks noChangeAspect="1"/>
          </p:cNvGraphicFramePr>
          <p:nvPr/>
        </p:nvGraphicFramePr>
        <p:xfrm>
          <a:off x="5203824" y="5137953"/>
          <a:ext cx="5361759" cy="2423310"/>
        </p:xfrm>
        <a:graphic>
          <a:graphicData uri="http://schemas.openxmlformats.org/presentationml/2006/ole">
            <p:oleObj spid="_x0000_s82945" name="Диаграмма" r:id="rId5" imgW="5848326" imgH="2752540" progId="MSGraph.Char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6077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163" y="137294"/>
            <a:ext cx="1035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Ведущие предприятия </a:t>
            </a: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Старошайговского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муниципального района</a:t>
            </a:r>
            <a:endParaRPr lang="ru-RU" dirty="0"/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9269" y="5280829"/>
            <a:ext cx="2571767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Надежда\Desktop\ДЖ2019\IMG-20191010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74602" y="5209391"/>
            <a:ext cx="2500330" cy="2143140"/>
          </a:xfrm>
          <a:prstGeom prst="rect">
            <a:avLst/>
          </a:prstGeom>
          <a:noFill/>
        </p:spPr>
      </p:pic>
      <p:pic>
        <p:nvPicPr>
          <p:cNvPr id="7" name="Picture 6" descr="C:\Users\Надежда\Desktop\DSC_00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9247" y="637359"/>
            <a:ext cx="228601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Надежда\Downloads\IMG-20181026-WA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9730" y="2994813"/>
            <a:ext cx="3214709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164" y="637359"/>
            <a:ext cx="264320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Рисунок 1" descr="https://mordoviatv.ru/wp-content/uploads/2017/10/melnik-300x240.jpg"/>
          <p:cNvPicPr>
            <a:picLocks noChangeAspect="1" noChangeArrowheads="1"/>
          </p:cNvPicPr>
          <p:nvPr/>
        </p:nvPicPr>
        <p:blipFill>
          <a:blip r:embed="rId7"/>
          <a:srcRect r="32411"/>
          <a:stretch>
            <a:fillRect/>
          </a:stretch>
        </p:blipFill>
        <p:spPr bwMode="auto">
          <a:xfrm>
            <a:off x="203165" y="2994813"/>
            <a:ext cx="26432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Рисунок 5" descr="C:\Users\Надежда\Desktop\ДЖ2019\edc8d578-9809-4ad8-8bad-d20fde25209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89577" y="637359"/>
            <a:ext cx="2428891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Users\Надежда\Desktop\ДЖ2019\37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04220" y="565921"/>
            <a:ext cx="221457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Рисунок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18206" y="5280845"/>
            <a:ext cx="2286016" cy="2095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ФОТО\25 октября хозяйства района\DSC_0100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>
          <a:xfrm>
            <a:off x="3346457" y="2923375"/>
            <a:ext cx="2714645" cy="2171700"/>
          </a:xfrm>
          <a:prstGeom prst="rect">
            <a:avLst/>
          </a:prstGeom>
          <a:noFill/>
        </p:spPr>
      </p:pic>
      <p:pic>
        <p:nvPicPr>
          <p:cNvPr id="15" name="Picture 3" descr="C:\Users\Надежда\Desktop\ДЖ2019\P-s2DC5_T4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>
          <a:xfrm>
            <a:off x="8347096" y="5280829"/>
            <a:ext cx="2214578" cy="2143140"/>
          </a:xfrm>
          <a:prstGeom prst="rect">
            <a:avLst/>
          </a:prstGeom>
          <a:noFill/>
        </p:spPr>
      </p:pic>
      <p:sp>
        <p:nvSpPr>
          <p:cNvPr id="16" name="Текст 10"/>
          <p:cNvSpPr txBox="1">
            <a:spLocks/>
          </p:cNvSpPr>
          <p:nvPr/>
        </p:nvSpPr>
        <p:spPr>
          <a:xfrm>
            <a:off x="8347096" y="5280829"/>
            <a:ext cx="2214578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Старошайговские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колбасы»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ИП Пьяных О.Н.</a:t>
            </a:r>
          </a:p>
        </p:txBody>
      </p:sp>
      <p:sp>
        <p:nvSpPr>
          <p:cNvPr id="17" name="Текст 10"/>
          <p:cNvSpPr txBox="1">
            <a:spLocks/>
          </p:cNvSpPr>
          <p:nvPr/>
        </p:nvSpPr>
        <p:spPr>
          <a:xfrm>
            <a:off x="8418534" y="2994813"/>
            <a:ext cx="1285884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«Биосфера»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Текст 10"/>
          <p:cNvSpPr txBox="1">
            <a:spLocks/>
          </p:cNvSpPr>
          <p:nvPr/>
        </p:nvSpPr>
        <p:spPr>
          <a:xfrm>
            <a:off x="8204220" y="565921"/>
            <a:ext cx="2214578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Конопатское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Текст 10"/>
          <p:cNvSpPr txBox="1">
            <a:spLocks/>
          </p:cNvSpPr>
          <p:nvPr/>
        </p:nvSpPr>
        <p:spPr>
          <a:xfrm>
            <a:off x="3417874" y="2923375"/>
            <a:ext cx="2500330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«СП 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Богдановское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Текст 10"/>
          <p:cNvSpPr txBox="1">
            <a:spLocks/>
          </p:cNvSpPr>
          <p:nvPr/>
        </p:nvSpPr>
        <p:spPr>
          <a:xfrm>
            <a:off x="203163" y="2994813"/>
            <a:ext cx="2214578" cy="571504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«Мордовские сельскохозяйственные машины»»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Текст 10"/>
          <p:cNvSpPr txBox="1">
            <a:spLocks/>
          </p:cNvSpPr>
          <p:nvPr/>
        </p:nvSpPr>
        <p:spPr>
          <a:xfrm>
            <a:off x="203165" y="637359"/>
            <a:ext cx="2643206" cy="500066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Отделение 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Акшино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АО «Птицефабрика Октябрьская»»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Текст 10"/>
          <p:cNvSpPr txBox="1">
            <a:spLocks/>
          </p:cNvSpPr>
          <p:nvPr/>
        </p:nvSpPr>
        <p:spPr>
          <a:xfrm>
            <a:off x="3703626" y="637359"/>
            <a:ext cx="1571636" cy="64294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«Хорошее дело»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Отделение Старая </a:t>
            </a:r>
            <a:r>
              <a:rPr kumimoji="0" lang="ru-RU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Теризморга</a:t>
            </a: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Текст 10"/>
          <p:cNvSpPr txBox="1">
            <a:spLocks/>
          </p:cNvSpPr>
          <p:nvPr/>
        </p:nvSpPr>
        <p:spPr>
          <a:xfrm>
            <a:off x="5561016" y="637359"/>
            <a:ext cx="2357454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«Агрофирма «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Новотроицкая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Текст 10"/>
          <p:cNvSpPr txBox="1">
            <a:spLocks/>
          </p:cNvSpPr>
          <p:nvPr/>
        </p:nvSpPr>
        <p:spPr>
          <a:xfrm>
            <a:off x="274624" y="5209391"/>
            <a:ext cx="2571767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Колбасный цех  «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Новотроицкий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             ООО</a:t>
            </a:r>
            <a:r>
              <a:rPr kumimoji="0" lang="ru-RU" sz="10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«Время»</a:t>
            </a:r>
            <a:endParaRPr kumimoji="0" lang="ru-RU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Текст 10"/>
          <p:cNvSpPr txBox="1">
            <a:spLocks/>
          </p:cNvSpPr>
          <p:nvPr/>
        </p:nvSpPr>
        <p:spPr>
          <a:xfrm>
            <a:off x="3060684" y="5280829"/>
            <a:ext cx="1357322" cy="28575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«Колобок»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Текст 10"/>
          <p:cNvSpPr txBox="1">
            <a:spLocks/>
          </p:cNvSpPr>
          <p:nvPr/>
        </p:nvSpPr>
        <p:spPr>
          <a:xfrm>
            <a:off x="5918204" y="5352267"/>
            <a:ext cx="2214578" cy="28575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«Горячий хлеб» ИП 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Сокоров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Д.В.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0FD60108-7DA5-40F7-B992-E001D260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608" y="780236"/>
            <a:ext cx="4071965" cy="2571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dirty="0">
                <a:solidFill>
                  <a:srgbClr val="FFFF00"/>
                </a:solidFill>
                <a:latin typeface="PF Square Sans Pro" panose="02000506040000020004" pitchFamily="2" charset="0"/>
              </a:rPr>
              <a:t>Предприятия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244691"/>
            <a:ext cx="10693400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rgbClr val="FFFF00"/>
                </a:solidFill>
                <a:latin typeface="PF Square Sans Pro Medium" panose="02000500000000020004" pitchFamily="2" charset="0"/>
              </a:rPr>
              <a:t>переработки</a:t>
            </a:r>
          </a:p>
          <a:p>
            <a:pPr algn="r"/>
            <a:endParaRPr lang="ru-RU" sz="34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79F32A8-1323-472B-A064-F793ECF181A5}"/>
              </a:ext>
            </a:extLst>
          </p:cNvPr>
          <p:cNvSpPr txBox="1"/>
          <p:nvPr/>
        </p:nvSpPr>
        <p:spPr>
          <a:xfrm>
            <a:off x="194378" y="3423446"/>
            <a:ext cx="102854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Пекарня ООО «Колобок» в селе Новотроицкое </a:t>
            </a:r>
            <a:r>
              <a:rPr lang="ru-RU" sz="1400" dirty="0" err="1" smtClean="0"/>
              <a:t>Старошайговского</a:t>
            </a:r>
            <a:r>
              <a:rPr lang="ru-RU" sz="1400" dirty="0" smtClean="0"/>
              <a:t> района с производственной мощностью 6 тонн/сутки. На предприятии работают 56 человек и производят  продукцию отличного качества: 19 наименований хлеба и около 50 наименований булочных и кондитерских изделий.</a:t>
            </a:r>
          </a:p>
          <a:p>
            <a:r>
              <a:rPr lang="ru-RU" sz="1400" dirty="0" smtClean="0"/>
              <a:t>Пекарня «Горячий хлеб»  ИП </a:t>
            </a:r>
            <a:r>
              <a:rPr lang="ru-RU" sz="1400" dirty="0" err="1" smtClean="0"/>
              <a:t>Сокоров</a:t>
            </a:r>
            <a:r>
              <a:rPr lang="ru-RU" sz="1400" dirty="0" smtClean="0"/>
              <a:t> Д.В. в районном центре, на предприятии работают 7 человек и производят около 1200 бух/сутки: 12 наименований хлебобулочных и 11 наименований выпечки. Продукция прекрасного качества и очень быстро нашла своего покупателя.      </a:t>
            </a:r>
          </a:p>
          <a:p>
            <a:r>
              <a:rPr lang="ru-RU" sz="1400" dirty="0" smtClean="0"/>
              <a:t>Цех по переработке мяса ООО «Время» в селе Новотроицкое: 27  рабочих мест, мощность 0,5 т. в смену. Сегодня производят 72 наименования вареных, варено-копченых колбас, сардельки, сосиски, шашлык, буженина, орех и т.д.. Продукция востребована, действующие рынки сбыта: г.Саранск, г.Рузаевка, </a:t>
            </a:r>
            <a:r>
              <a:rPr lang="ru-RU" sz="1400" dirty="0" err="1" smtClean="0"/>
              <a:t>с.Лямбирь</a:t>
            </a:r>
            <a:r>
              <a:rPr lang="ru-RU" sz="1400" dirty="0" smtClean="0"/>
              <a:t>, </a:t>
            </a:r>
            <a:r>
              <a:rPr lang="ru-RU" sz="1400" dirty="0" err="1" smtClean="0"/>
              <a:t>с.Ст.Шайгово</a:t>
            </a:r>
            <a:r>
              <a:rPr lang="ru-RU" sz="1400" dirty="0" smtClean="0"/>
              <a:t>. Функционируют 17 точек под брендом «</a:t>
            </a:r>
            <a:r>
              <a:rPr lang="ru-RU" sz="1400" dirty="0" err="1" smtClean="0"/>
              <a:t>Новотроицкие</a:t>
            </a:r>
            <a:r>
              <a:rPr lang="ru-RU" sz="1400" dirty="0" smtClean="0"/>
              <a:t> продукты» – где представлен весь ассортимент выпускаемой продукции. </a:t>
            </a:r>
          </a:p>
          <a:p>
            <a:r>
              <a:rPr lang="ru-RU" sz="1400" dirty="0" smtClean="0"/>
              <a:t>      Колбасный цех ИП Пьяных О.Н. в с.Старое </a:t>
            </a:r>
            <a:r>
              <a:rPr lang="ru-RU" sz="1400" dirty="0" err="1" smtClean="0"/>
              <a:t>Шайгово</a:t>
            </a:r>
            <a:r>
              <a:rPr lang="ru-RU" sz="1400" dirty="0" smtClean="0"/>
              <a:t> под брендом «</a:t>
            </a:r>
            <a:r>
              <a:rPr lang="ru-RU" sz="1400" dirty="0" err="1" smtClean="0"/>
              <a:t>Старошайговские</a:t>
            </a:r>
            <a:r>
              <a:rPr lang="ru-RU" sz="1400" dirty="0" smtClean="0"/>
              <a:t> колбасы» производит 38 наименований колбасных изделий и полуфабрикатов.   7 рабочих мест, мощность 0,3 т. в смену.</a:t>
            </a:r>
          </a:p>
          <a:p>
            <a:r>
              <a:rPr lang="ru-RU" sz="1400" dirty="0" smtClean="0"/>
              <a:t>       ООО ТПК «</a:t>
            </a:r>
            <a:r>
              <a:rPr lang="ru-RU" sz="1400" dirty="0" err="1" smtClean="0"/>
              <a:t>Брадо</a:t>
            </a:r>
            <a:r>
              <a:rPr lang="ru-RU" sz="1400" dirty="0" smtClean="0"/>
              <a:t>» в селе Старое </a:t>
            </a:r>
            <a:r>
              <a:rPr lang="ru-RU" sz="1400" dirty="0" err="1" smtClean="0"/>
              <a:t>Шайгово</a:t>
            </a:r>
            <a:r>
              <a:rPr lang="ru-RU" sz="1400" dirty="0" smtClean="0"/>
              <a:t> занимается производством минеральных вод и безалкогольных напитков. На сегодняшний день выпускаемая продукция: минеральная вода объемом 1,5л.; 5л.; квас; безалкогольные напитки «Дюшес», «Лимонад», «Тархун», «</a:t>
            </a:r>
            <a:r>
              <a:rPr lang="ru-RU" sz="1400" dirty="0" err="1" smtClean="0"/>
              <a:t>Мохито</a:t>
            </a:r>
            <a:r>
              <a:rPr lang="ru-RU" sz="1400" dirty="0" smtClean="0"/>
              <a:t>», «</a:t>
            </a:r>
            <a:r>
              <a:rPr lang="ru-RU" sz="1400" dirty="0" err="1" smtClean="0"/>
              <a:t>Мохито</a:t>
            </a:r>
            <a:r>
              <a:rPr lang="ru-RU" sz="1400" dirty="0" smtClean="0"/>
              <a:t> клубничный», «</a:t>
            </a:r>
            <a:r>
              <a:rPr lang="ru-RU" sz="1400" dirty="0" err="1" smtClean="0"/>
              <a:t>Брадомикс</a:t>
            </a:r>
            <a:r>
              <a:rPr lang="ru-RU" sz="1400" dirty="0" smtClean="0"/>
              <a:t> со вкусом Апельсина», «</a:t>
            </a:r>
            <a:r>
              <a:rPr lang="ru-RU" sz="1400" dirty="0" err="1" smtClean="0"/>
              <a:t>Брадомикс</a:t>
            </a:r>
            <a:r>
              <a:rPr lang="ru-RU" sz="1400" dirty="0" smtClean="0"/>
              <a:t> со вкусом Лимон»; вода питьевая 19л. На предприятии работают 8 человек. ТПК «БРАДО»</a:t>
            </a:r>
            <a:r>
              <a:rPr lang="ru-RU" sz="1400" b="1" dirty="0" smtClean="0"/>
              <a:t> </a:t>
            </a:r>
            <a:r>
              <a:rPr lang="ru-RU" sz="1400" dirty="0" smtClean="0"/>
              <a:t>принимает активное участие в районных и республиканских мероприятиях социально-культурной направленности.</a:t>
            </a:r>
          </a:p>
          <a:p>
            <a:pPr algn="just">
              <a:spcAft>
                <a:spcPts val="600"/>
              </a:spcAft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D:\Мои документы\Загрузки\IMG_334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489451" y="780235"/>
            <a:ext cx="6000791" cy="2571767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917546" y="1"/>
            <a:ext cx="9144064" cy="84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 представлена 5 предприятиями.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71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C:\Users\Надежда\Desktop\картинки\ФИЛЬМ СХ\070918_0191956904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46041" y="951875"/>
            <a:ext cx="5000660" cy="2150755"/>
          </a:xfrm>
          <a:prstGeom prst="rect">
            <a:avLst/>
          </a:prstGeom>
          <a:noFill/>
        </p:spPr>
      </p:pic>
      <p:pic>
        <p:nvPicPr>
          <p:cNvPr id="2" name="Picture 3" descr="C:\Users\Надежда\Desktop\WDXviz0paH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7065" y="3073442"/>
            <a:ext cx="4931733" cy="1922862"/>
          </a:xfrm>
          <a:prstGeom prst="rect">
            <a:avLst/>
          </a:prstGeom>
          <a:noFill/>
        </p:spPr>
      </p:pic>
      <p:pic>
        <p:nvPicPr>
          <p:cNvPr id="1026" name="Picture 2" descr="C:\Users\Надежда\Desktop\nF_ykNc5S7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6047" y="2921903"/>
            <a:ext cx="5072097" cy="2178657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703415" y="5043473"/>
            <a:ext cx="4989993" cy="1880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540867" y="1153932"/>
            <a:ext cx="4806496" cy="2011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УРОВЕНЬ РАЗВИТИЯ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6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СОЦИАЛЬНО-КУЛЬТУРНОЙ СФЕРЫ</a:t>
            </a:r>
          </a:p>
        </p:txBody>
      </p:sp>
      <p:pic>
        <p:nvPicPr>
          <p:cNvPr id="77825" name="Picture 1" descr="IMG_20220609_10314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6040" y="5209391"/>
            <a:ext cx="5143536" cy="208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4157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8956"/>
          <a:stretch/>
        </p:blipFill>
        <p:spPr bwMode="auto">
          <a:xfrm>
            <a:off x="417479" y="851673"/>
            <a:ext cx="9787006" cy="263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143656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Образование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8778" y="3780632"/>
            <a:ext cx="10256652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+mj-lt"/>
              </a:rPr>
              <a:t>На начало </a:t>
            </a:r>
            <a:r>
              <a:rPr lang="ru-RU" sz="1600" dirty="0" smtClean="0">
                <a:latin typeface="+mj-lt"/>
              </a:rPr>
              <a:t>2022-2023 </a:t>
            </a:r>
            <a:r>
              <a:rPr lang="ru-RU" sz="1600" dirty="0">
                <a:latin typeface="+mj-lt"/>
              </a:rPr>
              <a:t>учебного года сеть учреждений образования района включает в себя: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+mj-lt"/>
              </a:rPr>
              <a:t>6 </a:t>
            </a:r>
            <a:r>
              <a:rPr lang="ru-RU" sz="1600" dirty="0">
                <a:latin typeface="+mj-lt"/>
              </a:rPr>
              <a:t>муниципальных дошкольных образовательных учреждений (МДОУ) на 395 мест;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+mj-lt"/>
              </a:rPr>
              <a:t>6 общеобразовательных учреждений: 5 средних и 1 основная школы;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+mj-lt"/>
              </a:rPr>
              <a:t>Центр Детского </a:t>
            </a:r>
            <a:r>
              <a:rPr lang="ru-RU" sz="1600" dirty="0" smtClean="0">
                <a:latin typeface="+mj-lt"/>
              </a:rPr>
              <a:t>Творчества и «</a:t>
            </a:r>
            <a:r>
              <a:rPr lang="ru-RU" sz="1600" dirty="0" err="1" smtClean="0">
                <a:latin typeface="+mj-lt"/>
              </a:rPr>
              <a:t>Старошайговская</a:t>
            </a:r>
            <a:r>
              <a:rPr lang="ru-RU" sz="1600" dirty="0" smtClean="0">
                <a:latin typeface="+mj-lt"/>
              </a:rPr>
              <a:t> детская школа искусств   им. Г.И. </a:t>
            </a:r>
            <a:r>
              <a:rPr lang="ru-RU" sz="1600" dirty="0" err="1" smtClean="0">
                <a:latin typeface="+mj-lt"/>
              </a:rPr>
              <a:t>Сураева-Королёва</a:t>
            </a:r>
            <a:r>
              <a:rPr lang="ru-RU" sz="1600" dirty="0" smtClean="0">
                <a:latin typeface="+mj-lt"/>
              </a:rPr>
              <a:t>». </a:t>
            </a:r>
            <a:endParaRPr lang="ru-RU" sz="1600" dirty="0">
              <a:latin typeface="+mj-lt"/>
            </a:endParaRPr>
          </a:p>
          <a:p>
            <a:r>
              <a:rPr lang="ru-RU" sz="1600" dirty="0" smtClean="0">
                <a:latin typeface="+mj-lt"/>
              </a:rPr>
              <a:t>В систему общего образования входят 5 средних школ, 1 основная школа.  На начало 2022 – 2023 учебного года системой общего образования охвачено 718 учащихся, сформировано 61 </a:t>
            </a:r>
            <a:r>
              <a:rPr lang="ru-RU" sz="1600" dirty="0" err="1" smtClean="0">
                <a:latin typeface="+mj-lt"/>
              </a:rPr>
              <a:t>класс-комплекта</a:t>
            </a:r>
            <a:r>
              <a:rPr lang="ru-RU" sz="1600" dirty="0" smtClean="0">
                <a:latin typeface="+mj-lt"/>
              </a:rPr>
              <a:t>. Общая наполняемость </a:t>
            </a:r>
            <a:r>
              <a:rPr lang="ru-RU" sz="1600" dirty="0" err="1" smtClean="0">
                <a:latin typeface="+mj-lt"/>
              </a:rPr>
              <a:t>класс-комплектов</a:t>
            </a:r>
            <a:r>
              <a:rPr lang="ru-RU" sz="1600" dirty="0" smtClean="0">
                <a:latin typeface="+mj-lt"/>
              </a:rPr>
              <a:t> составляет 12 человек. </a:t>
            </a:r>
          </a:p>
          <a:p>
            <a:r>
              <a:rPr lang="ru-RU" sz="1600" dirty="0" smtClean="0"/>
              <a:t>	</a:t>
            </a:r>
            <a:r>
              <a:rPr lang="ru-RU" sz="1600" b="1" dirty="0" smtClean="0"/>
              <a:t>В рамках национального проекта «Образование» в 2022 году в районе на базе МОУ «</a:t>
            </a:r>
            <a:r>
              <a:rPr lang="ru-RU" sz="1600" b="1" dirty="0" err="1" smtClean="0"/>
              <a:t>Мельцанская</a:t>
            </a:r>
            <a:r>
              <a:rPr lang="ru-RU" sz="1600" b="1" dirty="0" smtClean="0"/>
              <a:t>  СОШ» им. Е.Д. </a:t>
            </a:r>
            <a:r>
              <a:rPr lang="ru-RU" sz="1600" b="1" dirty="0" err="1" smtClean="0"/>
              <a:t>Трубкиной</a:t>
            </a:r>
            <a:r>
              <a:rPr lang="ru-RU" sz="1600" b="1" dirty="0" smtClean="0"/>
              <a:t> был открыт Центр  образования цифрового и гуманитарного профилей «Точка роста», который направлен на формирование современных компетенций и навыков у обучающихся по предметным областям «Физика», «Химия», «Биология».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349109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-154977" y="1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 smtClean="0">
                <a:solidFill>
                  <a:srgbClr val="00B0F0"/>
                </a:solidFill>
                <a:latin typeface="PF Square Sans Pro Medium" panose="02000500000000020004" pitchFamily="2" charset="0"/>
              </a:rPr>
              <a:t>Культура</a:t>
            </a:r>
            <a:endParaRPr lang="ru-RU" sz="3400" b="1" i="1" dirty="0">
              <a:solidFill>
                <a:srgbClr val="00B0F0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8778" y="3352003"/>
            <a:ext cx="10256652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 smtClean="0">
                <a:latin typeface="+mj-lt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+mj-lt"/>
                <a:cs typeface="Times New Roman" pitchFamily="18" charset="0"/>
              </a:rPr>
              <a:t>В </a:t>
            </a:r>
            <a:r>
              <a:rPr lang="ru-RU" sz="1600" b="1" dirty="0">
                <a:latin typeface="+mj-lt"/>
                <a:cs typeface="Times New Roman" pitchFamily="18" charset="0"/>
              </a:rPr>
              <a:t>сеть культурно-просветительных учреждений района входят: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latin typeface="+mj-lt"/>
                <a:cs typeface="Times New Roman" pitchFamily="18" charset="0"/>
              </a:rPr>
              <a:t>МБУК «Центр культуры» Старошайговского муниципального района </a:t>
            </a:r>
            <a:r>
              <a:rPr lang="ru-RU" sz="1400" b="1" dirty="0" smtClean="0">
                <a:latin typeface="+mj-lt"/>
                <a:cs typeface="Times New Roman" pitchFamily="18" charset="0"/>
              </a:rPr>
              <a:t>РМ         </a:t>
            </a:r>
            <a:r>
              <a:rPr lang="ru-RU" sz="1400" b="1" dirty="0">
                <a:latin typeface="+mj-lt"/>
                <a:cs typeface="Times New Roman" pitchFamily="18" charset="0"/>
              </a:rPr>
              <a:t>(в составе 14 структурных подразделений, персонал – 49 человек);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latin typeface="+mj-lt"/>
                <a:cs typeface="Times New Roman" pitchFamily="18" charset="0"/>
              </a:rPr>
              <a:t>МБУК «Центр национальной культуры» (персонал – 10 человек);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latin typeface="+mj-lt"/>
                <a:cs typeface="Times New Roman" pitchFamily="18" charset="0"/>
              </a:rPr>
              <a:t>МБУК «Центральная библиотечная система им. И.М. Девина» (в составе 15 структурных подразделений, персонал – 22 человека); </a:t>
            </a:r>
          </a:p>
          <a:p>
            <a:pPr marL="185738" indent="-185738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latin typeface="+mj-lt"/>
                <a:cs typeface="Times New Roman" pitchFamily="18" charset="0"/>
              </a:rPr>
              <a:t>МБУ ДО «Старошайговская детская школа искусств им. Г.И. </a:t>
            </a:r>
            <a:r>
              <a:rPr lang="ru-RU" sz="1400" b="1" dirty="0" err="1">
                <a:latin typeface="+mj-lt"/>
                <a:cs typeface="Times New Roman" pitchFamily="18" charset="0"/>
              </a:rPr>
              <a:t>Сураева</a:t>
            </a:r>
            <a:r>
              <a:rPr lang="ru-RU" sz="1400" b="1" dirty="0">
                <a:latin typeface="+mj-lt"/>
                <a:cs typeface="Times New Roman" pitchFamily="18" charset="0"/>
              </a:rPr>
              <a:t>-Королева» (персонал – 11 человек).</a:t>
            </a:r>
          </a:p>
          <a:p>
            <a:pPr marL="185738" indent="-185738" algn="just">
              <a:spcAft>
                <a:spcPts val="600"/>
              </a:spcAft>
            </a:pPr>
            <a:r>
              <a:rPr lang="ru-RU" sz="1400" b="1" dirty="0" smtClean="0">
                <a:latin typeface="+mj-lt"/>
              </a:rPr>
              <a:t>	 	В 2022 году в рамках национального проекта «Культура» капитально отремонтирована детская школа искусств им. Г.И. </a:t>
            </a:r>
            <a:r>
              <a:rPr lang="ru-RU" sz="1400" b="1" dirty="0" err="1" smtClean="0">
                <a:latin typeface="+mj-lt"/>
              </a:rPr>
              <a:t>Сураева</a:t>
            </a:r>
            <a:r>
              <a:rPr lang="ru-RU" sz="1400" b="1" dirty="0" smtClean="0">
                <a:latin typeface="+mj-lt"/>
              </a:rPr>
              <a:t> – Королёва, также обновлена материально-техническая база: приобретены музыкальные  инструменты, оборудование и учебные материалы. Общая площадь здания составляет 753,3 кв.м.. В </a:t>
            </a:r>
            <a:r>
              <a:rPr lang="ru-RU" sz="1400" b="1" dirty="0" err="1" smtClean="0">
                <a:latin typeface="+mj-lt"/>
              </a:rPr>
              <a:t>в</a:t>
            </a:r>
            <a:r>
              <a:rPr lang="ru-RU" sz="1400" b="1" dirty="0" smtClean="0">
                <a:latin typeface="+mj-lt"/>
              </a:rPr>
              <a:t> школе обучается 132 человека по следующим программам: хореографическое искусство, народные инструменты, фортепиано, вокал, духовые инструменты, живопись, декоративно-прикладное искусство. Педагогическими кадрами детская школа искусств укомплектована.</a:t>
            </a:r>
          </a:p>
          <a:p>
            <a:pPr marL="185738" indent="-185738" algn="just">
              <a:spcAft>
                <a:spcPts val="600"/>
              </a:spcAft>
            </a:pPr>
            <a:r>
              <a:rPr lang="ru-RU" sz="1600" b="1" dirty="0" smtClean="0">
                <a:latin typeface="+mj-lt"/>
              </a:rPr>
              <a:t>		МБУК «Центр национальной культуры» приняли участие в конкурсе Президентский фонд культурных инициатив. Сумма гранта составила  9 ,7 млн.руб. – «Живое древнее искусство. Старинные </a:t>
            </a:r>
            <a:r>
              <a:rPr lang="ru-RU" sz="1600" b="1" dirty="0" err="1" smtClean="0">
                <a:latin typeface="+mj-lt"/>
              </a:rPr>
              <a:t>мокшанские</a:t>
            </a:r>
            <a:r>
              <a:rPr lang="ru-RU" sz="1600" b="1" dirty="0" smtClean="0">
                <a:latin typeface="+mj-lt"/>
              </a:rPr>
              <a:t>  орнаменты». </a:t>
            </a:r>
            <a:endParaRPr lang="ru-RU" sz="1600" b="1" dirty="0">
              <a:latin typeface="+mj-lt"/>
            </a:endParaRPr>
          </a:p>
        </p:txBody>
      </p:sp>
      <p:pic>
        <p:nvPicPr>
          <p:cNvPr id="25602" name="Picture 2" descr="https://sun9-45.userapi.com/sun9-16/impf/MhV9Cs_aTRbMqAAjQaD3VsuLCwocKxJe_DNPSw/uSDm3Pj6aqg.jpg?size=2560x1707&amp;quality=95&amp;sign=8d77540843d997b568362406974a2e32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6700" y="637359"/>
            <a:ext cx="5072098" cy="2643206"/>
          </a:xfrm>
          <a:prstGeom prst="rect">
            <a:avLst/>
          </a:prstGeom>
          <a:noFill/>
        </p:spPr>
      </p:pic>
      <p:pic>
        <p:nvPicPr>
          <p:cNvPr id="73729" name="Picture 1" descr="d6omvd3e1le-2048x136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040" y="351607"/>
            <a:ext cx="457203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9542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дежда\Desktop\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231" y="699305"/>
            <a:ext cx="9286940" cy="293844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54977" y="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Здравоохранение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17478" y="3566317"/>
            <a:ext cx="9967892" cy="435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ru-RU" sz="1600" dirty="0" smtClean="0">
              <a:latin typeface="PF Square Sans Pro" panose="02000506040000020004" pitchFamily="2" charset="0"/>
            </a:endParaRPr>
          </a:p>
          <a:p>
            <a:r>
              <a:rPr lang="ru-RU" sz="1600" dirty="0" smtClean="0">
                <a:latin typeface="+mj-lt"/>
              </a:rPr>
              <a:t>   	</a:t>
            </a:r>
            <a:r>
              <a:rPr lang="ru-RU" sz="1600" b="1" dirty="0" smtClean="0"/>
              <a:t>На территории </a:t>
            </a:r>
            <a:r>
              <a:rPr lang="ru-RU" sz="1600" b="1" dirty="0" err="1" smtClean="0"/>
              <a:t>Старошайговского</a:t>
            </a:r>
            <a:r>
              <a:rPr lang="ru-RU" sz="1600" b="1" dirty="0" smtClean="0"/>
              <a:t>  муниципального района функционирует одно учреждение здравоохранения - ГБУЗ РМ «</a:t>
            </a:r>
            <a:r>
              <a:rPr lang="ru-RU" sz="1600" b="1" dirty="0" err="1" smtClean="0"/>
              <a:t>Старошайговская</a:t>
            </a:r>
            <a:r>
              <a:rPr lang="ru-RU" sz="1600" b="1" dirty="0" smtClean="0"/>
              <a:t> РБ» на 46 стационарных коек (круглосуточных). В состав РБ входят: поликлиника на 200 посещений в смену. 1 амбулатория  и 16  фельдшерско-акушерских пунктов.</a:t>
            </a:r>
          </a:p>
          <a:p>
            <a:r>
              <a:rPr lang="ru-RU" sz="1600" b="1" dirty="0" smtClean="0"/>
              <a:t>	Численность врачей на 1 января   2023 г. составила 23 человека, 66 человек среднего и  младшего персонала.</a:t>
            </a:r>
          </a:p>
          <a:p>
            <a:r>
              <a:rPr lang="ru-RU" sz="1600" b="1" dirty="0" smtClean="0"/>
              <a:t>	 По итогам 2022 г. среднемесячная заработная плата составила  врачей- 53660 руб., среднего медицинского персонала - 27357 руб.,  младшего медицинского персонала – 26650  руб. </a:t>
            </a:r>
          </a:p>
          <a:p>
            <a:r>
              <a:rPr lang="ru-RU" sz="1600" b="1" dirty="0" smtClean="0"/>
              <a:t>	В соответствии с Указом Президента  Российской федерации «О национальных целях и стратегических задачах развития Российской федерации на период до 2024 года» от 07.05.2010 №204,  система здравоохранения  развивается по следующим направлениям:</a:t>
            </a:r>
          </a:p>
          <a:p>
            <a:r>
              <a:rPr lang="ru-RU" sz="1600" b="1" dirty="0" smtClean="0"/>
              <a:t>- развитие первичной – медико-санитарной помощи:</a:t>
            </a:r>
          </a:p>
          <a:p>
            <a:r>
              <a:rPr lang="ru-RU" sz="1600" b="1" dirty="0" smtClean="0"/>
              <a:t>- обеспечение охвата всех граждан профилактическими медицинскими осмотрами не реже одного раза в год;</a:t>
            </a:r>
          </a:p>
          <a:p>
            <a:r>
              <a:rPr lang="ru-RU" sz="1600" b="1" dirty="0" smtClean="0"/>
              <a:t>- оптимизация работы поликлиники в рамках внедрения регионального проекта «новой модели медицинской организации, оказывающей первичную медико-санитарную помощь». </a:t>
            </a:r>
          </a:p>
          <a:p>
            <a:endParaRPr lang="ru-RU" sz="1600" dirty="0" smtClean="0">
              <a:latin typeface="+mj-lt"/>
            </a:endParaRP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810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374"/>
          <a:stretch/>
        </p:blipFill>
        <p:spPr bwMode="auto">
          <a:xfrm>
            <a:off x="6275394" y="1065987"/>
            <a:ext cx="3929090" cy="2512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Физическая культура</a:t>
            </a:r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,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2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спорт и отдых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74603" y="3730118"/>
            <a:ext cx="1012360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	Для </a:t>
            </a:r>
            <a:r>
              <a:rPr lang="ru-RU" sz="1600" dirty="0">
                <a:latin typeface="+mj-lt"/>
                <a:cs typeface="Times New Roman" pitchFamily="18" charset="0"/>
              </a:rPr>
              <a:t>занятий физической культурой и спортом в районе созданы и создаются все необходимые условия. </a:t>
            </a:r>
            <a:r>
              <a:rPr lang="ru-RU" sz="1600" dirty="0" smtClean="0">
                <a:latin typeface="+mj-lt"/>
              </a:rPr>
              <a:t>На территории </a:t>
            </a:r>
            <a:r>
              <a:rPr lang="ru-RU" sz="1600" dirty="0" err="1" smtClean="0">
                <a:latin typeface="+mj-lt"/>
              </a:rPr>
              <a:t>Старошайговского</a:t>
            </a:r>
            <a:r>
              <a:rPr lang="ru-RU" sz="1600" dirty="0" smtClean="0">
                <a:latin typeface="+mj-lt"/>
              </a:rPr>
              <a:t> муниципального района функционирует 97 спортивных сооружений, в том числе: 75 плоскостных сооружений площадью 38 444 м</a:t>
            </a:r>
            <a:r>
              <a:rPr lang="ru-RU" sz="1600" baseline="30000" dirty="0" smtClean="0">
                <a:latin typeface="+mj-lt"/>
              </a:rPr>
              <a:t>2</a:t>
            </a:r>
            <a:r>
              <a:rPr lang="ru-RU" sz="1600" dirty="0" smtClean="0">
                <a:latin typeface="+mj-lt"/>
              </a:rPr>
              <a:t>, 15 спортивных залов площадью 3 396 м</a:t>
            </a:r>
            <a:r>
              <a:rPr lang="ru-RU" sz="1600" baseline="30000" dirty="0" smtClean="0">
                <a:latin typeface="+mj-lt"/>
              </a:rPr>
              <a:t>2 </a:t>
            </a:r>
            <a:r>
              <a:rPr lang="ru-RU" sz="1600" dirty="0" smtClean="0">
                <a:latin typeface="+mj-lt"/>
              </a:rPr>
              <a:t>, 1 велотрек. Единовременная пропускная способность спортивных сооружений составляет 1 270 человек. </a:t>
            </a:r>
          </a:p>
          <a:p>
            <a:pPr algn="just"/>
            <a:r>
              <a:rPr lang="ru-RU" sz="1600" dirty="0" smtClean="0">
                <a:latin typeface="+mj-lt"/>
              </a:rPr>
              <a:t>	В рамках реализации регионального проекта «Спорт – норма жизни» в селе Новое </a:t>
            </a:r>
            <a:r>
              <a:rPr lang="ru-RU" sz="1600" dirty="0" err="1" smtClean="0">
                <a:latin typeface="+mj-lt"/>
              </a:rPr>
              <a:t>Акшино</a:t>
            </a:r>
            <a:r>
              <a:rPr lang="ru-RU" sz="1600" dirty="0" smtClean="0">
                <a:latin typeface="+mj-lt"/>
              </a:rPr>
              <a:t> был установлен на территории общеобразовательной школы комплект спортивного оборудования для создания малых спортивных площадок. В рамках этого же проекта, в селах Старое </a:t>
            </a:r>
            <a:r>
              <a:rPr lang="ru-RU" sz="1600" dirty="0" err="1" smtClean="0">
                <a:latin typeface="+mj-lt"/>
              </a:rPr>
              <a:t>Шайгово</a:t>
            </a:r>
            <a:r>
              <a:rPr lang="ru-RU" sz="1600" dirty="0" smtClean="0">
                <a:latin typeface="+mj-lt"/>
              </a:rPr>
              <a:t> и Старая </a:t>
            </a:r>
            <a:r>
              <a:rPr lang="ru-RU" sz="1600" dirty="0" err="1" smtClean="0">
                <a:latin typeface="+mj-lt"/>
              </a:rPr>
              <a:t>Теризморга</a:t>
            </a:r>
            <a:r>
              <a:rPr lang="ru-RU" sz="1600" dirty="0" smtClean="0">
                <a:latin typeface="+mj-lt"/>
              </a:rPr>
              <a:t>, были установлены два комплекта хоккейных односторонних бортов (хоккейных коробок) для развития хоккея и массового катания на коньках. </a:t>
            </a:r>
          </a:p>
          <a:p>
            <a:pPr lvl="0" algn="just"/>
            <a:r>
              <a:rPr lang="ru-RU" sz="1600" dirty="0" smtClean="0">
                <a:latin typeface="+mj-lt"/>
              </a:rPr>
              <a:t>	</a:t>
            </a:r>
            <a:r>
              <a:rPr lang="ru-RU" sz="1600" b="1" dirty="0" smtClean="0">
                <a:latin typeface="+mj-lt"/>
              </a:rPr>
              <a:t>В рамках государственной программы «Комплексное развитие сельских территорий» в селе Конопать, Старая </a:t>
            </a:r>
            <a:r>
              <a:rPr lang="ru-RU" sz="1600" b="1" dirty="0" err="1" smtClean="0">
                <a:latin typeface="+mj-lt"/>
              </a:rPr>
              <a:t>Теризморга</a:t>
            </a:r>
            <a:r>
              <a:rPr lang="ru-RU" sz="1600" b="1" dirty="0" smtClean="0">
                <a:latin typeface="+mj-lt"/>
              </a:rPr>
              <a:t> построены детские спортивные площадки с искусственным покрытием, построена спортивная площадка в с. Богдановка . В 2022 году построена</a:t>
            </a:r>
            <a:r>
              <a:rPr lang="ru-RU" sz="1600" b="1" dirty="0" smtClean="0">
                <a:latin typeface="+mj-lt"/>
                <a:cs typeface="Times New Roman" panose="02020603050405020304" pitchFamily="18" charset="0"/>
              </a:rPr>
              <a:t> детская спортивная площадка в с. Мельцаны </a:t>
            </a:r>
          </a:p>
          <a:p>
            <a:pPr algn="just"/>
            <a:endParaRPr lang="ru-RU" sz="1600" dirty="0" smtClean="0">
              <a:latin typeface="+mj-lt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78F0A61-F038-470F-981E-7D100A42C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40" y="351607"/>
            <a:ext cx="5572164" cy="322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1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489180" y="137293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Преимущества</a:t>
            </a:r>
            <a:r>
              <a:rPr kumimoji="0" lang="ru-RU" sz="2400" b="1" i="1" u="none" strike="noStrike" kern="1200" cap="all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района</a:t>
            </a:r>
            <a:endParaRPr kumimoji="0" lang="ru-RU" sz="16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89710" y="851673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12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Культурным достоянием  района является </a:t>
            </a:r>
            <a:r>
              <a:rPr lang="ru-RU" sz="12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Старотеризморгский</a:t>
            </a:r>
            <a:r>
              <a:rPr lang="ru-RU" sz="12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центр национальной культуры. При центре работает уникальный народный коллектив, музей быта и народной одежды </a:t>
            </a:r>
            <a:r>
              <a:rPr lang="ru-RU" sz="1200" b="1" dirty="0" smtClean="0">
                <a:cs typeface="Times New Roman" pitchFamily="18" charset="0"/>
              </a:rPr>
              <a:t>и музейный комплекс под открытым небом </a:t>
            </a:r>
            <a:endParaRPr lang="ru-RU" sz="1200" b="1" dirty="0"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632585" y="1780383"/>
            <a:ext cx="3497535" cy="2045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5460" y="3280565"/>
            <a:ext cx="3286148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03185" y="2637622"/>
            <a:ext cx="36433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PF Square Sans Pro" panose="02000506040000020004" pitchFamily="2" charset="0"/>
              </a:rPr>
              <a:t>Дом отдыха «Отрада» расположен на границе соснового леса и берегов реки </a:t>
            </a:r>
            <a:r>
              <a:rPr lang="ru-RU" sz="1200" b="1" dirty="0" err="1" smtClean="0">
                <a:latin typeface="PF Square Sans Pro" panose="02000506040000020004" pitchFamily="2" charset="0"/>
              </a:rPr>
              <a:t>Сивинь</a:t>
            </a:r>
            <a:r>
              <a:rPr lang="ru-RU" sz="1200" b="1" dirty="0" smtClean="0">
                <a:latin typeface="PF Square Sans Pro" panose="02000506040000020004" pitchFamily="2" charset="0"/>
              </a:rPr>
              <a:t>. Спортивные развлечения представлены такими видами, как футбол, волейбол, </a:t>
            </a:r>
            <a:r>
              <a:rPr lang="ru-RU" sz="1200" b="1" dirty="0" err="1" smtClean="0">
                <a:latin typeface="PF Square Sans Pro" panose="02000506040000020004" pitchFamily="2" charset="0"/>
              </a:rPr>
              <a:t>дартс</a:t>
            </a:r>
            <a:r>
              <a:rPr lang="ru-RU" sz="1200" b="1" dirty="0" smtClean="0">
                <a:latin typeface="PF Square Sans Pro" panose="02000506040000020004" pitchFamily="2" charset="0"/>
              </a:rPr>
              <a:t>, бадминтон и настольный теннис, бильярд, нарды, карты и шахматы. Отдых на природе — это рыбалка.</a:t>
            </a:r>
            <a:endParaRPr lang="ru-RU" sz="12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9" b="12522"/>
          <a:stretch/>
        </p:blipFill>
        <p:spPr bwMode="auto">
          <a:xfrm>
            <a:off x="274602" y="851674"/>
            <a:ext cx="3429024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75087" y="637359"/>
            <a:ext cx="257176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Выгодное экономическое и географическое положение района по отношению к другим районам республики. На территории </a:t>
            </a:r>
            <a:r>
              <a:rPr lang="ru-RU" sz="1200" b="1" i="1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Старошайговского</a:t>
            </a:r>
            <a:r>
              <a:rPr lang="ru-RU" sz="12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муниципального района размещаются природные, культурно- познавательные, рекреационные объекты, объекты сервиса, в районе созданы все условия для занятий спортом, парк культуры и отдыха, парк победы, православие района.</a:t>
            </a:r>
            <a:endParaRPr lang="ru-RU" sz="1200" b="1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2520" y="4395613"/>
            <a:ext cx="4854573" cy="3165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Содержимое 10" descr="DSC00172.JPG"/>
          <p:cNvPicPr>
            <a:picLocks noChangeAspect="1"/>
          </p:cNvPicPr>
          <p:nvPr/>
        </p:nvPicPr>
        <p:blipFill>
          <a:blip r:embed="rId6" cstate="print"/>
          <a:srcRect l="8221" r="8221"/>
          <a:stretch>
            <a:fillRect/>
          </a:stretch>
        </p:blipFill>
        <p:spPr>
          <a:xfrm>
            <a:off x="274602" y="3780632"/>
            <a:ext cx="3143272" cy="1928826"/>
          </a:xfrm>
          <a:prstGeom prst="roundRect">
            <a:avLst>
              <a:gd name="adj" fmla="val 783"/>
            </a:avLst>
          </a:prstGeom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" y="5352267"/>
            <a:ext cx="3286148" cy="256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IMG_697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3628" y="3352003"/>
            <a:ext cx="2643206" cy="1928826"/>
          </a:xfrm>
          <a:prstGeom prst="rect">
            <a:avLst/>
          </a:prstGeom>
          <a:noFill/>
        </p:spPr>
      </p:pic>
      <p:pic>
        <p:nvPicPr>
          <p:cNvPr id="15" name="Picture 1" descr="C:\Users\Надежда\Desktop\1_p80955-696x43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32191" y="5423705"/>
            <a:ext cx="3000396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1221" y="16"/>
            <a:ext cx="9624060" cy="630083"/>
          </a:xfrm>
        </p:spPr>
        <p:txBody>
          <a:bodyPr lIns="104306" tIns="52153" rIns="104306" bIns="52153">
            <a:noAutofit/>
          </a:bodyPr>
          <a:lstStyle/>
          <a:p>
            <a:pPr algn="ctr"/>
            <a:r>
              <a:rPr lang="ru-RU" sz="23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ТУРИСТИЧЕСКИЙ ПОТЕНЦИАЛ</a:t>
            </a:r>
            <a:endParaRPr lang="ru-RU" sz="23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4784" y="708799"/>
            <a:ext cx="4724775" cy="2214578"/>
          </a:xfrm>
        </p:spPr>
        <p:txBody>
          <a:bodyPr lIns="104306" tIns="52153" rIns="104306" bIns="52153">
            <a:normAutofit fontScale="77500" lnSpcReduction="20000"/>
          </a:bodyPr>
          <a:lstStyle/>
          <a:p>
            <a:endParaRPr lang="ru-RU" sz="23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Центр национальной культуры   с. Старая </a:t>
            </a:r>
            <a:r>
              <a:rPr lang="ru-RU" sz="23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23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3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Центром национальной культуры за 2022 год проведено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248мероприятия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(в том числе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146 экскурсий.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Возрождение традиционных народных праздников и обрядов, знакомство с национальной кухней, песенным фольклором села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> В 2022 году центр посетили более 15 тысяч посетителей, из них 3,3 тысячи туристов.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300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346701" y="708813"/>
            <a:ext cx="5010710" cy="3091943"/>
          </a:xfrm>
        </p:spPr>
        <p:txBody>
          <a:bodyPr lIns="104306" tIns="52153" rIns="104306" bIns="52153">
            <a:no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Святой источник «Купель в честь чудотворной иконы Божьей Матери»    с.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Лемдяй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   </a:t>
            </a:r>
            <a:endParaRPr lang="ru-RU" sz="1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Благодаря волонтёрам культуры и местным жителям была приведена в порядок территория около источника. Мероприятие по облагораживанию территории источника прошло в рамках реализации мероприятий регионального проекта «Творческие люди» национального проекта «Культура», а также в целях добровольчества (</a:t>
            </a:r>
            <a:r>
              <a:rPr lang="ru-RU" sz="12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волонтерства</a:t>
            </a:r>
            <a:r>
              <a:rPr lang="ru-RU" sz="1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в Республике Мордовия на территории муниципальных районов. Целью акции было способствование формированию в регионе социального института добровольчества в сфере сохранения культурного наследия.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Светлана Ивановна\Desktop\1574697125-stolica-s-su-muzey_staraya_tereizmorga-12-804x53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31992" y="5566597"/>
            <a:ext cx="3286148" cy="1811601"/>
          </a:xfrm>
          <a:prstGeom prst="rect">
            <a:avLst/>
          </a:prstGeom>
          <a:noFill/>
        </p:spPr>
      </p:pic>
      <p:pic>
        <p:nvPicPr>
          <p:cNvPr id="1033" name="Picture 9" descr="C:\Users\Светлана Ивановна\Desktop\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478" y="2780515"/>
            <a:ext cx="4929221" cy="2732935"/>
          </a:xfrm>
          <a:prstGeom prst="rect">
            <a:avLst/>
          </a:prstGeom>
          <a:noFill/>
        </p:spPr>
      </p:pic>
      <p:pic>
        <p:nvPicPr>
          <p:cNvPr id="1034" name="Picture 10" descr="C:\Users\Светлана Ивановна\Desktop\6131d8c015e9f929a74747c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134" y="4923655"/>
            <a:ext cx="2589826" cy="2401359"/>
          </a:xfrm>
          <a:prstGeom prst="rect">
            <a:avLst/>
          </a:prstGeom>
          <a:noFill/>
        </p:spPr>
      </p:pic>
      <p:pic>
        <p:nvPicPr>
          <p:cNvPr id="1035" name="Picture 11" descr="C:\Users\Светлана Ивановна\Desktop\2_p7648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846767" y="3709193"/>
            <a:ext cx="3725309" cy="1725476"/>
          </a:xfrm>
          <a:prstGeom prst="rect">
            <a:avLst/>
          </a:prstGeom>
          <a:noFill/>
        </p:spPr>
      </p:pic>
      <p:pic>
        <p:nvPicPr>
          <p:cNvPr id="1036" name="Picture 12" descr="C:\Users\Светлана Ивановна\Desktop\focnogzpdiwregtkmкупель58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5043" y="5513434"/>
            <a:ext cx="3525482" cy="17328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3164" y="280169"/>
            <a:ext cx="4845481" cy="428490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Разработан туристический маршрут</a:t>
            </a:r>
            <a:endParaRPr lang="ru-RU" sz="23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02355" y="630084"/>
            <a:ext cx="3091045" cy="36909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04306" tIns="52153" rIns="104306" bIns="52153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Места для отдыха и развлечений для туристов:</a:t>
            </a:r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База отдыха «Отрада»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расположена на границе соснового леса и берегов реки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Сивинь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, ежегодно посещают более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6000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туристов.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3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9" b="12522"/>
          <a:stretch/>
        </p:blipFill>
        <p:spPr bwMode="auto">
          <a:xfrm>
            <a:off x="5012529" y="630083"/>
            <a:ext cx="2589826" cy="354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187154" y="4174452"/>
            <a:ext cx="2506246" cy="3352367"/>
          </a:xfrm>
          <a:prstGeom prst="rect">
            <a:avLst/>
          </a:prstGeom>
          <a:solidFill>
            <a:schemeClr val="accent5"/>
          </a:solidFill>
        </p:spPr>
        <p:txBody>
          <a:bodyPr wrap="square" lIns="104306" tIns="52153" rIns="104306" bIns="52153">
            <a:spAutoFit/>
          </a:bodyPr>
          <a:lstStyle/>
          <a:p>
            <a:pPr algn="ctr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Акшовская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усадьба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ИП Видясова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Элина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Сергеевна</a:t>
            </a:r>
            <a:br>
              <a:rPr lang="ru-RU" sz="16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расположена близ села Старое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.   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" name="Picture 12" descr="https://sun9-45.userapi.com/sun9-20/impg/EwJc_rLlzABkeS4zBZmtu6vFZDS-UydZwOGC1Q/k5cHeu1dYIg.jpg?size=2560x1440&amp;quality=96&amp;sign=e12dfc5a5bd1df5432e598bc60c997a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1901" y="4331951"/>
            <a:ext cx="3341711" cy="3229312"/>
          </a:xfrm>
          <a:prstGeom prst="rect">
            <a:avLst/>
          </a:prstGeom>
          <a:noFill/>
        </p:spPr>
      </p:pic>
      <p:graphicFrame>
        <p:nvGraphicFramePr>
          <p:cNvPr id="14341" name="Object 5"/>
          <p:cNvGraphicFramePr>
            <a:graphicFrameLocks noChangeAspect="1"/>
          </p:cNvGraphicFramePr>
          <p:nvPr/>
        </p:nvGraphicFramePr>
        <p:xfrm>
          <a:off x="131726" y="851673"/>
          <a:ext cx="4630212" cy="6357982"/>
        </p:xfrm>
        <a:graphic>
          <a:graphicData uri="http://schemas.openxmlformats.org/presentationml/2006/ole">
            <p:oleObj spid="_x0000_s65538" name="Acrobat Document" r:id="rId5" imgW="6857808" imgH="514350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Надежда\Desktop\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2847" y="5423705"/>
            <a:ext cx="1857388" cy="923128"/>
          </a:xfrm>
          <a:prstGeom prst="rect">
            <a:avLst/>
          </a:prstGeom>
          <a:noFill/>
        </p:spPr>
      </p:pic>
      <p:pic>
        <p:nvPicPr>
          <p:cNvPr id="12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165" y="5423705"/>
            <a:ext cx="5286412" cy="1785950"/>
          </a:xfrm>
          <a:prstGeom prst="rect">
            <a:avLst/>
          </a:prstGeom>
          <a:noFill/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2489180" y="280170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Кадровый  потенциал</a:t>
            </a:r>
            <a:endParaRPr kumimoji="0" lang="ru-RU" sz="20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0356" y="851673"/>
            <a:ext cx="98584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Административный центр </a:t>
            </a:r>
            <a:r>
              <a:rPr lang="ru-RU" sz="14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Старошайговского</a:t>
            </a:r>
            <a:r>
              <a:rPr lang="ru-RU" sz="14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муниципального района расположен  в с. Старое </a:t>
            </a:r>
            <a:r>
              <a:rPr lang="ru-RU" sz="14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Шайгово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4602" y="1208864"/>
            <a:ext cx="58579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Численность экономически активного населения  района – 6,9 тыс. чел.</a:t>
            </a:r>
            <a:r>
              <a:rPr lang="en-US" sz="1400" b="1" i="1" dirty="0" smtClean="0">
                <a:latin typeface="Arial Narrow" pitchFamily="34" charset="0"/>
              </a:rPr>
              <a:t>; </a:t>
            </a:r>
          </a:p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Среднесписочная численность работников   организаций – 1,4 тыс. чел.</a:t>
            </a:r>
            <a:r>
              <a:rPr lang="en-US" sz="1400" b="1" i="1" dirty="0" smtClean="0">
                <a:latin typeface="Arial Narrow" pitchFamily="34" charset="0"/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 Среднемесячная номинальная начисленная заработная  плата работников организаций -33,4тыс. руб.</a:t>
            </a:r>
            <a:r>
              <a:rPr lang="en-US" sz="1400" b="1" i="1" dirty="0" smtClean="0">
                <a:latin typeface="Arial Narrow" pitchFamily="34" charset="0"/>
              </a:rPr>
              <a:t>.</a:t>
            </a:r>
            <a:endParaRPr lang="ru-RU" sz="1400" b="1" i="1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478" y="2209011"/>
            <a:ext cx="5429288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i="1" dirty="0" smtClean="0">
                <a:latin typeface="PF Square Sans Pro" panose="02000506040000020004" pitchFamily="2" charset="0"/>
              </a:rPr>
              <a:t>На </a:t>
            </a:r>
            <a:r>
              <a:rPr lang="ru-RU" sz="1200" b="1" i="1" dirty="0">
                <a:latin typeface="PF Square Sans Pro" panose="02000506040000020004" pitchFamily="2" charset="0"/>
              </a:rPr>
              <a:t>начало 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2021-2022 </a:t>
            </a:r>
            <a:r>
              <a:rPr lang="ru-RU" sz="1200" b="1" i="1" dirty="0">
                <a:latin typeface="PF Square Sans Pro" panose="02000506040000020004" pitchFamily="2" charset="0"/>
              </a:rPr>
              <a:t>учебного года сеть учреждений образования 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района включает </a:t>
            </a:r>
            <a:r>
              <a:rPr lang="ru-RU" sz="1200" b="1" i="1" dirty="0">
                <a:latin typeface="PF Square Sans Pro" panose="02000506040000020004" pitchFamily="2" charset="0"/>
              </a:rPr>
              <a:t>в себя: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 smtClean="0">
                <a:latin typeface="PF Square Sans Pro" panose="02000506040000020004" pitchFamily="2" charset="0"/>
              </a:rPr>
              <a:t>6 </a:t>
            </a:r>
            <a:r>
              <a:rPr lang="ru-RU" sz="1200" dirty="0">
                <a:latin typeface="PF Square Sans Pro" panose="02000506040000020004" pitchFamily="2" charset="0"/>
              </a:rPr>
              <a:t>муниципальных дошкольных образовательных учреждений (МДОУ) на 395 мест;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>
                <a:latin typeface="PF Square Sans Pro" panose="02000506040000020004" pitchFamily="2" charset="0"/>
              </a:rPr>
              <a:t>6 общеобразовательных учреждений: 5 средних и 1 основная школы;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>
                <a:latin typeface="PF Square Sans Pro" panose="02000506040000020004" pitchFamily="2" charset="0"/>
              </a:rPr>
              <a:t>Центр Детского Творчества.</a:t>
            </a:r>
          </a:p>
          <a:p>
            <a:pPr algn="just"/>
            <a:endParaRPr lang="ru-RU" sz="1200" b="1" dirty="0">
              <a:latin typeface="PF Square Sans Pro" panose="02000506040000020004" pitchFamily="2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8956"/>
          <a:stretch/>
        </p:blipFill>
        <p:spPr bwMode="auto">
          <a:xfrm>
            <a:off x="417500" y="3494879"/>
            <a:ext cx="3643339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346834" y="3280581"/>
            <a:ext cx="4214842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 сеть культурно-просветительных учреждений района входят: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 культуры» Старошайговского муниципального района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РМ    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(в составе 14 структурных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подразделений);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 национальной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культуры;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«Центральная библиотечная система им. И.М. Девина» (в составе 15 структурных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подразделений);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 ДО «Старошайговская детская школа искусств им. Г.И.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Сураева-Королева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endParaRPr lang="ru-RU" sz="1200" dirty="0">
              <a:latin typeface="PF Square Sans Pro" panose="02000506040000020004" pitchFamily="2" charset="0"/>
            </a:endParaRPr>
          </a:p>
        </p:txBody>
      </p:sp>
      <p:pic>
        <p:nvPicPr>
          <p:cNvPr id="9" name="Picture 3" descr="C:\Users\Надежда\Desktop\WDXviz0paH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9708" y="1208863"/>
            <a:ext cx="3786214" cy="1922862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03163" y="5566597"/>
            <a:ext cx="535785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PF Square Sans Pro" panose="02000506040000020004" pitchFamily="2" charset="0"/>
              </a:rPr>
              <a:t>В районе в отрасли АПК функционируют 6 сельскохозяйственных предприятий, 5 отделений </a:t>
            </a:r>
            <a:r>
              <a:rPr lang="ru-RU" sz="1400" dirty="0" smtClean="0">
                <a:latin typeface="PF Square Sans Pro" panose="02000506040000020004" pitchFamily="2" charset="0"/>
              </a:rPr>
              <a:t>и    </a:t>
            </a:r>
            <a:r>
              <a:rPr lang="ru-RU" sz="1400" b="1" dirty="0" smtClean="0">
                <a:latin typeface="PF Square Sans Pro" panose="02000506040000020004" pitchFamily="2" charset="0"/>
              </a:rPr>
              <a:t>20 крестьянско-фермерских хозяйств.</a:t>
            </a:r>
          </a:p>
          <a:p>
            <a:pPr>
              <a:buFont typeface="Arial" pitchFamily="34" charset="0"/>
              <a:buChar char="•"/>
            </a:pPr>
            <a:endParaRPr lang="ru-RU" sz="1400" b="1" dirty="0" smtClean="0"/>
          </a:p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 представлена 5 предприятиями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ru-RU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561037" y="5495143"/>
            <a:ext cx="3143271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 smtClean="0">
                <a:latin typeface="PF Square Sans Pro" panose="02000506040000020004" pitchFamily="2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муниципального района функционирует одно учреждение здравоохранения .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территории района успешно работают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72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магазина, 2 киоска, 4 автозаправочные станции, 4 аптеки, 12 предприятий бытового обслуживания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населения. </a:t>
            </a: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и другие предприятия…</a:t>
            </a:r>
            <a:endParaRPr lang="ru-RU" sz="1200" b="1" dirty="0">
              <a:latin typeface="PF Square Sans Pro" panose="02000506040000020004" pitchFamily="2" charset="0"/>
            </a:endParaRPr>
          </a:p>
        </p:txBody>
      </p:sp>
      <p:pic>
        <p:nvPicPr>
          <p:cNvPr id="14" name="Picture 24" descr="C:\Users\юлия\Downloads\IMG_6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3694" y="3494879"/>
            <a:ext cx="2000264" cy="1857388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88" y="749819"/>
            <a:ext cx="10712594" cy="1970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04470" y="3125575"/>
            <a:ext cx="66554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«Сбербанк России» в Старое Шайгово (Республика Мордовия)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Дополнительный офис Старое Шайгово банка «</a:t>
            </a:r>
            <a:r>
              <a:rPr lang="ru-RU" sz="1600" dirty="0" err="1">
                <a:latin typeface="PF Square Sans Pro" panose="02000506040000020004" pitchFamily="2" charset="0"/>
              </a:rPr>
              <a:t>Россельхозбанк</a:t>
            </a:r>
            <a:r>
              <a:rPr lang="ru-RU" sz="1600" dirty="0">
                <a:latin typeface="PF Square Sans Pro" panose="02000506040000020004" pitchFamily="2" charset="0"/>
              </a:rPr>
              <a:t>» в </a:t>
            </a:r>
            <a:r>
              <a:rPr lang="ru-RU" sz="1600" dirty="0" err="1">
                <a:latin typeface="PF Square Sans Pro" panose="02000506040000020004" pitchFamily="2" charset="0"/>
              </a:rPr>
              <a:t>Старошайговском</a:t>
            </a:r>
            <a:r>
              <a:rPr lang="ru-RU" sz="1600" dirty="0">
                <a:latin typeface="PF Square Sans Pro" panose="02000506040000020004" pitchFamily="2" charset="0"/>
              </a:rPr>
              <a:t> районе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«Росгосстрах» в Республике Мордовия, страховой отдел в </a:t>
            </a:r>
            <a:r>
              <a:rPr lang="ru-RU" sz="1600" dirty="0" err="1">
                <a:latin typeface="PF Square Sans Pro" panose="02000506040000020004" pitchFamily="2" charset="0"/>
              </a:rPr>
              <a:t>с.Старое</a:t>
            </a:r>
            <a:r>
              <a:rPr lang="ru-RU" sz="1600" dirty="0">
                <a:latin typeface="PF Square Sans Pro" panose="02000506040000020004" pitchFamily="2" charset="0"/>
              </a:rPr>
              <a:t> </a:t>
            </a:r>
            <a:r>
              <a:rPr lang="ru-RU" sz="1600" dirty="0" err="1">
                <a:latin typeface="PF Square Sans Pro" panose="02000506040000020004" pitchFamily="2" charset="0"/>
              </a:rPr>
              <a:t>шайгово</a:t>
            </a:r>
            <a:r>
              <a:rPr lang="ru-RU" sz="1600" dirty="0">
                <a:latin typeface="PF Square Sans Pro" panose="02000506040000020004" pitchFamily="2" charset="0"/>
              </a:rPr>
              <a:t> филиала общества с ограниченной ответственностью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Старошайговский филиал ЗАО "Страховая группа "УРАЛСИБ"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88916" y="2637623"/>
            <a:ext cx="97762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PF Square Sans Pro" panose="02000506040000020004" pitchFamily="2" charset="0"/>
              </a:rPr>
              <a:t>На территории района находятся </a:t>
            </a:r>
            <a:r>
              <a:rPr lang="ru-RU" sz="1600" b="1" dirty="0" smtClean="0">
                <a:latin typeface="PF Square Sans Pro" panose="02000506040000020004" pitchFamily="2" charset="0"/>
              </a:rPr>
              <a:t>2 </a:t>
            </a:r>
            <a:r>
              <a:rPr lang="ru-RU" sz="1600" b="1" dirty="0">
                <a:latin typeface="PF Square Sans Pro" panose="02000506040000020004" pitchFamily="2" charset="0"/>
              </a:rPr>
              <a:t>банка и 2 страховые компании:</a:t>
            </a:r>
          </a:p>
        </p:txBody>
      </p:sp>
      <p:pic>
        <p:nvPicPr>
          <p:cNvPr id="9" name="Picture 6" descr="http://abali.ru/wp-content/uploads/2011/07/sberbank201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89" y="3252887"/>
            <a:ext cx="2515414" cy="233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63" y="4137048"/>
            <a:ext cx="2444069" cy="37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http://upload.wikimedia.org/wikipedia/ru/a/a5/Rosgosstrah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69" y="4697131"/>
            <a:ext cx="2209856" cy="498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xn--42-6kcd0blu0a.xn--p1ai/attachments/Image/logo-uralsib.gif?template=generi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04" y="5374500"/>
            <a:ext cx="1903786" cy="3067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489180" y="137293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ФИНАНСОВЫЙ  потенциал</a:t>
            </a:r>
            <a:endParaRPr kumimoji="0" lang="ru-RU" sz="16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581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07943" y="1566069"/>
            <a:ext cx="10285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+mj-lt"/>
              </a:rPr>
              <a:t>Инженерная инфраструктура </a:t>
            </a:r>
            <a:r>
              <a:rPr lang="ru-RU" sz="1600" dirty="0" err="1">
                <a:latin typeface="+mj-lt"/>
              </a:rPr>
              <a:t>Старощайговского</a:t>
            </a:r>
            <a:r>
              <a:rPr lang="ru-RU" sz="1600" dirty="0">
                <a:latin typeface="+mj-lt"/>
              </a:rPr>
              <a:t> муниципального района достаточно развита и представлена</a:t>
            </a:r>
            <a:r>
              <a:rPr lang="en-US" sz="1600" dirty="0">
                <a:latin typeface="+mj-lt"/>
              </a:rPr>
              <a:t> </a:t>
            </a:r>
            <a:r>
              <a:rPr lang="ru-RU" sz="1600" dirty="0">
                <a:latin typeface="+mj-lt"/>
              </a:rPr>
              <a:t>системами :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93301" y="3259614"/>
            <a:ext cx="99616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j-lt"/>
                <a:cs typeface="Times New Roman" pitchFamily="18" charset="0"/>
              </a:rPr>
              <a:t>Водоснабжение населенных пунктов осуществляется как централизованными системами, так и из шахтных колодцев и водозаборных колонок. В районе насчитывается </a:t>
            </a:r>
            <a:r>
              <a:rPr lang="ru-RU" sz="1600" dirty="0" smtClean="0">
                <a:latin typeface="+mj-lt"/>
                <a:cs typeface="Times New Roman" pitchFamily="18" charset="0"/>
              </a:rPr>
              <a:t>35 артезианских скважин, 24 </a:t>
            </a:r>
            <a:r>
              <a:rPr lang="ru-RU" sz="1600" dirty="0">
                <a:latin typeface="+mj-lt"/>
                <a:cs typeface="Times New Roman" pitchFamily="18" charset="0"/>
              </a:rPr>
              <a:t>водонапорных башен</a:t>
            </a:r>
            <a:r>
              <a:rPr lang="ru-RU" sz="1600" dirty="0" smtClean="0">
                <a:latin typeface="+mj-lt"/>
                <a:cs typeface="Times New Roman" pitchFamily="18" charset="0"/>
              </a:rPr>
              <a:t>, 1 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канализационно-насосная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станция и 1 очистное сооружение</a:t>
            </a:r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Электрические сети района находятся в ведении 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Старошайговский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 РЭС филиала ПАО «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Россети-Волга</a:t>
            </a:r>
            <a:r>
              <a:rPr lang="ru-RU" sz="1600" dirty="0" smtClean="0">
                <a:latin typeface="+mj-lt"/>
                <a:cs typeface="Times New Roman" pitchFamily="18" charset="0"/>
              </a:rPr>
              <a:t>» - «</a:t>
            </a:r>
            <a:r>
              <a:rPr lang="ru-RU" sz="1600" dirty="0" err="1" smtClean="0">
                <a:latin typeface="+mj-lt"/>
                <a:cs typeface="Times New Roman" pitchFamily="18" charset="0"/>
              </a:rPr>
              <a:t>Мордовэнерго</a:t>
            </a:r>
            <a:r>
              <a:rPr lang="ru-RU" sz="1600" dirty="0" smtClean="0">
                <a:latin typeface="+mj-lt"/>
                <a:cs typeface="Times New Roman" pitchFamily="18" charset="0"/>
              </a:rPr>
              <a:t>». Энергосбережение является централизованным и подключено к электрическим сетям по линии 10 кВ.  На  территории района имеются понижающие станции. РЭС обслуживает 185  трансформаторных подстанций, протяженность линий электропередач составляет 787 км. </a:t>
            </a:r>
          </a:p>
          <a:p>
            <a:pPr algn="just"/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endParaRPr lang="ru-RU" sz="1600" dirty="0" smtClean="0">
              <a:latin typeface="+mj-lt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По </a:t>
            </a:r>
            <a:r>
              <a:rPr lang="ru-RU" sz="1600" dirty="0">
                <a:latin typeface="+mj-lt"/>
                <a:cs typeface="Times New Roman" pitchFamily="18" charset="0"/>
              </a:rPr>
              <a:t>протяженности автомобильных дорог общего пользования регионального значения Старошайговский муниципальный район занимает 6-е место среди 22 районов республики. Общая протяженность составляет 279,8 км. </a:t>
            </a:r>
            <a:r>
              <a:rPr lang="ru-RU" sz="1600" dirty="0" smtClean="0">
                <a:latin typeface="+mj-lt"/>
                <a:cs typeface="Times New Roman" pitchFamily="18" charset="0"/>
              </a:rPr>
              <a:t>Протяженность автомобильных дорог общего пользования местного значения </a:t>
            </a:r>
            <a:r>
              <a:rPr lang="en-US" sz="1600" dirty="0" smtClean="0">
                <a:latin typeface="+mj-lt"/>
                <a:cs typeface="Times New Roman" pitchFamily="18" charset="0"/>
              </a:rPr>
              <a:t>447</a:t>
            </a:r>
            <a:r>
              <a:rPr lang="ru-RU" sz="1600" dirty="0" smtClean="0">
                <a:latin typeface="+mj-lt"/>
                <a:cs typeface="Times New Roman" pitchFamily="18" charset="0"/>
              </a:rPr>
              <a:t>,</a:t>
            </a:r>
            <a:r>
              <a:rPr lang="en-US" sz="1600" dirty="0" smtClean="0">
                <a:latin typeface="+mj-lt"/>
                <a:cs typeface="Times New Roman" pitchFamily="18" charset="0"/>
              </a:rPr>
              <a:t>8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км.</a:t>
            </a:r>
            <a:endParaRPr lang="ru-RU" sz="1600" dirty="0">
              <a:latin typeface="+mj-lt"/>
              <a:cs typeface="Times New Roman" pitchFamily="18" charset="0"/>
            </a:endParaRPr>
          </a:p>
          <a:p>
            <a:pPr algn="just"/>
            <a:endParaRPr lang="ru-RU" sz="1600" dirty="0" smtClean="0">
              <a:latin typeface="+mj-lt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98% домов газифицировано. </a:t>
            </a:r>
            <a:endParaRPr lang="ru-RU" sz="1600" dirty="0">
              <a:latin typeface="+mj-lt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92" y="2164199"/>
            <a:ext cx="1259029" cy="598102"/>
          </a:xfrm>
          <a:prstGeom prst="rect">
            <a:avLst/>
          </a:prstGeom>
        </p:spPr>
      </p:pic>
      <p:pic>
        <p:nvPicPr>
          <p:cNvPr id="26" name="Picture 2" descr="Road ahead straight perspectiv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881" y="2113687"/>
            <a:ext cx="1919572" cy="5556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493322" y="2903303"/>
            <a:ext cx="22056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водоснабжения</a:t>
            </a:r>
            <a:endParaRPr lang="ru-RU" sz="16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3023007" y="2921901"/>
            <a:ext cx="25772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электрификации</a:t>
            </a:r>
            <a:endParaRPr lang="ru-RU" sz="16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561014" y="2709061"/>
            <a:ext cx="29298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сетью автомобильных дорог</a:t>
            </a:r>
            <a:endParaRPr lang="ru-RU" sz="1600" dirty="0"/>
          </a:p>
        </p:txBody>
      </p:sp>
      <p:pic>
        <p:nvPicPr>
          <p:cNvPr id="13314" name="Picture 2" descr="Power line with four insulator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067" y="2063172"/>
            <a:ext cx="1717512" cy="7071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https://cdn4.iconfinder.com/data/icons/oil-industry-4/512/Pipeline-51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80694" y="2012658"/>
            <a:ext cx="1414421" cy="70719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175542" y="2871389"/>
            <a:ext cx="22226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PF Square Sans Pro" panose="02000506040000020004" pitchFamily="2" charset="0"/>
              </a:rPr>
              <a:t>      газоснабжение</a:t>
            </a:r>
            <a:endParaRPr lang="ru-RU" sz="1600" dirty="0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03229" y="423046"/>
            <a:ext cx="8786875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lvl="0" algn="ctr" defTabSz="914400">
              <a:spcBef>
                <a:spcPct val="0"/>
              </a:spcBef>
              <a:defRPr/>
            </a:pPr>
            <a:r>
              <a:rPr lang="ru-RU" sz="2000" b="1" i="1" dirty="0" smtClean="0">
                <a:latin typeface="PF Square Sans Pro" panose="02000506040000020004" pitchFamily="2" charset="0"/>
              </a:rPr>
              <a:t>ИНЖЕНЕРНАЯ  И ТРАНСПОРТНАЯ  ИНФРАСТРУКТУРА</a:t>
            </a:r>
            <a:endParaRPr kumimoji="0" lang="ru-RU" sz="2000" b="1" i="1" u="none" strike="noStrike" kern="1200" cap="all" spc="0" normalizeH="0" baseline="0" noProof="0" dirty="0" smtClean="0">
              <a:ln>
                <a:noFill/>
              </a:ln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108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396223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90137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ПРЕИМУЩЕСТВА</a:t>
            </a:r>
          </a:p>
        </p:txBody>
      </p:sp>
      <p:pic>
        <p:nvPicPr>
          <p:cNvPr id="8194" name="Picture 2" descr="Geo fence placeholder on a circle symb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333" y="1591219"/>
            <a:ext cx="1455351" cy="73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04487" y="1591218"/>
            <a:ext cx="7507073" cy="65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Экономико-географическое положение благоприятно для связи с республиканским центром и другими районами Республики</a:t>
            </a:r>
          </a:p>
        </p:txBody>
      </p:sp>
      <p:pic>
        <p:nvPicPr>
          <p:cNvPr id="8196" name="Picture 4" descr="Plant leaves on a h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907" y="3505282"/>
            <a:ext cx="1467243" cy="7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013062" y="3653302"/>
            <a:ext cx="7128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Агроклиматические ресурсы благоприятны для развития отраслей сельского хозяйства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41891" y="5599228"/>
            <a:ext cx="7128535" cy="702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+mj-lt"/>
              </a:rPr>
              <a:t>Наличие полезных ископаемых, применяемых в строительной отрасли</a:t>
            </a:r>
          </a:p>
        </p:txBody>
      </p:sp>
      <p:pic>
        <p:nvPicPr>
          <p:cNvPr id="16" name="Picture 2" descr="Heart bea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849" y="4544383"/>
            <a:ext cx="1417929" cy="70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3041906" y="2609552"/>
            <a:ext cx="7507073" cy="65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Развитая транспортная инфраструктура – сеть автомобильных дорог в </a:t>
            </a:r>
            <a:r>
              <a:rPr lang="ru-RU" sz="1800" dirty="0" err="1">
                <a:latin typeface="+mj-lt"/>
              </a:rPr>
              <a:t>т.ч</a:t>
            </a:r>
            <a:r>
              <a:rPr lang="ru-RU" sz="1800" dirty="0">
                <a:latin typeface="+mj-lt"/>
              </a:rPr>
              <a:t>. автомобильная дорога федерального значения</a:t>
            </a:r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2477" y="5562714"/>
            <a:ext cx="1316672" cy="62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041891" y="4644087"/>
            <a:ext cx="7128535" cy="384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+mj-lt"/>
              </a:rPr>
              <a:t>Обеспеченность объектами здравоохранения, образования, спорта</a:t>
            </a:r>
          </a:p>
        </p:txBody>
      </p:sp>
      <p:pic>
        <p:nvPicPr>
          <p:cNvPr id="20" name="Picture 2" descr="Road ahead straight perspectiv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302" y="2609551"/>
            <a:ext cx="1305805" cy="65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48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3230" y="423045"/>
            <a:ext cx="91440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just"/>
            <a:endParaRPr lang="ru-RU" sz="2000" dirty="0" smtClean="0">
              <a:solidFill>
                <a:schemeClr val="tx2">
                  <a:lumMod val="50000"/>
                </a:schemeClr>
              </a:solidFill>
              <a:latin typeface="+mj-lt"/>
              <a:ea typeface="Calibri" pitchFamily="34" charset="0"/>
              <a:cs typeface="Arial" charset="0"/>
            </a:endParaRPr>
          </a:p>
          <a:p>
            <a:pPr indent="323850"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За последние 5 лет о</a:t>
            </a:r>
            <a:r>
              <a:rPr lang="ru-RU" alt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бъем инвестиций в основной капитал, за исключений бюджетных </a:t>
            </a:r>
            <a:r>
              <a:rPr lang="ru-RU" altLang="ru-RU" sz="2000" dirty="0" err="1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соредств</a:t>
            </a:r>
            <a:r>
              <a:rPr lang="ru-RU" alt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  составил 596,2 млн. руб.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 З</a:t>
            </a:r>
            <a:r>
              <a:rPr lang="ru-RU" alt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а 2022 г.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 о</a:t>
            </a:r>
            <a:r>
              <a:rPr lang="ru-RU" altLang="ru-RU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Calibri" pitchFamily="34" charset="0"/>
                <a:cs typeface="Arial" charset="0"/>
              </a:rPr>
              <a:t>бъем инвестиций в основной капитал   составил 151,8  млн. руб.</a:t>
            </a:r>
          </a:p>
          <a:p>
            <a:pPr indent="323850" algn="just"/>
            <a:endParaRPr lang="ru-RU" altLang="ru-RU" sz="2000" dirty="0" smtClean="0">
              <a:solidFill>
                <a:schemeClr val="tx2">
                  <a:lumMod val="50000"/>
                </a:schemeClr>
              </a:solidFill>
              <a:latin typeface="+mj-lt"/>
              <a:ea typeface="Calibri" pitchFamily="34" charset="0"/>
              <a:cs typeface="Arial" charset="0"/>
            </a:endParaRPr>
          </a:p>
          <a:p>
            <a:pPr indent="323850" algn="just"/>
            <a:endParaRPr lang="ru-RU" altLang="ru-RU" sz="2000" dirty="0" smtClean="0">
              <a:solidFill>
                <a:schemeClr val="tx2">
                  <a:lumMod val="50000"/>
                </a:schemeClr>
              </a:solidFill>
              <a:latin typeface="+mj-lt"/>
              <a:ea typeface="Calibri" pitchFamily="34" charset="0"/>
              <a:cs typeface="Arial" charset="0"/>
            </a:endParaRPr>
          </a:p>
          <a:p>
            <a:pPr indent="323850" algn="just"/>
            <a:endParaRPr lang="ru-RU" altLang="ru-RU" sz="1800" dirty="0" smtClean="0">
              <a:solidFill>
                <a:schemeClr val="tx2">
                  <a:lumMod val="50000"/>
                </a:schemeClr>
              </a:solidFill>
              <a:latin typeface="+mj-lt"/>
              <a:cs typeface="Arial" charset="0"/>
            </a:endParaRPr>
          </a:p>
          <a:p>
            <a:pPr algn="just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	</a:t>
            </a:r>
          </a:p>
          <a:p>
            <a:pPr algn="just"/>
            <a:endParaRPr lang="ru-RU" sz="1800" dirty="0" smtClean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4668" y="1208863"/>
            <a:ext cx="935837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r>
              <a:rPr lang="ru-RU" sz="1800" b="1" dirty="0" smtClean="0"/>
              <a:t>В 2022 гг. в </a:t>
            </a:r>
            <a:r>
              <a:rPr lang="ru-RU" sz="1800" b="1" dirty="0" err="1" smtClean="0"/>
              <a:t>Старошайговском</a:t>
            </a:r>
            <a:r>
              <a:rPr lang="ru-RU" sz="1800" b="1" dirty="0" smtClean="0"/>
              <a:t> муниципальном районе были реализованы следующие инвестиционные проекты:</a:t>
            </a:r>
          </a:p>
          <a:p>
            <a:r>
              <a:rPr lang="ru-RU" sz="1800" b="1" dirty="0" smtClean="0"/>
              <a:t>- ООО «Колобок»- Строительство пекарни и приобретение оборудования. Предприятие завершило строительство во 2 квартале 2022 г. В данный проект вложено 30,0  млн. рублей собственных средств. Дополнительно создано 6 рабочих мест, всего на предприятии работают 56 человек.</a:t>
            </a:r>
          </a:p>
          <a:p>
            <a:r>
              <a:rPr lang="ru-RU" sz="1800" b="1" dirty="0" smtClean="0"/>
              <a:t>ООО «Биосфера» - строительство сыроварни, строительство завершено в 3 квартале 2022 г. Вложено в  проект 8,5 млн. руб. собственных средств, создано 1 место.</a:t>
            </a:r>
          </a:p>
          <a:p>
            <a:r>
              <a:rPr lang="ru-RU" sz="1800" b="1" dirty="0" smtClean="0"/>
              <a:t>ООО ТД </a:t>
            </a:r>
            <a:r>
              <a:rPr lang="ru-RU" sz="1800" b="1" dirty="0" err="1" smtClean="0"/>
              <a:t>Новотроицкий</a:t>
            </a:r>
            <a:r>
              <a:rPr lang="ru-RU" sz="1800" b="1" dirty="0" smtClean="0"/>
              <a:t> построил магазин «</a:t>
            </a:r>
            <a:r>
              <a:rPr lang="ru-RU" sz="1800" b="1" dirty="0" err="1" smtClean="0"/>
              <a:t>Новотроицкие</a:t>
            </a:r>
            <a:r>
              <a:rPr lang="ru-RU" sz="1800" b="1" dirty="0" smtClean="0"/>
              <a:t> продукты». </a:t>
            </a:r>
          </a:p>
          <a:p>
            <a:r>
              <a:rPr lang="ru-RU" sz="1800" b="1" dirty="0" smtClean="0"/>
              <a:t>ИП Ромашов А.Н. - реконструкция кафе на 100 посадочных мест. Вложено в проект 7,5 млн. руб. собственных средств. Создано 5 рабочих мест.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ru-RU" sz="1800" dirty="0" smtClean="0"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3164" y="780235"/>
            <a:ext cx="5081987" cy="2434351"/>
          </a:xfrm>
        </p:spPr>
        <p:txBody>
          <a:bodyPr lIns="104306" tIns="52153" rIns="104306" bIns="52153">
            <a:normAutofit fontScale="32500" lnSpcReduction="20000"/>
          </a:bodyPr>
          <a:lstStyle/>
          <a:p>
            <a:endParaRPr lang="ru-RU" dirty="0" smtClean="0">
              <a:solidFill>
                <a:schemeClr val="tx1"/>
              </a:solidFill>
              <a:latin typeface="PF Square Sans Pro" panose="02000506040000020004" pitchFamily="2" charset="0"/>
            </a:endParaRPr>
          </a:p>
          <a:p>
            <a:r>
              <a:rPr lang="ru-RU" sz="5600" b="1" dirty="0" smtClean="0">
                <a:solidFill>
                  <a:srgbClr val="0070C0"/>
                </a:solidFill>
                <a:cs typeface="Times New Roman" pitchFamily="18" charset="0"/>
              </a:rPr>
              <a:t>1</a:t>
            </a:r>
            <a:r>
              <a:rPr lang="ru-RU" sz="5600" b="1" i="1" dirty="0" smtClean="0">
                <a:solidFill>
                  <a:srgbClr val="0070C0"/>
                </a:solidFill>
                <a:cs typeface="Times New Roman" pitchFamily="18" charset="0"/>
              </a:rPr>
              <a:t>. ООО «Колобок»  с. Новотроицкое                 Наименование проекта</a:t>
            </a:r>
            <a:r>
              <a:rPr lang="en-US" sz="5600" b="1" i="1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  <a:r>
              <a:rPr lang="ru-RU" sz="5600" b="1" i="1" dirty="0" smtClean="0">
                <a:solidFill>
                  <a:srgbClr val="0070C0"/>
                </a:solidFill>
                <a:cs typeface="Times New Roman" pitchFamily="18" charset="0"/>
              </a:rPr>
              <a:t>Строительство пекарни и приобретение оборудования</a:t>
            </a:r>
            <a:r>
              <a:rPr lang="ru-RU" sz="5600" dirty="0" smtClean="0">
                <a:solidFill>
                  <a:srgbClr val="0070C0"/>
                </a:solidFill>
                <a:cs typeface="Times New Roman" pitchFamily="18" charset="0"/>
              </a:rPr>
              <a:t>.   </a:t>
            </a:r>
            <a:endParaRPr lang="en-US" sz="5600" dirty="0" smtClean="0">
              <a:solidFill>
                <a:srgbClr val="0070C0"/>
              </a:solidFill>
              <a:cs typeface="Times New Roman" pitchFamily="18" charset="0"/>
            </a:endParaRPr>
          </a:p>
          <a:p>
            <a:r>
              <a:rPr lang="ru-RU" sz="5600" dirty="0" smtClean="0">
                <a:solidFill>
                  <a:schemeClr val="tx1"/>
                </a:solidFill>
                <a:cs typeface="Times New Roman" pitchFamily="18" charset="0"/>
              </a:rPr>
              <a:t>Планируется увеличить производство </a:t>
            </a:r>
            <a:r>
              <a:rPr lang="en-US" sz="56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5600" dirty="0" smtClean="0">
                <a:solidFill>
                  <a:schemeClr val="tx1"/>
                </a:solidFill>
                <a:cs typeface="Times New Roman" pitchFamily="18" charset="0"/>
              </a:rPr>
              <a:t>хлебобулочной продукции до 6 тонн в сутки. Общая стоимость проекта </a:t>
            </a:r>
            <a:r>
              <a:rPr lang="en-US" sz="5600" dirty="0" smtClean="0">
                <a:solidFill>
                  <a:schemeClr val="tx1"/>
                </a:solidFill>
                <a:cs typeface="Times New Roman" pitchFamily="18" charset="0"/>
              </a:rPr>
              <a:t>3</a:t>
            </a:r>
            <a:r>
              <a:rPr lang="ru-RU" sz="5600" dirty="0" smtClean="0">
                <a:solidFill>
                  <a:schemeClr val="tx1"/>
                </a:solidFill>
                <a:cs typeface="Times New Roman" pitchFamily="18" charset="0"/>
              </a:rPr>
              <a:t>0 млн. руб.,. Начало  реализации проекта в 2020 г. , окончание проекта  3 квартал 2022 года. Создано 6 рабочих мест</a:t>
            </a:r>
            <a:endParaRPr lang="ru-RU" sz="5600" b="0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5764435" y="923112"/>
            <a:ext cx="4594853" cy="2286016"/>
          </a:xfrm>
        </p:spPr>
        <p:txBody>
          <a:bodyPr lIns="104306" tIns="52153" rIns="104306" bIns="52153">
            <a:noAutofit/>
          </a:bodyPr>
          <a:lstStyle/>
          <a:p>
            <a:r>
              <a:rPr lang="ru-RU" sz="1400" b="1" i="1" dirty="0" smtClean="0">
                <a:solidFill>
                  <a:srgbClr val="0070C0"/>
                </a:solidFill>
                <a:cs typeface="Times New Roman" pitchFamily="18" charset="0"/>
              </a:rPr>
              <a:t>2. ООО «Биосфера»  с. Новая Федоровка</a:t>
            </a:r>
            <a:r>
              <a:rPr lang="en-US" sz="1400" b="1" i="1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ru-RU" sz="1400" b="1" i="1" dirty="0" smtClean="0">
                <a:solidFill>
                  <a:srgbClr val="0070C0"/>
                </a:solidFill>
                <a:cs typeface="Times New Roman" pitchFamily="18" charset="0"/>
              </a:rPr>
              <a:t>Наименование проекта</a:t>
            </a:r>
            <a:r>
              <a:rPr lang="en-US" sz="1400" b="1" i="1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  <a:r>
              <a:rPr lang="ru-RU" sz="1400" b="1" i="1" dirty="0" smtClean="0">
                <a:solidFill>
                  <a:srgbClr val="0070C0"/>
                </a:solidFill>
                <a:cs typeface="Times New Roman" pitchFamily="18" charset="0"/>
              </a:rPr>
              <a:t> Строительство сыроварни, приобретение оборудования</a:t>
            </a:r>
            <a:r>
              <a:rPr lang="ru-RU" sz="1400" dirty="0" smtClean="0">
                <a:solidFill>
                  <a:srgbClr val="0070C0"/>
                </a:solidFill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Описание проекта</a:t>
            </a:r>
            <a:r>
              <a:rPr lang="en-US" sz="1400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 Производство твёрдых и полутвёрдых сыров из органического молока.                                                           Общая стоимость проекта 8 млн. руб.                                          Начало  реализации проекта 2021 г.  окончание проекта 2022 год. </a:t>
            </a:r>
            <a:r>
              <a:rPr lang="ru-RU" sz="1400" dirty="0" err="1" smtClean="0">
                <a:solidFill>
                  <a:schemeClr val="tx1"/>
                </a:solidFill>
                <a:cs typeface="Times New Roman" pitchFamily="18" charset="0"/>
              </a:rPr>
              <a:t>СОздано</a:t>
            </a: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 2 новых рабочих места.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3164" y="3209127"/>
            <a:ext cx="2500330" cy="3793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5847958" y="3423442"/>
            <a:ext cx="4511309" cy="350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https://stolica-s.su/wp-content/uploads/2022/06/cjowbwj9ufm-804x53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9246" y="3280565"/>
            <a:ext cx="257176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92" y="0"/>
            <a:ext cx="9026850" cy="2835483"/>
          </a:xfrm>
        </p:spPr>
        <p:txBody>
          <a:bodyPr lIns="104306" tIns="52153" rIns="104306" bIns="52153">
            <a:no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3. ИП Ромашов Александр Николаевич с. Старое </a:t>
            </a:r>
            <a:r>
              <a:rPr lang="ru-RU" sz="1600" b="1" i="1" dirty="0" err="1" smtClean="0">
                <a:solidFill>
                  <a:srgbClr val="0070C0"/>
                </a:solidFill>
                <a:cs typeface="Times New Roman" pitchFamily="18" charset="0"/>
              </a:rPr>
              <a:t>Шайгово</a:t>
            </a:r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. Наименование проекта</a:t>
            </a:r>
            <a:r>
              <a:rPr lang="en-US" sz="1600" b="1" i="1" dirty="0" smtClean="0">
                <a:solidFill>
                  <a:srgbClr val="0070C0"/>
                </a:solidFill>
                <a:cs typeface="Times New Roman" pitchFamily="18" charset="0"/>
              </a:rPr>
              <a:t>: </a:t>
            </a:r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Приобретение и реконструкция части здания под открытие кафе-бара</a:t>
            </a:r>
            <a:r>
              <a:rPr lang="ru-RU" sz="1600" b="1" dirty="0" smtClean="0">
                <a:solidFill>
                  <a:srgbClr val="0070C0"/>
                </a:solidFill>
                <a:cs typeface="Times New Roman" pitchFamily="18" charset="0"/>
              </a:rPr>
              <a:t>, приобретение оборудования и инвентаря, организация хлебобулочного производства. 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Планируется открытие кафе-бара на  100 посадочных мест, производство хлебобулочных изделий. Общая стоимость проекта 7 млн. руб. Начало  реализации проекта 2021 г.  окончание проекта 2022 год. За 2021 год вложено в проект  внебюджетных средств 3,5 млн. руб. В 2022 году  планируется создать 5 новых рабочих мест.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3230" y="3066251"/>
            <a:ext cx="933278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791" y="137293"/>
            <a:ext cx="9794273" cy="785818"/>
          </a:xfrm>
        </p:spPr>
        <p:txBody>
          <a:bodyPr lIns="104306" tIns="52153" rIns="104306" bIns="52153"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Гранты «</a:t>
            </a:r>
            <a:r>
              <a:rPr lang="ru-RU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Агростартат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solidFill>
                <a:srgbClr val="0070C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346700" y="780234"/>
            <a:ext cx="5214973" cy="2143141"/>
          </a:xfrm>
        </p:spPr>
        <p:txBody>
          <a:bodyPr lIns="104306" tIns="52153" rIns="104306" bIns="52153">
            <a:normAutofit fontScale="92500" lnSpcReduction="20000"/>
          </a:bodyPr>
          <a:lstStyle/>
          <a:p>
            <a:pPr>
              <a:buNone/>
            </a:pPr>
            <a:r>
              <a:rPr lang="en-US" sz="19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     </a:t>
            </a:r>
            <a:r>
              <a:rPr lang="ru-RU" sz="19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КФХ </a:t>
            </a:r>
            <a:r>
              <a:rPr lang="ru-RU" sz="1900" b="1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Ерусланкин</a:t>
            </a:r>
            <a:r>
              <a:rPr lang="ru-RU" sz="19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А.Н. с. Старое</a:t>
            </a:r>
            <a:r>
              <a:rPr lang="en-US" sz="19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1900" b="1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Шайгово</a:t>
            </a:r>
            <a:endParaRPr lang="en-US" sz="1900" b="1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en-US" sz="1900" dirty="0" smtClean="0">
                <a:latin typeface="+mj-lt"/>
                <a:cs typeface="Times New Roman" pitchFamily="18" charset="0"/>
              </a:rPr>
              <a:t>      </a:t>
            </a:r>
            <a:r>
              <a:rPr lang="ru-RU" sz="1900" dirty="0" smtClean="0">
                <a:latin typeface="+mj-lt"/>
                <a:cs typeface="Times New Roman" pitchFamily="18" charset="0"/>
              </a:rPr>
              <a:t>Общая стоимость проекта – 3,685 млн. рублей, </a:t>
            </a:r>
            <a:r>
              <a:rPr lang="ru-RU" sz="1900" dirty="0" err="1" smtClean="0">
                <a:latin typeface="+mj-lt"/>
                <a:cs typeface="Times New Roman" pitchFamily="18" charset="0"/>
              </a:rPr>
              <a:t>втом</a:t>
            </a:r>
            <a:r>
              <a:rPr lang="ru-RU" sz="1900" dirty="0" smtClean="0">
                <a:latin typeface="+mj-lt"/>
                <a:cs typeface="Times New Roman" pitchFamily="18" charset="0"/>
              </a:rPr>
              <a:t> числе средства гранта      3,0 млн. руб.</a:t>
            </a:r>
            <a:r>
              <a:rPr lang="en-US" sz="1900" dirty="0" smtClean="0">
                <a:latin typeface="+mj-lt"/>
                <a:cs typeface="Times New Roman" pitchFamily="18" charset="0"/>
              </a:rPr>
              <a:t>  </a:t>
            </a:r>
            <a:endParaRPr lang="ru-RU" sz="19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en-US" sz="1900" dirty="0" smtClean="0">
                <a:latin typeface="+mj-lt"/>
                <a:cs typeface="Times New Roman" pitchFamily="18" charset="0"/>
              </a:rPr>
              <a:t>       </a:t>
            </a:r>
            <a:r>
              <a:rPr lang="ru-RU" sz="1900" dirty="0" smtClean="0">
                <a:latin typeface="+mj-lt"/>
                <a:cs typeface="Times New Roman" pitchFamily="18" charset="0"/>
              </a:rPr>
              <a:t>Суть проекта</a:t>
            </a:r>
            <a:r>
              <a:rPr lang="en-US" sz="1900" dirty="0" smtClean="0">
                <a:latin typeface="+mj-lt"/>
                <a:cs typeface="Times New Roman" pitchFamily="18" charset="0"/>
              </a:rPr>
              <a:t>: </a:t>
            </a:r>
            <a:r>
              <a:rPr lang="ru-RU" sz="1900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b="1" dirty="0" smtClean="0">
                <a:latin typeface="+mj-lt"/>
                <a:cs typeface="Times New Roman" pitchFamily="18" charset="0"/>
              </a:rPr>
              <a:t>развитие коневодства </a:t>
            </a:r>
            <a:r>
              <a:rPr lang="ru-RU" sz="1900" dirty="0" smtClean="0">
                <a:latin typeface="+mj-lt"/>
                <a:cs typeface="Times New Roman" pitchFamily="18" charset="0"/>
              </a:rPr>
              <a:t>(приобретение 15 голов жеребят и </a:t>
            </a:r>
          </a:p>
          <a:p>
            <a:pPr>
              <a:buNone/>
            </a:pPr>
            <a:r>
              <a:rPr lang="en-US" sz="1900" dirty="0" smtClean="0">
                <a:latin typeface="+mj-lt"/>
                <a:cs typeface="Times New Roman" pitchFamily="18" charset="0"/>
              </a:rPr>
              <a:t>        </a:t>
            </a:r>
            <a:r>
              <a:rPr lang="ru-RU" sz="1900" dirty="0" smtClean="0">
                <a:latin typeface="+mj-lt"/>
                <a:cs typeface="Times New Roman" pitchFamily="18" charset="0"/>
              </a:rPr>
              <a:t>сельскохозяйственной техники и оборудования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/>
          </a:p>
        </p:txBody>
      </p:sp>
      <p:pic>
        <p:nvPicPr>
          <p:cNvPr id="40963" name="Picture 3" descr="C:\Users\Светлана Ивановна\Desktop\eb12115c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576" y="2994813"/>
            <a:ext cx="4786346" cy="3929090"/>
          </a:xfrm>
          <a:prstGeom prst="rect">
            <a:avLst/>
          </a:prstGeom>
          <a:noFill/>
        </p:spPr>
      </p:pic>
      <p:pic>
        <p:nvPicPr>
          <p:cNvPr id="6" name="Picture 4" descr="C:\Documents and Settings\User\Рабочий стол\ДЕНЬ СЕЛЬСКОГО ХОЗЯЙСТВА\фото 2017\Н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46040" y="2994813"/>
            <a:ext cx="4999558" cy="393785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74602" y="851673"/>
            <a:ext cx="514353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6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КФХ </a:t>
            </a:r>
            <a:r>
              <a:rPr lang="ru-RU" sz="1600" b="1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Кибаков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П.С.   с. Старое </a:t>
            </a:r>
            <a:r>
              <a:rPr lang="ru-RU" sz="1600" b="1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Шайгово</a:t>
            </a:r>
            <a:r>
              <a:rPr lang="en-US" sz="16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     </a:t>
            </a:r>
            <a:r>
              <a:rPr lang="ru-RU" sz="1600" dirty="0" smtClean="0">
                <a:latin typeface="+mj-lt"/>
                <a:cs typeface="Times New Roman" pitchFamily="18" charset="0"/>
              </a:rPr>
              <a:t>Общая стоимость проекта – 5,5 млн. рублей, в том числе средства гранта 5,0 млн. руб.</a:t>
            </a:r>
            <a:r>
              <a:rPr lang="en-US" sz="1600" dirty="0" smtClean="0">
                <a:latin typeface="+mj-lt"/>
                <a:cs typeface="Times New Roman" pitchFamily="18" charset="0"/>
              </a:rPr>
              <a:t>  </a:t>
            </a:r>
            <a:endParaRPr lang="ru-RU" sz="1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+mj-lt"/>
                <a:cs typeface="Times New Roman" pitchFamily="18" charset="0"/>
              </a:rPr>
              <a:t>Суть проекта</a:t>
            </a:r>
            <a:r>
              <a:rPr lang="en-US" sz="1600" dirty="0" smtClean="0">
                <a:latin typeface="+mj-lt"/>
                <a:cs typeface="Times New Roman" pitchFamily="18" charset="0"/>
              </a:rPr>
              <a:t>: </a:t>
            </a:r>
            <a:r>
              <a:rPr lang="ru-RU" sz="1600" dirty="0" smtClean="0">
                <a:latin typeface="+mj-lt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+mj-lt"/>
                <a:cs typeface="Times New Roman" pitchFamily="18" charset="0"/>
              </a:rPr>
              <a:t>развитие молочного  животноводства</a:t>
            </a:r>
            <a:r>
              <a:rPr lang="ru-RU" sz="1600" dirty="0" smtClean="0">
                <a:latin typeface="+mj-lt"/>
                <a:cs typeface="Times New Roman" pitchFamily="18" charset="0"/>
              </a:rPr>
              <a:t>: приобретение 10 голов  нетелей, строительство животноводческого помещения  и приобретение техники и оборудования. </a:t>
            </a:r>
          </a:p>
          <a:p>
            <a:endParaRPr lang="ru-RU" sz="1600" i="1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ПЛАНИРУЕМЫЕ  К РЕАЛИЗАЦИИ ИНВЕСТИЦИОННЫЕ ПРОЕКТЫ на 2023-2025 г.г.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6446" y="1764295"/>
            <a:ext cx="5418881" cy="520887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b="1" dirty="0" smtClean="0">
                <a:cs typeface="Times New Roman" panose="02020603050405020304" pitchFamily="18" charset="0"/>
              </a:rPr>
              <a:t>Запланирован капитальный ремонт здания </a:t>
            </a:r>
          </a:p>
          <a:p>
            <a:pPr>
              <a:buNone/>
            </a:pPr>
            <a:r>
              <a:rPr lang="ru-RU" sz="1400" b="1" dirty="0" smtClean="0">
                <a:cs typeface="Times New Roman" panose="02020603050405020304" pitchFamily="18" charset="0"/>
              </a:rPr>
              <a:t>МОУ «</a:t>
            </a:r>
            <a:r>
              <a:rPr lang="ru-RU" sz="1400" b="1" dirty="0" err="1" smtClean="0">
                <a:cs typeface="Times New Roman" panose="02020603050405020304" pitchFamily="18" charset="0"/>
              </a:rPr>
              <a:t>Старошайговская</a:t>
            </a:r>
            <a:r>
              <a:rPr lang="ru-RU" sz="1400" b="1" dirty="0" smtClean="0">
                <a:cs typeface="Times New Roman" panose="02020603050405020304" pitchFamily="18" charset="0"/>
              </a:rPr>
              <a:t> средняя общеобразовательная школа»</a:t>
            </a:r>
            <a:endParaRPr lang="ru-RU" sz="14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E604E40-DCDB-4E4B-919B-13B7DB8254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200" y="2709061"/>
            <a:ext cx="4631515" cy="4143404"/>
          </a:xfrm>
          <a:prstGeom prst="rect">
            <a:avLst/>
          </a:prstGeom>
        </p:spPr>
      </p:pic>
      <p:sp>
        <p:nvSpPr>
          <p:cNvPr id="8" name="Объект 3">
            <a:extLst>
              <a:ext uri="{FF2B5EF4-FFF2-40B4-BE49-F238E27FC236}">
                <a16:creationId xmlns="" xmlns:a16="http://schemas.microsoft.com/office/drawing/2014/main" id="{DB410EEF-0852-4C99-B267-642DA0EDBCEC}"/>
              </a:ext>
            </a:extLst>
          </p:cNvPr>
          <p:cNvSpPr txBox="1">
            <a:spLocks/>
          </p:cNvSpPr>
          <p:nvPr/>
        </p:nvSpPr>
        <p:spPr>
          <a:xfrm flipH="1">
            <a:off x="5418138" y="1566052"/>
            <a:ext cx="4714908" cy="52864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lIns="80147" tIns="40074" rIns="80147" bIns="40074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buFont typeface="Wingdings 2"/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   В рамках Государственной программы Российской Федерации «Комплексное развитие сельских территорий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5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 2"/>
              <a:buNone/>
            </a:pPr>
            <a:endParaRPr lang="ru-RU" sz="35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88000" algn="just">
              <a:buFont typeface="Wingdings 2"/>
              <a:buNone/>
            </a:pPr>
            <a:r>
              <a:rPr lang="ru-RU" sz="5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приобретение домов в с. Старое </a:t>
            </a:r>
            <a:r>
              <a:rPr lang="ru-RU" sz="5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5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площадью 72 м², стоимостью 4,7 млн. рублей и дома в с. Богдановка, площадью </a:t>
            </a:r>
            <a:r>
              <a:rPr lang="ru-RU" sz="5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 </a:t>
            </a:r>
            <a:r>
              <a:rPr lang="ru-RU" sz="5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м², стоимостью </a:t>
            </a:r>
            <a:r>
              <a:rPr lang="ru-RU" sz="5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5,6 </a:t>
            </a:r>
            <a:r>
              <a:rPr lang="ru-RU" sz="5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рублей, для предоставления их по договору найма жилого помещения, а также строительство индивидуального жилого дома с. Мельцаны, площадью 72 м², стоимостью </a:t>
            </a:r>
            <a:r>
              <a:rPr lang="ru-RU" sz="5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4,5 </a:t>
            </a:r>
            <a:r>
              <a:rPr lang="ru-RU" sz="5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рублей, для улучшения жилищных условий граждан работающих в сельской местности.</a:t>
            </a:r>
          </a:p>
          <a:p>
            <a:pPr marL="0" indent="288000" algn="just">
              <a:buFont typeface="Wingdings 2"/>
              <a:buNone/>
            </a:pPr>
            <a:endParaRPr lang="ru-RU" sz="5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88000" algn="just">
              <a:buFont typeface="Wingdings 2"/>
              <a:buNone/>
            </a:pPr>
            <a:endParaRPr lang="ru-RU" sz="5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88000" algn="just">
              <a:buFont typeface="Wingdings 2"/>
              <a:buNone/>
            </a:pPr>
            <a:endParaRPr lang="ru-RU" sz="5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88000" algn="just">
              <a:buFont typeface="Wingdings 2"/>
              <a:buNone/>
            </a:pPr>
            <a:endParaRPr lang="ru-RU" sz="5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88000" algn="just">
              <a:buFont typeface="Wingdings 2"/>
              <a:buNone/>
            </a:pPr>
            <a:endParaRPr lang="ru-RU" sz="5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Wingdings 2"/>
              <a:buNone/>
            </a:pPr>
            <a:endParaRPr lang="en-US" sz="56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en-US" sz="5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en-US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ru-RU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ru-RU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ru-RU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en-US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endParaRPr lang="en-US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 2"/>
              <a:buNone/>
            </a:pPr>
            <a:r>
              <a:rPr lang="ru-RU" sz="4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Font typeface="Wingdings 2"/>
              <a:buNone/>
            </a:pPr>
            <a:endParaRPr lang="ru-RU" sz="3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Wingdings 2"/>
              <a:buNone/>
            </a:pPr>
            <a:endParaRPr lang="ru-RU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200" dirty="0"/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4F1C0852-254D-C106-6CC0-1D2E725A5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890" y="3923507"/>
            <a:ext cx="4000528" cy="285752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yardsl.ru/upload/iblock/4fb/4fb4bbd4954c4d0f45c4630460b4a47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362772"/>
            <a:ext cx="10693399" cy="792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Объект 3">
            <a:extLst>
              <a:ext uri="{FF2B5EF4-FFF2-40B4-BE49-F238E27FC236}">
                <a16:creationId xmlns="" xmlns:a16="http://schemas.microsoft.com/office/drawing/2014/main" id="{858562C1-528B-411D-9EE3-5DA3C112A81E}"/>
              </a:ext>
            </a:extLst>
          </p:cNvPr>
          <p:cNvSpPr txBox="1">
            <a:spLocks/>
          </p:cNvSpPr>
          <p:nvPr/>
        </p:nvSpPr>
        <p:spPr>
          <a:xfrm>
            <a:off x="668305" y="1423177"/>
            <a:ext cx="9440296" cy="4894861"/>
          </a:xfrm>
          <a:prstGeom prst="rect">
            <a:avLst/>
          </a:prstGeom>
          <a:solidFill>
            <a:srgbClr val="FEEAD0">
              <a:alpha val="0"/>
            </a:srgb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0BD0D9"/>
              </a:buClr>
              <a:buNone/>
              <a:defRPr/>
            </a:pPr>
            <a:endParaRPr lang="ru-RU" sz="6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6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</a:t>
            </a:r>
            <a:r>
              <a:rPr lang="ru-RU" sz="8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Старое </a:t>
            </a:r>
            <a:r>
              <a:rPr lang="ru-RU" sz="8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с. </a:t>
            </a:r>
            <a:r>
              <a:rPr lang="ru-RU" sz="82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Шувары</a:t>
            </a: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с. Рязановка - п.Восход, </a:t>
            </a: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протяженностью 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3,92 км.;</a:t>
            </a: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82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8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Новотроицкое - с. Мельцаны - с. </a:t>
            </a:r>
            <a:r>
              <a:rPr lang="ru-RU" sz="8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Вертилим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с. </a:t>
            </a: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Александровка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протяженностью 9 км.;</a:t>
            </a: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82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8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rgbClr val="0BD0D9"/>
              </a:buClr>
              <a:buNone/>
              <a:defRPr/>
            </a:pPr>
            <a:r>
              <a:rPr lang="ru-RU" sz="8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/д «Подъезд к г. Саранску от а/д «Урал» - с. Новое </a:t>
            </a:r>
            <a:r>
              <a:rPr lang="ru-RU" sz="82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Акшино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с. </a:t>
            </a:r>
            <a:r>
              <a:rPr lang="ru-RU" sz="82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Мизеряне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с. </a:t>
            </a:r>
            <a:r>
              <a:rPr lang="ru-RU" sz="82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Подверниха</a:t>
            </a:r>
            <a:r>
              <a:rPr lang="ru-RU" sz="8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протяженностью 1,0 км.</a:t>
            </a:r>
            <a:r>
              <a:rPr lang="ru-RU" sz="8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12917" indent="-312917" algn="just">
              <a:buClr>
                <a:srgbClr val="0BD0D9"/>
              </a:buClr>
              <a:buFontTx/>
              <a:buChar char="-"/>
              <a:defRPr/>
            </a:pPr>
            <a:endParaRPr lang="ru-RU" sz="82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2917" indent="-312917" algn="just">
              <a:buClr>
                <a:srgbClr val="0BD0D9"/>
              </a:buClr>
              <a:buFontTx/>
              <a:buChar char="-"/>
              <a:defRPr/>
            </a:pPr>
            <a:endParaRPr lang="ru-RU" sz="8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Clr>
                <a:srgbClr val="0BD0D9"/>
              </a:buClr>
              <a:buNone/>
              <a:defRPr/>
            </a:pPr>
            <a:r>
              <a:rPr lang="ru-RU" sz="8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ru-RU" sz="8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г. Саранск от а/д «Урал» - с. </a:t>
            </a:r>
            <a:r>
              <a:rPr lang="ru-RU" sz="8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Лемдяйский</a:t>
            </a:r>
            <a:r>
              <a:rPr lang="ru-RU" sz="8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Майдан - </a:t>
            </a:r>
            <a:r>
              <a:rPr lang="ru-RU" sz="8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с</a:t>
            </a:r>
            <a:r>
              <a:rPr lang="ru-RU" sz="8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Кулдым</a:t>
            </a:r>
            <a:r>
              <a:rPr lang="ru-RU" sz="8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протяженностью 2,1 км.</a:t>
            </a:r>
          </a:p>
          <a:p>
            <a:pPr marL="0" indent="0" algn="just">
              <a:buClr>
                <a:srgbClr val="0BD0D9"/>
              </a:buClr>
              <a:buNone/>
              <a:defRPr/>
            </a:pPr>
            <a:endParaRPr lang="ru-RU" sz="6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6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6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55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48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ru-RU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endParaRPr lang="en-US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BD0D9"/>
              </a:buClr>
              <a:buNone/>
              <a:defRPr/>
            </a:pPr>
            <a:r>
              <a:rPr lang="ru-RU" sz="48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Clr>
                <a:srgbClr val="0BD0D9"/>
              </a:buClr>
              <a:buNone/>
              <a:defRPr/>
            </a:pPr>
            <a:endParaRPr lang="ru-RU" sz="4000" b="1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Clr>
                <a:srgbClr val="0BD0D9"/>
              </a:buClr>
              <a:buNone/>
              <a:defRPr/>
            </a:pPr>
            <a:endParaRPr lang="ru-RU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2917" indent="-312917">
              <a:buClr>
                <a:srgbClr val="0BD0D9"/>
              </a:buClr>
              <a:defRPr/>
            </a:pPr>
            <a:endParaRPr lang="ru-RU" sz="4800" dirty="0">
              <a:solidFill>
                <a:prstClr val="black"/>
              </a:solidFill>
              <a:latin typeface="Century Gothic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912" y="-291334"/>
            <a:ext cx="9526940" cy="785817"/>
          </a:xfrm>
        </p:spPr>
        <p:txBody>
          <a:bodyPr lIns="104306" tIns="45712" rIns="104306" bIns="52153">
            <a:no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реализации национального проекта «Безопасные качественные дороги» на 2023 год планируется ремонт автомобильных дорог </a:t>
            </a:r>
            <a:b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регионального значения:</a:t>
            </a:r>
            <a:b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7058031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912" y="162485"/>
            <a:ext cx="9526940" cy="393776"/>
          </a:xfrm>
        </p:spPr>
        <p:txBody>
          <a:bodyPr lIns="104306" tIns="45712" rIns="104306" bIns="52153">
            <a:normAutofit/>
          </a:bodyPr>
          <a:lstStyle/>
          <a:p>
            <a:pPr algn="ctr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" y="278244"/>
            <a:ext cx="6131798" cy="72362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lIns="91424" tIns="45712" rIns="91424" bIns="45712">
            <a:normAutofit fontScale="25000" lnSpcReduction="20000"/>
          </a:bodyPr>
          <a:lstStyle/>
          <a:p>
            <a:pPr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В рамках Государственной программы РФ</a:t>
            </a:r>
          </a:p>
          <a:p>
            <a:pPr>
              <a:spcBef>
                <a:spcPts val="0"/>
              </a:spcBef>
              <a:buNone/>
            </a:pPr>
            <a:r>
              <a:rPr lang="ru-RU" sz="6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«Комплексное развитие сельских территорий» на 2023 год </a:t>
            </a:r>
          </a:p>
          <a:p>
            <a:pPr indent="0">
              <a:spcBef>
                <a:spcPts val="0"/>
              </a:spcBef>
              <a:buNone/>
            </a:pPr>
            <a:r>
              <a:rPr lang="ru-RU" sz="55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запланировано строительство трех дорог: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Строительство автомобильной дороги в с. Богдановка по пер. Чапаева, ул. Советская, обеспечивающей подъезд до спортплощадки Старошайговского муниципального  района Республики Мордовия, протяженностью     0,9 км., стоимостью 32,3 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55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автомобильной дороги, обеспечивающей подъезд к КФХ 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Кибакова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А.Ф. в Старошайговском муниципальном районе Республики Мордовия, протяженностью 0,</a:t>
            </a:r>
            <a:r>
              <a:rPr lang="en-US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км., стоимостью </a:t>
            </a:r>
            <a:r>
              <a:rPr lang="en-US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15,2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 руб.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55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Строительство автомобильной дороги по ул. Молодежная до зданий коровников ООО "</a:t>
            </a:r>
            <a:r>
              <a:rPr lang="ru-RU" sz="55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Конопатское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" в с. Конопать Старошайговского муниципального района Республики Мордовия, протяженностью 2,05 км., стоимостью </a:t>
            </a:r>
            <a:r>
              <a:rPr lang="en-US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5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 руб.</a:t>
            </a:r>
          </a:p>
          <a:p>
            <a:pPr marL="0" indent="0">
              <a:buNone/>
            </a:pPr>
            <a:endParaRPr lang="en-US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6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обустройство </a:t>
            </a:r>
            <a:r>
              <a:rPr lang="ru-RU" sz="6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площадок накопления ТКО в Старошайговском, </a:t>
            </a:r>
            <a:r>
              <a:rPr lang="ru-RU" sz="6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Старотеризморгском</a:t>
            </a:r>
            <a:r>
              <a:rPr lang="ru-RU" sz="6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6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Лемдяйском</a:t>
            </a:r>
            <a:r>
              <a:rPr lang="ru-RU" sz="6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сельских поселениях Старошайговского района общей стоимостью 6 млн. рублей.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endParaRPr lang="ru-RU" sz="4800" dirty="0"/>
          </a:p>
        </p:txBody>
      </p:sp>
      <p:sp>
        <p:nvSpPr>
          <p:cNvPr id="17" name="Объект 3">
            <a:extLst>
              <a:ext uri="{FF2B5EF4-FFF2-40B4-BE49-F238E27FC236}">
                <a16:creationId xmlns="" xmlns:a16="http://schemas.microsoft.com/office/drawing/2014/main" id="{DD66794C-1748-437E-B63D-F003A8C10344}"/>
              </a:ext>
            </a:extLst>
          </p:cNvPr>
          <p:cNvSpPr txBox="1">
            <a:spLocks/>
          </p:cNvSpPr>
          <p:nvPr/>
        </p:nvSpPr>
        <p:spPr>
          <a:xfrm>
            <a:off x="6077081" y="278244"/>
            <a:ext cx="4616319" cy="728301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24" tIns="45712" rIns="91424" bIns="45712">
            <a:normAutofit fontScale="5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  <p:sp>
        <p:nvSpPr>
          <p:cNvPr id="18" name="Объект 2">
            <a:extLst>
              <a:ext uri="{FF2B5EF4-FFF2-40B4-BE49-F238E27FC236}">
                <a16:creationId xmlns="" xmlns:a16="http://schemas.microsoft.com/office/drawing/2014/main" id="{2EFEB729-4A58-4CD1-B8AA-E29BF03C0771}"/>
              </a:ext>
            </a:extLst>
          </p:cNvPr>
          <p:cNvSpPr txBox="1">
            <a:spLocks/>
          </p:cNvSpPr>
          <p:nvPr/>
        </p:nvSpPr>
        <p:spPr>
          <a:xfrm>
            <a:off x="6182128" y="4174449"/>
            <a:ext cx="4177139" cy="25351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24" tIns="45712" rIns="91424" bIns="45712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endParaRPr lang="ru-RU" sz="1600" b="1" dirty="0" smtClean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b="1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обустройство сквера               -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Новое </a:t>
            </a:r>
            <a:r>
              <a:rPr lang="ru-RU" sz="1600" dirty="0" err="1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Акшино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Старошайговского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Мордовия,    площадью 450 м²,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сметной </a:t>
            </a:r>
            <a:r>
              <a:rPr lang="ru-RU" sz="16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стоимостью </a:t>
            </a:r>
            <a:r>
              <a:rPr lang="en-US" sz="16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600" dirty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млн. 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r>
              <a:rPr lang="en-US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endParaRPr lang="ru-RU" sz="1600" dirty="0" smtClean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rgbClr val="0BD0D9"/>
              </a:buClr>
              <a:buNone/>
              <a:defRPr/>
            </a:pP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</a:t>
            </a:r>
            <a:r>
              <a:rPr lang="ru-RU" sz="1600" dirty="0" err="1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Ингенер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Пятино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Старошайговского</a:t>
            </a:r>
            <a:r>
              <a:rPr lang="ru-RU" sz="1600" dirty="0" smtClean="0">
                <a:solidFill>
                  <a:srgbClr val="04617B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</a:t>
            </a:r>
            <a:endParaRPr lang="ru-RU" sz="1600" dirty="0">
              <a:solidFill>
                <a:srgbClr val="04617B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750FC8DF-30F1-49F6-C1BA-D8745367EC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786" y="2984823"/>
            <a:ext cx="2335865" cy="129940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1091B48-0025-B7D6-CDF8-5CDF55E7F3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88" y="2984823"/>
            <a:ext cx="2025277" cy="17373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4DB5E70B-E5D7-0A28-E7CF-23DE6D754F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514" y="3403684"/>
            <a:ext cx="2452137" cy="140654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9CE9775-FD4E-BEBE-7E17-B4606F62DD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128" y="315028"/>
            <a:ext cx="4260681" cy="370189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464460C-C605-B6F4-4DE1-160A9AF334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96" y="5995209"/>
            <a:ext cx="4191086" cy="14035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17217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6447" y="565921"/>
            <a:ext cx="4901142" cy="640724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Строительство автомобильной дороги до кладбища в с.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Кулдым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протяженностью    0,955 км</a:t>
            </a:r>
          </a:p>
          <a:p>
            <a:pPr>
              <a:buNone/>
            </a:pPr>
            <a:endParaRPr lang="ru-RU" sz="1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3" y="0"/>
            <a:ext cx="5079365" cy="697316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Строительство автомобильной дороги по ул. Молодежная до зданий коровников в с. Конопать, протяженностью 2,052 км</a:t>
            </a:r>
            <a:endParaRPr lang="ru-RU" sz="1600" b="1" dirty="0"/>
          </a:p>
        </p:txBody>
      </p:sp>
      <p:pic>
        <p:nvPicPr>
          <p:cNvPr id="5" name="Объект 21">
            <a:extLst>
              <a:ext uri="{FF2B5EF4-FFF2-40B4-BE49-F238E27FC236}">
                <a16:creationId xmlns:a16="http://schemas.microsoft.com/office/drawing/2014/main" xmlns="" id="{E8E94943-7120-43B1-B9E5-74C6325A5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354" y="1637491"/>
            <a:ext cx="4038600" cy="514353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B3E1A43-83E2-493B-A25F-69D71B9A4E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1014" y="923112"/>
            <a:ext cx="4929222" cy="30003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918072" y="4137821"/>
            <a:ext cx="55721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автомобильной дороги                                                    по пер. им.Чапаева в с. Богдановка </a:t>
            </a:r>
            <a:b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Старошайговского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 протяженностью 0,250 км. </a:t>
            </a:r>
            <a:endParaRPr lang="ru-RU" sz="16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03824" y="5209391"/>
            <a:ext cx="521497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693400" cy="1732775"/>
          </a:xfrm>
        </p:spPr>
        <p:txBody>
          <a:bodyPr lIns="104306" tIns="52153" rIns="104306" bIns="52153" rtlCol="0">
            <a:noAutofit/>
          </a:bodyPr>
          <a:lstStyle/>
          <a:p>
            <a:pPr>
              <a:defRPr/>
            </a:pPr>
            <a:r>
              <a:rPr lang="ru-RU" sz="2300" b="1" dirty="0">
                <a:latin typeface="+mn-lt"/>
              </a:rPr>
              <a:t> </a:t>
            </a:r>
          </a:p>
        </p:txBody>
      </p:sp>
      <p:pic>
        <p:nvPicPr>
          <p:cNvPr id="11" name="Picture 2" descr="C:\Users\Arxitektor\Desktop\Заявка в минсельхоз по Старошайговскому району\Презентация\20190605_0859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393" y="2351573"/>
            <a:ext cx="4763423" cy="3386839"/>
          </a:xfrm>
          <a:prstGeom prst="rect">
            <a:avLst/>
          </a:prstGeom>
          <a:noFill/>
        </p:spPr>
      </p:pic>
      <p:pic>
        <p:nvPicPr>
          <p:cNvPr id="12" name="Picture 2" descr="C:\Users\Arxitektor\Desktop\Заявка в минсельхоз по Старошайговскому району\Презентация\20190605_090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9328" y="2310596"/>
            <a:ext cx="4594852" cy="2940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D881974F-EFAD-4D8D-979F-99847CA14F45}"/>
              </a:ext>
            </a:extLst>
          </p:cNvPr>
          <p:cNvSpPr txBox="1">
            <a:spLocks/>
          </p:cNvSpPr>
          <p:nvPr/>
        </p:nvSpPr>
        <p:spPr>
          <a:xfrm>
            <a:off x="-33238" y="354435"/>
            <a:ext cx="10693400" cy="1732776"/>
          </a:xfrm>
          <a:prstGeom prst="rect">
            <a:avLst/>
          </a:prstGeom>
        </p:spPr>
        <p:txBody>
          <a:bodyPr vert="horz" lIns="104306" tIns="52153" rIns="104306" bIns="52153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очистных сооружений и канализационных сетей в с. Ст.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C:\Users\Arxitektor\Desktop\Заявка в минсельхоз по Старошайговскому району\Презентация\20190605_090055.jpg">
            <a:extLst>
              <a:ext uri="{FF2B5EF4-FFF2-40B4-BE49-F238E27FC236}">
                <a16:creationId xmlns:a16="http://schemas.microsoft.com/office/drawing/2014/main" xmlns="" id="{D6D468BD-A612-4601-9DB0-CACBFAC6A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9615" y="4568269"/>
            <a:ext cx="5016565" cy="278257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https://im0-tub-ru.yandex.net/i?id=6d21a8b08c08659e80d75282a6e05582&amp;ref=rim&amp;n=33&amp;w=225&amp;h=15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61299" y="423061"/>
            <a:ext cx="2714645" cy="126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2" y="16"/>
            <a:ext cx="9624060" cy="494483"/>
          </a:xfrm>
        </p:spPr>
        <p:txBody>
          <a:bodyPr/>
          <a:lstStyle/>
          <a:p>
            <a:r>
              <a:rPr lang="ru-RU" sz="1800" b="1" dirty="0" smtClean="0"/>
              <a:t>Приоритетные  направления  для  инвестирования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435811" y="420070"/>
            <a:ext cx="4722919" cy="646908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рекреационного 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туризма. Туристическая база 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отдыха </a:t>
            </a: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муниципального района функционирует  туристская база отдыха «Отрада», где гости могут заниматься волейболом, бадминтоном, футболом, рыбалкой и др..</a:t>
            </a: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ПЛОЩАДКА ДЛЯ РАЗМЕЩЕНИЯ</a:t>
            </a:r>
          </a:p>
          <a:p>
            <a:pPr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На базе детского оздоровительного лагеря «Сосновый бор". Республика Мордовия,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муниципальный район,</a:t>
            </a:r>
          </a:p>
          <a:p>
            <a:pPr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примерно 500 м на запад от с. Ягодная Поляна. Свободная площадь площадки 9,3 га.</a:t>
            </a:r>
          </a:p>
          <a:p>
            <a:pPr marL="0" indent="0">
              <a:buNone/>
            </a:pPr>
            <a:endParaRPr lang="ru-RU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Инвестиционная площадка</a:t>
            </a:r>
          </a:p>
          <a:p>
            <a:pPr marL="0" indent="0">
              <a:buNone/>
            </a:pPr>
            <a:r>
              <a:rPr lang="ru-RU" sz="5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5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Гринфилд</a:t>
            </a:r>
            <a:r>
              <a:rPr lang="ru-RU" sz="5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0" indent="0">
              <a:buNone/>
            </a:pPr>
            <a:r>
              <a:rPr lang="ru-RU" sz="5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Под организацию теплиц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5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муниципального района   данная ниша свободна. На территории Республики Мордовия  АО "Тепличное" занимается производством овощей защищенного грунта. Производство овощей защищенного грунта в 2020 году составило   32,1 тыс. тонн.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Земельный участок для инвестиционного проекта (строительства) расположен по адресу: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Республика Мордовия,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район, с. Старое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ул. Советская, д.62.</a:t>
            </a: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площадь: 38,2 га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7255" y="420070"/>
            <a:ext cx="4726482" cy="7141193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Выращивание 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черной 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смородины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открытом грунте</a:t>
            </a:r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момент в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Старошайговском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районе отсутствует предприятие по выращиванию смородины. Высокая потенциальная оценка рынка сбыта продукции.. 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район,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Мельцанское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сельское поселение, с. Мельцаны. Свободная площадь площадки 109 га.</a:t>
            </a:r>
            <a:endParaRPr lang="ru-RU" sz="4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Инвестиционная площадка для организации производств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Здания можно использовать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 швейное производство;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 автосервиса;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 гостиничного 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комплекса и  т.д.</a:t>
            </a:r>
          </a:p>
          <a:p>
            <a:pPr marL="0" indent="0">
              <a:buNone/>
            </a:pP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муниципального района   данная ниша свободна. 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Мордовия,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с.Старое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ул.Больничная. Здание ПТУ. Общая </a:t>
            </a:r>
            <a:r>
              <a:rPr lang="ru-RU" sz="4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 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3,8 га.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национальной кухни.</a:t>
            </a:r>
          </a:p>
          <a:p>
            <a:pPr marL="0" indent="0">
              <a:buNone/>
            </a:pP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КОНКУРЕНТНОЕ ОКРУЖЕНИЕ</a:t>
            </a:r>
          </a:p>
          <a:p>
            <a:pPr marL="0" indent="0">
              <a:buNone/>
            </a:pP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действуют 4 организации общественного питания:  закусочная «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Hoo-kah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без кухни, предусмотрено распитие безалкогольных напитков и пива, «Суши-роллы» изготовление и продажа с доставкой, придорожное «Кафе» в меню русская кухня и «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Шаверма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изготовление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шаурмы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ПЛОЩАДКА ДЛЯ РАЗМЕЩЕНИЯ</a:t>
            </a: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Старотеризморгское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поселение, с. Старая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Теризморга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ул. </a:t>
            </a:r>
            <a:r>
              <a:rPr lang="ru-RU" sz="4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Центальная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площадки 0,132 га.</a:t>
            </a:r>
          </a:p>
          <a:p>
            <a:endParaRPr lang="ru-RU" sz="4800" dirty="0"/>
          </a:p>
        </p:txBody>
      </p:sp>
      <p:pic>
        <p:nvPicPr>
          <p:cNvPr id="9" name="Рисунок 8" descr="https://sveklon.ru/wp-content/uploads/2018/05/smorodina-yadrenay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617" y="446737"/>
            <a:ext cx="2584022" cy="1262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investrm.ru/upload/iblock/03b/03b7c7d152acfc5bdcc66955475b75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18468" y="3423441"/>
            <a:ext cx="2050504" cy="120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xn--80aiclbbsnghpgw1b5g.xn--p1ai/Images/Resize/f7bc8daf-f572-4f6e-a150-d44f31c561d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60948" y="5995209"/>
            <a:ext cx="328614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380947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115392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1608568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площадки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7548" y="2189601"/>
            <a:ext cx="100991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r>
              <a:rPr lang="ru-RU" sz="6600" dirty="0">
                <a:latin typeface="PF Square Sans Pro" panose="02000506040000020004" pitchFamily="2" charset="0"/>
              </a:rPr>
              <a:t></a:t>
            </a:r>
          </a:p>
          <a:p>
            <a:pPr algn="ctr"/>
            <a:endParaRPr lang="ru-RU" sz="1800" dirty="0">
              <a:latin typeface="PF Square Sans Pro" panose="02000506040000020004" pitchFamily="2" charset="0"/>
            </a:endParaRPr>
          </a:p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Информация по инвестиционным площадкам Старошайговского муниципального района с описанием земельных участков, инженерно-транспортной инфраструктуры и фотографиями размещена на инвестиционном портале Республики Мордовия (</a:t>
            </a:r>
            <a:r>
              <a:rPr lang="ru-RU" sz="1600" dirty="0">
                <a:latin typeface="PF Square Sans Pro" panose="02000506040000020004" pitchFamily="2" charset="0"/>
                <a:hlinkClick r:id="rId3"/>
              </a:rPr>
              <a:t>www.investrm.ru</a:t>
            </a:r>
            <a:r>
              <a:rPr lang="ru-RU" sz="1600" dirty="0">
                <a:latin typeface="PF Square Sans Pro" panose="02000506040000020004" pitchFamily="2" charset="0"/>
              </a:rPr>
              <a:t>) по ссылке: </a:t>
            </a:r>
            <a:r>
              <a:rPr lang="ru-RU" sz="1600" dirty="0">
                <a:latin typeface="PF Square Sans Pro" panose="02000506040000020004" pitchFamily="2" charset="0"/>
                <a:hlinkClick r:id="rId4"/>
              </a:rPr>
              <a:t>http://map.investrm.ru</a:t>
            </a:r>
            <a:r>
              <a:rPr lang="ru-RU" sz="1600" dirty="0" smtClean="0">
                <a:latin typeface="PF Square Sans Pro" panose="02000506040000020004" pitchFamily="2" charset="0"/>
                <a:hlinkClick r:id="rId4"/>
              </a:rPr>
              <a:t>/</a:t>
            </a:r>
            <a:r>
              <a:rPr lang="ru-RU" sz="1600" dirty="0" smtClean="0">
                <a:latin typeface="PF Square Sans Pro" panose="02000506040000020004" pitchFamily="2" charset="0"/>
              </a:rPr>
              <a:t> и  </a:t>
            </a:r>
            <a:r>
              <a:rPr lang="ru-RU" sz="1600" dirty="0" smtClean="0"/>
              <a:t>на официальном сайте </a:t>
            </a:r>
            <a:r>
              <a:rPr lang="ru-RU" sz="1600" dirty="0" err="1" smtClean="0"/>
              <a:t>Старошайговского</a:t>
            </a:r>
            <a:r>
              <a:rPr lang="ru-RU" sz="1600" dirty="0" smtClean="0"/>
              <a:t> муниципального района размещена в разделе: Инвестиционная привлекательность - Информационные материалы  </a:t>
            </a:r>
            <a:r>
              <a:rPr lang="ru-RU" sz="1600" u="sng" dirty="0" smtClean="0">
                <a:hlinkClick r:id="rId5"/>
              </a:rPr>
              <a:t>https://staroshajgovo.e-mordovia.ru/newsline/view/3708</a:t>
            </a:r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896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29519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648809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информация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6225" y="3578594"/>
            <a:ext cx="999993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(ответственный за инвестиции)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Первый Заместитель Главы </a:t>
            </a:r>
            <a:r>
              <a:rPr lang="ru-RU" sz="2000" b="1" dirty="0" err="1" smtClean="0">
                <a:latin typeface="PF Square Sans Pro" panose="02000506040000020004" pitchFamily="2" charset="0"/>
              </a:rPr>
              <a:t>Старошайговского</a:t>
            </a:r>
            <a:r>
              <a:rPr lang="ru-RU" sz="2000" b="1" dirty="0" smtClean="0">
                <a:latin typeface="PF Square Sans Pro" panose="02000506040000020004" pitchFamily="2" charset="0"/>
              </a:rPr>
              <a:t> муниципального района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Котькина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Елена Серафимовна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Тел.:  8 (834-32) 2-11-14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Контактная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информация: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Адрес:  431540, Республика Мордовия, Старошайговский район, с. Старое Шайгово, ул. Ленина, 11.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E-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3"/>
              </a:rPr>
              <a:t>shagadm@moris.ru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Сайт:     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4"/>
              </a:rPr>
              <a:t>http://staroshajgovo.e-mordovia.ru/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32121" y="1351739"/>
            <a:ext cx="63579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ГЛАВА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Старошайговского муниципального района </a:t>
            </a:r>
          </a:p>
          <a:p>
            <a:r>
              <a:rPr lang="ru-RU" sz="2800" b="1" dirty="0">
                <a:latin typeface="PF Square Sans Pro Medium" panose="02000500000000020004" pitchFamily="2" charset="0"/>
              </a:rPr>
              <a:t>Мухин Геннадий Александрович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Тел./факс:  8 (834-32) 2-21-52</a:t>
            </a:r>
          </a:p>
        </p:txBody>
      </p:sp>
      <p:pic>
        <p:nvPicPr>
          <p:cNvPr id="6" name="Picture 1" descr="C:\Users\Надежда\Desktop\мухин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6106" y="923112"/>
            <a:ext cx="2000264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271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4018</TotalTime>
  <Words>3188</Words>
  <Application>Microsoft Office PowerPoint</Application>
  <PresentationFormat>Произвольный</PresentationFormat>
  <Paragraphs>500</Paragraphs>
  <Slides>33</Slides>
  <Notes>18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51" baseType="lpstr">
      <vt:lpstr>Arial</vt:lpstr>
      <vt:lpstr>PF Square Sans Pro Medium</vt:lpstr>
      <vt:lpstr>Franklin Gothic Book</vt:lpstr>
      <vt:lpstr>PF Square Sans Pro</vt:lpstr>
      <vt:lpstr>Palatino Linotype</vt:lpstr>
      <vt:lpstr>Times New Roman</vt:lpstr>
      <vt:lpstr>Franklin Gothic Medium</vt:lpstr>
      <vt:lpstr>Calibri</vt:lpstr>
      <vt:lpstr>Bookman Old Style</vt:lpstr>
      <vt:lpstr>Wingdings 2</vt:lpstr>
      <vt:lpstr>Wingdings</vt:lpstr>
      <vt:lpstr>Arial Unicode MS</vt:lpstr>
      <vt:lpstr>Arial Narrow</vt:lpstr>
      <vt:lpstr>Century Gothic</vt:lpstr>
      <vt:lpstr>Wingdings 3</vt:lpstr>
      <vt:lpstr>Трек</vt:lpstr>
      <vt:lpstr>Acrobat Document</vt:lpstr>
      <vt:lpstr>Диаграмма Microsoft Graph</vt:lpstr>
      <vt:lpstr>Слайд 1</vt:lpstr>
      <vt:lpstr>Слайд 2</vt:lpstr>
      <vt:lpstr>Слайд 3</vt:lpstr>
      <vt:lpstr>Слайд 4</vt:lpstr>
      <vt:lpstr>Экономика.                                                                                                                          Основные показатели социально-экономического развития СТАРОШАЙГОВСКОГО муниципального района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ТУРИСТИЧЕСКИЙ ПОТЕНЦИАЛ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Гранты «Агростартат» </vt:lpstr>
      <vt:lpstr>ПЛАНИРУЕМЫЕ  К РЕАЛИЗАЦИИ ИНВЕСТИЦИОННЫЕ ПРОЕКТЫ на 2023-2025 г.г.</vt:lpstr>
      <vt:lpstr>В рамках реализации национального проекта «Безопасные качественные дороги» на 2023 год планируется ремонт автомобильных дорог  регионального значения: </vt:lpstr>
      <vt:lpstr>Слайд 28</vt:lpstr>
      <vt:lpstr>Слайд 29</vt:lpstr>
      <vt:lpstr> </vt:lpstr>
      <vt:lpstr>Приоритетные  направления  для  инвестирования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Maks</dc:creator>
  <cp:lastModifiedBy>Светлана Ивановна</cp:lastModifiedBy>
  <cp:revision>452</cp:revision>
  <dcterms:created xsi:type="dcterms:W3CDTF">2014-07-31T09:11:59Z</dcterms:created>
  <dcterms:modified xsi:type="dcterms:W3CDTF">2024-01-24T07:14:05Z</dcterms:modified>
</cp:coreProperties>
</file>