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notesSlides/notesSlide14.xml" ContentType="application/vnd.openxmlformats-officedocument.presentationml.notesSlide+xml"/>
  <Override PartName="/ppt/tags/tag14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2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tags/tag17.xml" ContentType="application/vnd.openxmlformats-officedocument.presentationml.tags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tags/tag15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Default Extension="vml" ContentType="application/vnd.openxmlformats-officedocument.vmlDrawing"/>
  <Default Extension="gif" ContentType="image/gif"/>
  <Override PartName="/ppt/tags/tag13.xml" ContentType="application/vnd.openxmlformats-officedocument.presentationml.tags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tags/tag2.xml" ContentType="application/vnd.openxmlformats-officedocument.presentationml.tags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bookmarkIdSeed="7">
  <p:sldMasterIdLst>
    <p:sldMasterId id="2147483780" r:id="rId1"/>
  </p:sldMasterIdLst>
  <p:notesMasterIdLst>
    <p:notesMasterId r:id="rId42"/>
  </p:notesMasterIdLst>
  <p:handoutMasterIdLst>
    <p:handoutMasterId r:id="rId43"/>
  </p:handoutMasterIdLst>
  <p:sldIdLst>
    <p:sldId id="366" r:id="rId2"/>
    <p:sldId id="346" r:id="rId3"/>
    <p:sldId id="368" r:id="rId4"/>
    <p:sldId id="371" r:id="rId5"/>
    <p:sldId id="370" r:id="rId6"/>
    <p:sldId id="372" r:id="rId7"/>
    <p:sldId id="373" r:id="rId8"/>
    <p:sldId id="375" r:id="rId9"/>
    <p:sldId id="374" r:id="rId10"/>
    <p:sldId id="376" r:id="rId11"/>
    <p:sldId id="377" r:id="rId12"/>
    <p:sldId id="378" r:id="rId13"/>
    <p:sldId id="379" r:id="rId14"/>
    <p:sldId id="380" r:id="rId15"/>
    <p:sldId id="350" r:id="rId16"/>
    <p:sldId id="393" r:id="rId17"/>
    <p:sldId id="359" r:id="rId18"/>
    <p:sldId id="345" r:id="rId19"/>
    <p:sldId id="356" r:id="rId20"/>
    <p:sldId id="355" r:id="rId21"/>
    <p:sldId id="381" r:id="rId22"/>
    <p:sldId id="382" r:id="rId23"/>
    <p:sldId id="394" r:id="rId24"/>
    <p:sldId id="395" r:id="rId25"/>
    <p:sldId id="396" r:id="rId26"/>
    <p:sldId id="397" r:id="rId27"/>
    <p:sldId id="398" r:id="rId28"/>
    <p:sldId id="399" r:id="rId29"/>
    <p:sldId id="400" r:id="rId30"/>
    <p:sldId id="389" r:id="rId31"/>
    <p:sldId id="401" r:id="rId32"/>
    <p:sldId id="408" r:id="rId33"/>
    <p:sldId id="402" r:id="rId34"/>
    <p:sldId id="403" r:id="rId35"/>
    <p:sldId id="404" r:id="rId36"/>
    <p:sldId id="405" r:id="rId37"/>
    <p:sldId id="406" r:id="rId38"/>
    <p:sldId id="407" r:id="rId39"/>
    <p:sldId id="328" r:id="rId40"/>
    <p:sldId id="325" r:id="rId41"/>
  </p:sldIdLst>
  <p:sldSz cx="10693400" cy="7561263"/>
  <p:notesSz cx="9144000" cy="6858000"/>
  <p:embeddedFontLst>
    <p:embeddedFont>
      <p:font typeface="Franklin Gothic Book" pitchFamily="34" charset="0"/>
      <p:regular r:id="rId44"/>
      <p:italic r:id="rId45"/>
    </p:embeddedFont>
    <p:embeddedFont>
      <p:font typeface="Franklin Gothic Medium" pitchFamily="34" charset="0"/>
      <p:regular r:id="rId46"/>
      <p:italic r:id="rId47"/>
    </p:embeddedFont>
    <p:embeddedFont>
      <p:font typeface="Calibri" pitchFamily="34" charset="0"/>
      <p:regular r:id="rId48"/>
      <p:bold r:id="rId49"/>
      <p:italic r:id="rId50"/>
      <p:boldItalic r:id="rId51"/>
    </p:embeddedFont>
    <p:embeddedFont>
      <p:font typeface="Bookman Old Style" pitchFamily="18" charset="0"/>
      <p:regular r:id="rId52"/>
      <p:bold r:id="rId53"/>
      <p:italic r:id="rId54"/>
      <p:boldItalic r:id="rId55"/>
    </p:embeddedFont>
    <p:embeddedFont>
      <p:font typeface="Wingdings 2" pitchFamily="18" charset="2"/>
      <p:regular r:id="rId56"/>
    </p:embeddedFont>
    <p:embeddedFont>
      <p:font typeface="Arial Unicode MS" pitchFamily="34" charset="-128"/>
      <p:regular r:id="rId57"/>
    </p:embeddedFont>
    <p:embeddedFont>
      <p:font typeface="Arial Narrow" pitchFamily="34" charset="0"/>
      <p:regular r:id="rId58"/>
      <p:bold r:id="rId59"/>
      <p:italic r:id="rId60"/>
      <p:boldItalic r:id="rId61"/>
    </p:embeddedFont>
    <p:embeddedFont>
      <p:font typeface="Wingdings 3" pitchFamily="18" charset="2"/>
      <p:regular r:id="rId62"/>
    </p:embeddedFont>
  </p:embeddedFontLst>
  <p:defaultTextStyle>
    <a:defPPr>
      <a:defRPr lang="ru-RU"/>
    </a:defPPr>
    <a:lvl1pPr marL="0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по умолчанию" id="{B6B153F5-2CE2-4096-A1F1-43C82613D5FA}">
          <p14:sldIdLst>
            <p14:sldId id="256"/>
            <p14:sldId id="284"/>
            <p14:sldId id="264"/>
          </p14:sldIdLst>
        </p14:section>
        <p14:section name="Раздел без заголовка" id="{C76E264E-1E46-4237-8DFC-216D557DEA02}">
          <p14:sldIdLst>
            <p14:sldId id="303"/>
            <p14:sldId id="265"/>
            <p14:sldId id="257"/>
            <p14:sldId id="266"/>
            <p14:sldId id="329"/>
            <p14:sldId id="335"/>
            <p14:sldId id="336"/>
            <p14:sldId id="286"/>
            <p14:sldId id="339"/>
            <p14:sldId id="330"/>
            <p14:sldId id="275"/>
            <p14:sldId id="270"/>
            <p14:sldId id="271"/>
            <p14:sldId id="326"/>
            <p14:sldId id="272"/>
            <p14:sldId id="277"/>
            <p14:sldId id="290"/>
            <p14:sldId id="321"/>
            <p14:sldId id="337"/>
            <p14:sldId id="291"/>
            <p14:sldId id="292"/>
            <p14:sldId id="338"/>
            <p14:sldId id="289"/>
            <p14:sldId id="276"/>
            <p14:sldId id="327"/>
            <p14:sldId id="331"/>
            <p14:sldId id="332"/>
            <p14:sldId id="288"/>
            <p14:sldId id="328"/>
            <p14:sldId id="269"/>
            <p14:sldId id="262"/>
            <p14:sldId id="325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3368">
          <p15:clr>
            <a:srgbClr val="A4A3A4"/>
          </p15:clr>
        </p15:guide>
        <p15:guide id="2" pos="238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7471" autoAdjust="0"/>
  </p:normalViewPr>
  <p:slideViewPr>
    <p:cSldViewPr>
      <p:cViewPr>
        <p:scale>
          <a:sx n="80" d="100"/>
          <a:sy n="80" d="100"/>
        </p:scale>
        <p:origin x="-2094" y="-636"/>
      </p:cViewPr>
      <p:guideLst>
        <p:guide orient="horz" pos="2382"/>
        <p:guide pos="336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font" Target="fonts/font4.fntdata"/><Relationship Id="rId50" Type="http://schemas.openxmlformats.org/officeDocument/2006/relationships/font" Target="fonts/font7.fntdata"/><Relationship Id="rId55" Type="http://schemas.openxmlformats.org/officeDocument/2006/relationships/font" Target="fonts/font12.fntdata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11.fntdata"/><Relationship Id="rId62" Type="http://schemas.openxmlformats.org/officeDocument/2006/relationships/font" Target="fonts/font1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2.fntdata"/><Relationship Id="rId53" Type="http://schemas.openxmlformats.org/officeDocument/2006/relationships/font" Target="fonts/font10.fntdata"/><Relationship Id="rId58" Type="http://schemas.openxmlformats.org/officeDocument/2006/relationships/font" Target="fonts/font15.fntdata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6.fntdata"/><Relationship Id="rId57" Type="http://schemas.openxmlformats.org/officeDocument/2006/relationships/font" Target="fonts/font14.fntdata"/><Relationship Id="rId61" Type="http://schemas.openxmlformats.org/officeDocument/2006/relationships/font" Target="fonts/font1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.fntdata"/><Relationship Id="rId52" Type="http://schemas.openxmlformats.org/officeDocument/2006/relationships/font" Target="fonts/font9.fntdata"/><Relationship Id="rId60" Type="http://schemas.openxmlformats.org/officeDocument/2006/relationships/font" Target="fonts/font17.fntdata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48" Type="http://schemas.openxmlformats.org/officeDocument/2006/relationships/font" Target="fonts/font5.fntdata"/><Relationship Id="rId56" Type="http://schemas.openxmlformats.org/officeDocument/2006/relationships/font" Target="fonts/font13.fntdata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font" Target="fonts/font8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3.fntdata"/><Relationship Id="rId59" Type="http://schemas.openxmlformats.org/officeDocument/2006/relationships/font" Target="fonts/font16.fntdata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52;&#1072;&#1082;&#1072;&#1088;&#1086;&#1074;&#1072;%20&#1084;&#1086;&#1080;%20&#1076;&#1086;&#1082;&#1091;&#1084;&#1077;&#1085;&#1090;&#1099;\&#1055;&#1040;&#1055;&#1050;&#1040;%20&#1054;&#1041;&#1052;&#1045;&#1053;&#1040;\2019%20&#1054;&#1041;&#1065;&#1048;&#1049;\&#1050;&#1086;&#1087;&#1080;&#1103;%20&#1044;&#1080;&#1072;&#1075;&#1088;&#1072;&#1084;&#1084;&#1099;%20-&#1048;&#1090;&#1086;&#1075;&#1080;%202016%20&#1085;&#1072;%203-&#1093;%20&#1089;&#1090;&#1088;.%20&#1085;&#1086;&#1074;&#1099;&#1081;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52;&#1072;&#1082;&#1072;&#1088;&#1086;&#1074;&#1072;%20&#1084;&#1086;&#1080;%20&#1076;&#1086;&#1082;&#1091;&#1084;&#1077;&#1085;&#1090;&#1099;\&#1055;&#1040;&#1055;&#1050;&#1040;%20&#1054;&#1041;&#1052;&#1045;&#1053;&#1040;\2019%20&#1054;&#1041;&#1065;&#1048;&#1049;\&#1050;&#1086;&#1087;&#1080;&#1103;%20&#1044;&#1080;&#1072;&#1075;&#1088;&#1072;&#1084;&#1084;&#1099;%20-&#1048;&#1090;&#1086;&#1075;&#1080;%202016%20&#1085;&#1072;%203-&#1093;%20&#1089;&#1090;&#1088;.%20&#1085;&#1086;&#1074;&#1099;&#1081;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1400"/>
            </a:pPr>
            <a:r>
              <a:rPr lang="ru-RU" sz="1400"/>
              <a:t>Стоимость валовой продукции сельского 
 хозяйства, млн.руб.</a:t>
            </a:r>
          </a:p>
        </c:rich>
      </c:tx>
      <c:layout>
        <c:manualLayout>
          <c:xMode val="edge"/>
          <c:yMode val="edge"/>
          <c:x val="2.4761514088835944E-2"/>
          <c:y val="2.4442615679993441E-2"/>
        </c:manualLayout>
      </c:layout>
    </c:title>
    <c:view3D>
      <c:hPercent val="54"/>
      <c:rotY val="40"/>
      <c:depthPercent val="100"/>
      <c:rAngAx val="1"/>
    </c:view3D>
    <c:plotArea>
      <c:layout>
        <c:manualLayout>
          <c:layoutTarget val="inner"/>
          <c:xMode val="edge"/>
          <c:yMode val="edge"/>
          <c:x val="1.6743007314338934E-3"/>
          <c:y val="0.23623355401297574"/>
          <c:w val="0.99551799655616258"/>
          <c:h val="0.62088251719194121"/>
        </c:manualLayout>
      </c:layout>
      <c:bar3DChart>
        <c:barDir val="col"/>
        <c:grouping val="clustered"/>
        <c:ser>
          <c:idx val="0"/>
          <c:order val="0"/>
          <c:dLbls>
            <c:dLbl>
              <c:idx val="0"/>
              <c:layout>
                <c:manualLayout>
                  <c:x val="1.513985509092918E-2"/>
                  <c:y val="-2.6744065750905228E-2"/>
                </c:manualLayout>
              </c:layout>
              <c:tx>
                <c:rich>
                  <a:bodyPr/>
                  <a:lstStyle/>
                  <a:p>
                    <a:r>
                      <a:rPr lang="en-US" sz="1200" dirty="0" smtClean="0"/>
                      <a:t>2</a:t>
                    </a:r>
                    <a:r>
                      <a:rPr lang="ru-RU" sz="1200" dirty="0" smtClean="0"/>
                      <a:t>1</a:t>
                    </a:r>
                    <a:r>
                      <a:rPr lang="en-US" sz="1200" dirty="0" smtClean="0"/>
                      <a:t>03</a:t>
                    </a:r>
                    <a:endParaRPr lang="en-US" sz="1200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6.1150608601109324E-3"/>
                  <c:y val="-1.985427004106247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1" dirty="0" smtClean="0"/>
                      <a:t>2634,9</a:t>
                    </a:r>
                    <a:endParaRPr lang="en-US" sz="1200" b="1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1.1114678626336768E-2"/>
                  <c:y val="-1.2906999763715676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1" dirty="0" smtClean="0"/>
                      <a:t>2219,5</a:t>
                    </a:r>
                    <a:endParaRPr lang="en-US" sz="1200" b="1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1.3416915118619881E-2"/>
                  <c:y val="-2.0225172583354219E-2"/>
                </c:manualLayout>
              </c:layout>
              <c:showVal val="1"/>
            </c:dLbl>
            <c:dLbl>
              <c:idx val="4"/>
              <c:layout>
                <c:manualLayout>
                  <c:x val="1.5180117048475782E-2"/>
                  <c:y val="-2.1818878479606289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 b="1"/>
                </a:pPr>
                <a:endParaRPr lang="ru-RU"/>
              </a:p>
            </c:txPr>
            <c:showVal val="1"/>
          </c:dLbls>
          <c:cat>
            <c:strRef>
              <c:f>Лист1!$U$23:$U$26</c:f>
              <c:strCache>
                <c:ptCount val="3"/>
                <c:pt idx="0">
                  <c:v>2019 г.</c:v>
                </c:pt>
                <c:pt idx="1">
                  <c:v>2020 г.</c:v>
                </c:pt>
                <c:pt idx="2">
                  <c:v>2021 г.</c:v>
                </c:pt>
              </c:strCache>
            </c:strRef>
          </c:cat>
          <c:val>
            <c:numRef>
              <c:f>Лист1!$V$23:$V$26</c:f>
              <c:numCache>
                <c:formatCode>General</c:formatCode>
                <c:ptCount val="4"/>
                <c:pt idx="0">
                  <c:v>2203</c:v>
                </c:pt>
                <c:pt idx="1">
                  <c:v>2553.1999999999998</c:v>
                </c:pt>
                <c:pt idx="2">
                  <c:v>2618.5</c:v>
                </c:pt>
              </c:numCache>
            </c:numRef>
          </c:val>
        </c:ser>
        <c:shape val="cylinder"/>
        <c:axId val="79356672"/>
        <c:axId val="79358208"/>
        <c:axId val="0"/>
      </c:bar3DChart>
      <c:catAx>
        <c:axId val="79356672"/>
        <c:scaling>
          <c:orientation val="minMax"/>
        </c:scaling>
        <c:axPos val="b"/>
        <c:numFmt formatCode="General" sourceLinked="1"/>
        <c:tickLblPos val="low"/>
        <c:txPr>
          <a:bodyPr rot="0" vert="horz"/>
          <a:lstStyle/>
          <a:p>
            <a:pPr>
              <a:defRPr sz="1200" b="1"/>
            </a:pPr>
            <a:endParaRPr lang="ru-RU"/>
          </a:p>
        </c:txPr>
        <c:crossAx val="79358208"/>
        <c:crosses val="autoZero"/>
        <c:auto val="1"/>
        <c:lblAlgn val="ctr"/>
        <c:lblOffset val="100"/>
        <c:tickLblSkip val="1"/>
        <c:tickMarkSkip val="1"/>
      </c:catAx>
      <c:valAx>
        <c:axId val="79358208"/>
        <c:scaling>
          <c:orientation val="minMax"/>
        </c:scaling>
        <c:delete val="1"/>
        <c:axPos val="l"/>
        <c:numFmt formatCode="General" sourceLinked="1"/>
        <c:tickLblPos val="nextTo"/>
        <c:crossAx val="79356672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r>
              <a:rPr lang="ru-RU" dirty="0"/>
              <a:t>Производство продукции животноводства в сельскохозяйственных предприятиях, т. </a:t>
            </a:r>
          </a:p>
        </c:rich>
      </c:tx>
      <c:layout/>
    </c:title>
    <c:plotArea>
      <c:layout>
        <c:manualLayout>
          <c:layoutTarget val="inner"/>
          <c:xMode val="edge"/>
          <c:yMode val="edge"/>
          <c:x val="0"/>
          <c:y val="0.16805555555555537"/>
          <c:w val="0.99722222222222157"/>
          <c:h val="0.6368770049577136"/>
        </c:manualLayout>
      </c:layout>
      <c:lineChart>
        <c:grouping val="stacked"/>
        <c:ser>
          <c:idx val="0"/>
          <c:order val="0"/>
          <c:tx>
            <c:v>производство мяса</c:v>
          </c:tx>
          <c:spPr>
            <a:ln w="41275"/>
          </c:spPr>
          <c:marker>
            <c:spPr>
              <a:ln w="3175"/>
            </c:spPr>
          </c:marker>
          <c:dLbls>
            <c:dLbl>
              <c:idx val="0"/>
              <c:layout>
                <c:manualLayout>
                  <c:x val="-0.05"/>
                  <c:y val="-5.0925925925925902E-2"/>
                </c:manualLayout>
              </c:layout>
              <c:dLblPos val="r"/>
              <c:showVal val="1"/>
            </c:dLbl>
            <c:dLbl>
              <c:idx val="1"/>
              <c:layout>
                <c:manualLayout>
                  <c:x val="-0.05"/>
                  <c:y val="-5.5555555555555455E-2"/>
                </c:manualLayout>
              </c:layout>
              <c:dLblPos val="r"/>
              <c:showVal val="1"/>
            </c:dLbl>
            <c:dLbl>
              <c:idx val="2"/>
              <c:layout>
                <c:manualLayout>
                  <c:x val="-4.1666666666666664E-2"/>
                  <c:y val="-5.5555555555555455E-2"/>
                </c:manualLayout>
              </c:layout>
              <c:dLblPos val="r"/>
              <c:showVal val="1"/>
            </c:dLbl>
            <c:dLbl>
              <c:idx val="3"/>
              <c:layout>
                <c:manualLayout>
                  <c:x val="-0.05"/>
                  <c:y val="-5.5555555555555455E-2"/>
                </c:manualLayout>
              </c:layout>
              <c:dLblPos val="r"/>
              <c:showVal val="1"/>
            </c:dLbl>
            <c:dLbl>
              <c:idx val="4"/>
              <c:layout>
                <c:manualLayout>
                  <c:x val="-4.9999999999999933E-2"/>
                  <c:y val="-6.0185185185185265E-2"/>
                </c:manualLayout>
              </c:layout>
              <c:dLblPos val="r"/>
              <c:showVal val="1"/>
            </c:dLbl>
            <c:txPr>
              <a:bodyPr/>
              <a:lstStyle/>
              <a:p>
                <a:pPr>
                  <a:defRPr sz="110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ru-RU"/>
              </a:p>
            </c:txPr>
            <c:showVal val="1"/>
          </c:dLbls>
          <c:cat>
            <c:strRef>
              <c:f>Лист1!$A$10:$A$12</c:f>
              <c:strCache>
                <c:ptCount val="3"/>
                <c:pt idx="0">
                  <c:v>2019г.</c:v>
                </c:pt>
                <c:pt idx="1">
                  <c:v>2020г.</c:v>
                </c:pt>
                <c:pt idx="2">
                  <c:v>2021г.</c:v>
                </c:pt>
              </c:strCache>
            </c:strRef>
          </c:cat>
          <c:val>
            <c:numRef>
              <c:f>Лист1!$B$10:$B$12</c:f>
              <c:numCache>
                <c:formatCode>General</c:formatCode>
                <c:ptCount val="3"/>
                <c:pt idx="0">
                  <c:v>2064</c:v>
                </c:pt>
                <c:pt idx="1">
                  <c:v>1938</c:v>
                </c:pt>
                <c:pt idx="2">
                  <c:v>2000</c:v>
                </c:pt>
              </c:numCache>
            </c:numRef>
          </c:val>
        </c:ser>
        <c:ser>
          <c:idx val="1"/>
          <c:order val="1"/>
          <c:tx>
            <c:v>производство молока </c:v>
          </c:tx>
          <c:dLbls>
            <c:dLbl>
              <c:idx val="0"/>
              <c:layout>
                <c:manualLayout>
                  <c:x val="-6.1111111111111123E-2"/>
                  <c:y val="6.9444444444444503E-2"/>
                </c:manualLayout>
              </c:layout>
              <c:dLblPos val="r"/>
              <c:showVal val="1"/>
            </c:dLbl>
            <c:dLbl>
              <c:idx val="1"/>
              <c:layout>
                <c:manualLayout>
                  <c:x val="-3.6111111111111212E-2"/>
                  <c:y val="6.4814814814814992E-2"/>
                </c:manualLayout>
              </c:layout>
              <c:dLblPos val="r"/>
              <c:showVal val="1"/>
            </c:dLbl>
            <c:dLbl>
              <c:idx val="2"/>
              <c:layout>
                <c:manualLayout>
                  <c:x val="-5.5555555555555455E-2"/>
                  <c:y val="6.0185185185185147E-2"/>
                </c:manualLayout>
              </c:layout>
              <c:dLblPos val="r"/>
              <c:showVal val="1"/>
            </c:dLbl>
            <c:dLbl>
              <c:idx val="3"/>
              <c:layout>
                <c:manualLayout>
                  <c:x val="-5.5555555555555455E-2"/>
                  <c:y val="5.5555555555555455E-2"/>
                </c:manualLayout>
              </c:layout>
              <c:dLblPos val="r"/>
              <c:showVal val="1"/>
            </c:dLbl>
            <c:dLbl>
              <c:idx val="4"/>
              <c:layout>
                <c:manualLayout>
                  <c:x val="-6.3888888888888787E-2"/>
                  <c:y val="6.0185185185185147E-2"/>
                </c:manualLayout>
              </c:layout>
              <c:dLblPos val="r"/>
              <c:showVal val="1"/>
            </c:dLbl>
            <c:txPr>
              <a:bodyPr/>
              <a:lstStyle/>
              <a:p>
                <a:pPr>
                  <a:defRPr sz="110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ru-RU"/>
              </a:p>
            </c:txPr>
            <c:showVal val="1"/>
          </c:dLbls>
          <c:cat>
            <c:strRef>
              <c:f>Лист1!$A$10:$A$12</c:f>
              <c:strCache>
                <c:ptCount val="3"/>
                <c:pt idx="0">
                  <c:v>2019г.</c:v>
                </c:pt>
                <c:pt idx="1">
                  <c:v>2020г.</c:v>
                </c:pt>
                <c:pt idx="2">
                  <c:v>2021г.</c:v>
                </c:pt>
              </c:strCache>
            </c:strRef>
          </c:cat>
          <c:val>
            <c:numRef>
              <c:f>Лист1!$C$10:$C$12</c:f>
              <c:numCache>
                <c:formatCode>General</c:formatCode>
                <c:ptCount val="3"/>
                <c:pt idx="0">
                  <c:v>34812</c:v>
                </c:pt>
                <c:pt idx="1">
                  <c:v>35956</c:v>
                </c:pt>
                <c:pt idx="2">
                  <c:v>36254</c:v>
                </c:pt>
              </c:numCache>
            </c:numRef>
          </c:val>
        </c:ser>
        <c:marker val="1"/>
        <c:axId val="81685504"/>
        <c:axId val="81826560"/>
      </c:lineChart>
      <c:catAx>
        <c:axId val="81685504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 rot="0" vert="horz"/>
          <a:lstStyle/>
          <a:p>
            <a:pPr>
              <a:defRPr sz="11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81826560"/>
        <c:crosses val="autoZero"/>
        <c:auto val="1"/>
        <c:lblAlgn val="ctr"/>
        <c:lblOffset val="100"/>
      </c:catAx>
      <c:valAx>
        <c:axId val="81826560"/>
        <c:scaling>
          <c:orientation val="minMax"/>
        </c:scaling>
        <c:delete val="1"/>
        <c:axPos val="l"/>
        <c:numFmt formatCode="General" sourceLinked="1"/>
        <c:tickLblPos val="nextTo"/>
        <c:crossAx val="81685504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0.25136831938184323"/>
          <c:y val="0.8963648593257485"/>
          <c:w val="0.49726336123631681"/>
          <c:h val="0.10363514067425189"/>
        </c:manualLayout>
      </c:layout>
      <c:txPr>
        <a:bodyPr/>
        <a:lstStyle/>
        <a:p>
          <a:pPr>
            <a:defRPr sz="920" b="0" i="0" u="none" strike="noStrike" baseline="0">
              <a:solidFill>
                <a:srgbClr val="000000"/>
              </a:solidFill>
              <a:latin typeface="Calibri"/>
              <a:ea typeface="Calibri"/>
              <a:cs typeface="Calibri"/>
            </a:defRPr>
          </a:pPr>
          <a:endParaRPr lang="ru-RU"/>
        </a:p>
      </c:txPr>
    </c:legend>
    <c:plotVisOnly val="1"/>
    <c:dispBlanksAs val="zero"/>
  </c:chart>
  <c:spPr>
    <a:noFill/>
    <a:ln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C3701A-0F6D-4DD9-B8EA-74F31FD6B48E}" type="datetimeFigureOut">
              <a:rPr lang="ru-RU" smtClean="0"/>
              <a:pPr/>
              <a:t>22.08.2022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72417A-DEFF-41E1-A812-3CC98683A9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1903296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98C987-9DB4-4EEB-981A-1498110335B0}" type="datetimeFigureOut">
              <a:rPr lang="ru-RU" smtClean="0"/>
              <a:pPr/>
              <a:t>22.08.2022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754313" y="514350"/>
            <a:ext cx="3635375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296276-81D6-47F2-B9ED-F30F3E651E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17138415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25592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425592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425592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425592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378946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814508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425592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859449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425592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714967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425592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25592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25592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425592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991855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2559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01504" y="5898516"/>
            <a:ext cx="10091896" cy="262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445560" y="5351128"/>
            <a:ext cx="9891395" cy="134772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45560" y="4284716"/>
            <a:ext cx="9891395" cy="1008169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22.08.2022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9624061" y="7137833"/>
            <a:ext cx="887552" cy="272205"/>
          </a:xfrm>
        </p:spPr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22.08.2022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4188249" y="84031"/>
            <a:ext cx="3386243" cy="318553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9624061" y="7137833"/>
            <a:ext cx="887552" cy="272205"/>
          </a:xfrm>
        </p:spPr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01504" y="3798165"/>
            <a:ext cx="10091896" cy="262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445560" y="1848309"/>
            <a:ext cx="9891395" cy="1344225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22.08.2022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11055" y="3249299"/>
            <a:ext cx="10158730" cy="1306324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52883" y="504085"/>
            <a:ext cx="10158730" cy="927515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6447" y="1764295"/>
            <a:ext cx="4901142" cy="520887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5435813" y="1764295"/>
            <a:ext cx="5079365" cy="520887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22.08.2022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56447" y="5964998"/>
            <a:ext cx="10069618" cy="973162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29157" y="735123"/>
            <a:ext cx="5017567" cy="705367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5432099" y="735123"/>
            <a:ext cx="5019537" cy="705367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329157" y="1450993"/>
            <a:ext cx="5017567" cy="434597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5436431" y="1450993"/>
            <a:ext cx="5015204" cy="434597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22.08.2022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9624061" y="7141193"/>
            <a:ext cx="891116" cy="272205"/>
          </a:xfrm>
        </p:spPr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601504" y="6637109"/>
            <a:ext cx="10091896" cy="262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52883" y="504085"/>
            <a:ext cx="10158730" cy="927515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22.08.2022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22.08.2022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01504" y="6448923"/>
            <a:ext cx="10091896" cy="262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534671" y="6049010"/>
            <a:ext cx="9891395" cy="57409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534672" y="672112"/>
            <a:ext cx="3518054" cy="5292884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180824" y="672112"/>
            <a:ext cx="6245243" cy="529288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22.08.2022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4099137" y="679868"/>
            <a:ext cx="5881370" cy="4032674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22.08.2022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445559" y="5505853"/>
            <a:ext cx="6861598" cy="57584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445559" y="6100629"/>
            <a:ext cx="6861598" cy="847142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22.08.2022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020073" y="605604"/>
            <a:ext cx="2138681" cy="6451578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4693" y="605604"/>
            <a:ext cx="7307157" cy="6451578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22.08.2022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01504" y="1158665"/>
            <a:ext cx="10091896" cy="262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56447" y="1713536"/>
            <a:ext cx="10158730" cy="499008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7574515" y="84031"/>
            <a:ext cx="2940685" cy="318553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F53C925-97B8-46F3-979A-1FD8F3C841C3}" type="datetimeFigureOut">
              <a:rPr lang="ru-RU" smtClean="0"/>
              <a:pPr/>
              <a:t>22.08.2022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653602" y="84031"/>
            <a:ext cx="3920913" cy="318553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9624061" y="7141193"/>
            <a:ext cx="891116" cy="26954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56447" y="504084"/>
            <a:ext cx="10158730" cy="924154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01504" y="1158665"/>
            <a:ext cx="10091896" cy="262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601504" y="1166480"/>
            <a:ext cx="10091896" cy="262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tags" Target="../tags/tag13.xml"/><Relationship Id="rId18" Type="http://schemas.openxmlformats.org/officeDocument/2006/relationships/tags" Target="../tags/tag18.xml"/><Relationship Id="rId26" Type="http://schemas.openxmlformats.org/officeDocument/2006/relationships/image" Target="../media/image16.png"/><Relationship Id="rId3" Type="http://schemas.openxmlformats.org/officeDocument/2006/relationships/tags" Target="../tags/tag3.xml"/><Relationship Id="rId21" Type="http://schemas.openxmlformats.org/officeDocument/2006/relationships/tags" Target="../tags/tag21.xml"/><Relationship Id="rId7" Type="http://schemas.openxmlformats.org/officeDocument/2006/relationships/tags" Target="../tags/tag7.xml"/><Relationship Id="rId12" Type="http://schemas.openxmlformats.org/officeDocument/2006/relationships/tags" Target="../tags/tag12.xml"/><Relationship Id="rId17" Type="http://schemas.openxmlformats.org/officeDocument/2006/relationships/tags" Target="../tags/tag17.xml"/><Relationship Id="rId25" Type="http://schemas.openxmlformats.org/officeDocument/2006/relationships/image" Target="../media/image15.jpeg"/><Relationship Id="rId2" Type="http://schemas.openxmlformats.org/officeDocument/2006/relationships/tags" Target="../tags/tag2.xml"/><Relationship Id="rId16" Type="http://schemas.openxmlformats.org/officeDocument/2006/relationships/tags" Target="../tags/tag16.xml"/><Relationship Id="rId20" Type="http://schemas.openxmlformats.org/officeDocument/2006/relationships/tags" Target="../tags/tag20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24" Type="http://schemas.openxmlformats.org/officeDocument/2006/relationships/image" Target="../media/image14.jpeg"/><Relationship Id="rId5" Type="http://schemas.openxmlformats.org/officeDocument/2006/relationships/tags" Target="../tags/tag5.xml"/><Relationship Id="rId15" Type="http://schemas.openxmlformats.org/officeDocument/2006/relationships/tags" Target="../tags/tag15.xml"/><Relationship Id="rId23" Type="http://schemas.openxmlformats.org/officeDocument/2006/relationships/notesSlide" Target="../notesSlides/notesSlide4.xml"/><Relationship Id="rId10" Type="http://schemas.openxmlformats.org/officeDocument/2006/relationships/tags" Target="../tags/tag10.xml"/><Relationship Id="rId19" Type="http://schemas.openxmlformats.org/officeDocument/2006/relationships/tags" Target="../tags/tag19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tags" Target="../tags/tag14.xml"/><Relationship Id="rId22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12" Type="http://schemas.openxmlformats.org/officeDocument/2006/relationships/image" Target="../media/image28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11" Type="http://schemas.openxmlformats.org/officeDocument/2006/relationships/image" Target="../media/image27.jpeg"/><Relationship Id="rId5" Type="http://schemas.openxmlformats.org/officeDocument/2006/relationships/image" Target="../media/image21.jpeg"/><Relationship Id="rId10" Type="http://schemas.openxmlformats.org/officeDocument/2006/relationships/image" Target="../media/image26.png"/><Relationship Id="rId4" Type="http://schemas.openxmlformats.org/officeDocument/2006/relationships/image" Target="../media/image20.jpeg"/><Relationship Id="rId9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43.jpeg"/><Relationship Id="rId7" Type="http://schemas.openxmlformats.org/officeDocument/2006/relationships/image" Target="../media/image47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png"/><Relationship Id="rId4" Type="http://schemas.openxmlformats.org/officeDocument/2006/relationships/image" Target="../media/image44.jpeg"/><Relationship Id="rId9" Type="http://schemas.openxmlformats.org/officeDocument/2006/relationships/image" Target="../media/image4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1.bin"/><Relationship Id="rId4" Type="http://schemas.openxmlformats.org/officeDocument/2006/relationships/image" Target="../media/image5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31.jpeg"/><Relationship Id="rId4" Type="http://schemas.openxmlformats.org/officeDocument/2006/relationships/image" Target="../media/image5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7" Type="http://schemas.openxmlformats.org/officeDocument/2006/relationships/image" Target="../media/image64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7" Type="http://schemas.openxmlformats.org/officeDocument/2006/relationships/image" Target="../media/image6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jpeg"/><Relationship Id="rId3" Type="http://schemas.openxmlformats.org/officeDocument/2006/relationships/image" Target="../media/image79.jpeg"/><Relationship Id="rId7" Type="http://schemas.openxmlformats.org/officeDocument/2006/relationships/image" Target="../media/image83.jpe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2.jpeg"/><Relationship Id="rId5" Type="http://schemas.openxmlformats.org/officeDocument/2006/relationships/image" Target="../media/image81.jpeg"/><Relationship Id="rId10" Type="http://schemas.openxmlformats.org/officeDocument/2006/relationships/image" Target="../media/image86.jpeg"/><Relationship Id="rId4" Type="http://schemas.openxmlformats.org/officeDocument/2006/relationships/image" Target="../media/image80.jpeg"/><Relationship Id="rId9" Type="http://schemas.openxmlformats.org/officeDocument/2006/relationships/image" Target="../media/image8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7" Type="http://schemas.openxmlformats.org/officeDocument/2006/relationships/image" Target="../media/image92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1.jpeg"/><Relationship Id="rId5" Type="http://schemas.openxmlformats.org/officeDocument/2006/relationships/image" Target="../media/image90.jpeg"/><Relationship Id="rId4" Type="http://schemas.openxmlformats.org/officeDocument/2006/relationships/image" Target="../media/image8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7" Type="http://schemas.openxmlformats.org/officeDocument/2006/relationships/image" Target="../media/image98.pn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7.png"/><Relationship Id="rId5" Type="http://schemas.openxmlformats.org/officeDocument/2006/relationships/image" Target="../media/image96.png"/><Relationship Id="rId4" Type="http://schemas.openxmlformats.org/officeDocument/2006/relationships/image" Target="../media/image9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7" Type="http://schemas.openxmlformats.org/officeDocument/2006/relationships/image" Target="../media/image104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3.jpeg"/><Relationship Id="rId5" Type="http://schemas.openxmlformats.org/officeDocument/2006/relationships/image" Target="../media/image102.jpeg"/><Relationship Id="rId4" Type="http://schemas.openxmlformats.org/officeDocument/2006/relationships/image" Target="../media/image10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7.jpeg"/><Relationship Id="rId4" Type="http://schemas.openxmlformats.org/officeDocument/2006/relationships/image" Target="../media/image9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0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2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5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7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1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3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5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vestrm.ru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map.investrm.ru/" TargetMode="Externa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http://images.forwallpaper.com/files/thumbs/preview/69/694870__wallpaper-field-nature-wheat_p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" y="1"/>
            <a:ext cx="10693400" cy="7561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0" y="1851805"/>
            <a:ext cx="53467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b="1" i="1" dirty="0">
              <a:latin typeface="PF Square Sans Pro Medium" panose="02000500000000020004" pitchFamily="2" charset="0"/>
            </a:endParaRPr>
          </a:p>
        </p:txBody>
      </p:sp>
      <p:pic>
        <p:nvPicPr>
          <p:cNvPr id="16" name="Picture 11" descr="C:\Users\god\Desktop\presentation\Header2Light.png"/>
          <p:cNvPicPr>
            <a:picLocks noChangeAspect="1" noChangeArrowheads="1"/>
          </p:cNvPicPr>
          <p:nvPr/>
        </p:nvPicPr>
        <p:blipFill>
          <a:blip r:embed="rId4" cstate="print">
            <a:lum bright="10000"/>
          </a:blip>
          <a:srcRect/>
          <a:stretch>
            <a:fillRect/>
          </a:stretch>
        </p:blipFill>
        <p:spPr bwMode="auto">
          <a:xfrm>
            <a:off x="2" y="1"/>
            <a:ext cx="10693400" cy="163749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17" name="Прямоугольник 16"/>
          <p:cNvSpPr/>
          <p:nvPr/>
        </p:nvSpPr>
        <p:spPr>
          <a:xfrm>
            <a:off x="1631924" y="1"/>
            <a:ext cx="9061476" cy="848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 dirty="0" smtClean="0">
                <a:solidFill>
                  <a:schemeClr val="bg1"/>
                </a:solidFill>
              </a:rPr>
              <a:t>ИНВЕСТИЦИОННЫЙ ПАСПОРТ                                    </a:t>
            </a:r>
            <a:r>
              <a:rPr lang="ru-RU" sz="2400" b="1" dirty="0" err="1" smtClean="0">
                <a:solidFill>
                  <a:schemeClr val="bg1"/>
                </a:solidFill>
              </a:rPr>
              <a:t>Старошайговского</a:t>
            </a:r>
            <a:r>
              <a:rPr lang="ru-RU" sz="2400" b="1" dirty="0" smtClean="0">
                <a:solidFill>
                  <a:schemeClr val="bg1"/>
                </a:solidFill>
              </a:rPr>
              <a:t> муниципального района Республики Мордовия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18" name="Picture 10" descr="shar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89444" y="1423177"/>
            <a:ext cx="6203956" cy="6138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6" descr="\\192.168.0.1\проекты\Сайты\В разработке\Инвест. портал\_паспорта\20_Шаблон презентации\плашка1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8678" y="1423177"/>
            <a:ext cx="2815704" cy="13573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2346326" y="1494621"/>
            <a:ext cx="369385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  <a:latin typeface="PF Square Sans Pro" panose="02000506040000020004" pitchFamily="2" charset="0"/>
              </a:rPr>
              <a:t>Площадь</a:t>
            </a:r>
            <a:endParaRPr lang="ru-RU" sz="1400" dirty="0">
              <a:solidFill>
                <a:schemeClr val="bg1"/>
              </a:solidFill>
              <a:latin typeface="PF Square Sans Pro" panose="02000506040000020004" pitchFamily="2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274869" y="1780368"/>
            <a:ext cx="142876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  <a:latin typeface="PF Square Sans Pro Medium" panose="02000500000000020004" pitchFamily="2" charset="0"/>
              </a:rPr>
              <a:t>1 4</a:t>
            </a:r>
            <a:r>
              <a:rPr lang="en-US" sz="1600" dirty="0" smtClean="0">
                <a:solidFill>
                  <a:schemeClr val="bg1"/>
                </a:solidFill>
                <a:latin typeface="PF Square Sans Pro Medium" panose="02000500000000020004" pitchFamily="2" charset="0"/>
              </a:rPr>
              <a:t>20</a:t>
            </a:r>
            <a:r>
              <a:rPr lang="ru-RU" sz="1600" dirty="0" smtClean="0">
                <a:solidFill>
                  <a:schemeClr val="bg1"/>
                </a:solidFill>
                <a:latin typeface="PF Square Sans Pro Medium" panose="02000500000000020004" pitchFamily="2" charset="0"/>
              </a:rPr>
              <a:t>,4 км</a:t>
            </a:r>
            <a:r>
              <a:rPr lang="ru-RU" sz="1600" baseline="30000" dirty="0" smtClean="0">
                <a:solidFill>
                  <a:schemeClr val="bg1"/>
                </a:solidFill>
                <a:latin typeface="PF Square Sans Pro Medium" panose="02000500000000020004" pitchFamily="2" charset="0"/>
              </a:rPr>
              <a:t>2 </a:t>
            </a:r>
            <a:endParaRPr lang="ru-RU" sz="1600" baseline="30000" dirty="0">
              <a:solidFill>
                <a:schemeClr val="bg1"/>
              </a:solidFill>
              <a:latin typeface="PF Square Sans Pro Medium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157968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4602" y="708798"/>
            <a:ext cx="4929221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560377" y="280170"/>
            <a:ext cx="971556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/>
              <a:t>ОБЩАЯ  ХАРАКТЕРИСТИКА  РАЙОНА</a:t>
            </a:r>
            <a:endParaRPr lang="ru-RU" sz="20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418140" y="780235"/>
            <a:ext cx="4857784" cy="30931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00" b="1" dirty="0" err="1" smtClean="0"/>
              <a:t>Старошайговский</a:t>
            </a:r>
            <a:r>
              <a:rPr lang="ru-RU" sz="1300" b="1" dirty="0" smtClean="0"/>
              <a:t> район был образован 16 июля 1928 года постановлением Всероссийского Центрального Исполнительного Комитета «О составе округов, районов и их центров </a:t>
            </a:r>
            <a:r>
              <a:rPr lang="ru-RU" sz="1300" b="1" dirty="0" err="1" smtClean="0"/>
              <a:t>Средневолжской</a:t>
            </a:r>
            <a:r>
              <a:rPr lang="ru-RU" sz="1300" b="1" dirty="0" smtClean="0"/>
              <a:t> области».</a:t>
            </a:r>
          </a:p>
          <a:p>
            <a:pPr algn="just"/>
            <a:r>
              <a:rPr lang="ru-RU" sz="1300" b="1" dirty="0" smtClean="0"/>
              <a:t>Старое </a:t>
            </a:r>
            <a:r>
              <a:rPr lang="ru-RU" sz="1300" b="1" dirty="0" err="1" smtClean="0"/>
              <a:t>Шайгово</a:t>
            </a:r>
            <a:r>
              <a:rPr lang="ru-RU" sz="1300" b="1" dirty="0" smtClean="0"/>
              <a:t> </a:t>
            </a:r>
            <a:r>
              <a:rPr lang="ru-RU" sz="1300" b="1" dirty="0" err="1" smtClean="0"/>
              <a:t>мокшанское</a:t>
            </a:r>
            <a:r>
              <a:rPr lang="ru-RU" sz="1300" b="1" dirty="0" smtClean="0"/>
              <a:t> село; центр </a:t>
            </a:r>
            <a:r>
              <a:rPr lang="ru-RU" sz="1300" b="1" dirty="0" err="1" smtClean="0"/>
              <a:t>Старошайговского</a:t>
            </a:r>
            <a:r>
              <a:rPr lang="ru-RU" sz="1300" b="1" dirty="0" smtClean="0"/>
              <a:t> района. Село основано в лесных ландшафтах на правом берегу </a:t>
            </a:r>
            <a:r>
              <a:rPr lang="ru-RU" sz="1300" b="1" dirty="0" err="1" smtClean="0"/>
              <a:t>Сивини</a:t>
            </a:r>
            <a:r>
              <a:rPr lang="ru-RU" sz="1300" b="1" dirty="0" smtClean="0"/>
              <a:t>. Первое письменное упоминание о </a:t>
            </a:r>
            <a:r>
              <a:rPr lang="ru-RU" sz="1300" b="1" dirty="0" err="1" smtClean="0"/>
              <a:t>Шайгове</a:t>
            </a:r>
            <a:r>
              <a:rPr lang="ru-RU" sz="1300" b="1" dirty="0" smtClean="0"/>
              <a:t> относится к 1692 г. </a:t>
            </a:r>
          </a:p>
          <a:p>
            <a:pPr algn="just"/>
            <a:r>
              <a:rPr lang="ru-RU" sz="1300" b="1" dirty="0" err="1" smtClean="0"/>
              <a:t>Старошайговский</a:t>
            </a:r>
            <a:r>
              <a:rPr lang="ru-RU" sz="1300" b="1" dirty="0" smtClean="0"/>
              <a:t> муниципальный район расположен в центральной части Мордовии, граничит с Нижегородской областью на севере и с районами республики: на востоке-с </a:t>
            </a:r>
            <a:r>
              <a:rPr lang="ru-RU" sz="1300" b="1" dirty="0" err="1" smtClean="0"/>
              <a:t>Лямбирским</a:t>
            </a:r>
            <a:r>
              <a:rPr lang="ru-RU" sz="1300" b="1" dirty="0" smtClean="0"/>
              <a:t>, на юго-востоке-с </a:t>
            </a:r>
            <a:r>
              <a:rPr lang="ru-RU" sz="1300" b="1" dirty="0" err="1" smtClean="0"/>
              <a:t>Рузаевским,на</a:t>
            </a:r>
            <a:r>
              <a:rPr lang="ru-RU" sz="1300" b="1" dirty="0" smtClean="0"/>
              <a:t> юге–с </a:t>
            </a:r>
            <a:r>
              <a:rPr lang="ru-RU" sz="1300" b="1" dirty="0" err="1" smtClean="0"/>
              <a:t>Кадошкинским,на</a:t>
            </a:r>
            <a:r>
              <a:rPr lang="ru-RU" sz="1300" b="1" dirty="0" smtClean="0"/>
              <a:t> западе–с </a:t>
            </a:r>
            <a:r>
              <a:rPr lang="ru-RU" sz="1300" b="1" dirty="0" err="1" smtClean="0"/>
              <a:t>Краснослободским.На</a:t>
            </a:r>
            <a:r>
              <a:rPr lang="ru-RU" sz="1300" b="1" dirty="0" smtClean="0"/>
              <a:t> северо-западе-с </a:t>
            </a:r>
            <a:r>
              <a:rPr lang="ru-RU" sz="1300" b="1" dirty="0" err="1" smtClean="0"/>
              <a:t>Ельниковским.Протяженность</a:t>
            </a:r>
            <a:r>
              <a:rPr lang="ru-RU" sz="1300" b="1" dirty="0" smtClean="0"/>
              <a:t> с  запада на восток-55км,с севера на юг-48км.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17478" y="3994946"/>
            <a:ext cx="435771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1400" b="1" i="1" dirty="0" smtClean="0"/>
              <a:t>Занимает площадь 1420,4 км². Центр- село Старое </a:t>
            </a:r>
            <a:r>
              <a:rPr lang="ru-RU" sz="1400" b="1" i="1" dirty="0" err="1" smtClean="0"/>
              <a:t>Шайгово</a:t>
            </a:r>
            <a:r>
              <a:rPr lang="ru-RU" sz="1400" b="1" i="1" dirty="0" smtClean="0"/>
              <a:t> - расположено в 55 км. от г.Саранска. </a:t>
            </a:r>
            <a:r>
              <a:rPr lang="ru-RU" sz="1400" b="1" dirty="0" smtClean="0"/>
              <a:t>В состав </a:t>
            </a:r>
            <a:r>
              <a:rPr lang="ru-RU" sz="1400" b="1" dirty="0" err="1" smtClean="0"/>
              <a:t>Старошайговского</a:t>
            </a:r>
            <a:r>
              <a:rPr lang="ru-RU" sz="1400" b="1" dirty="0" smtClean="0"/>
              <a:t> муниципального района входит 57 населенных пунктов, объединенных в 11 сельских поселений. Население района на начало </a:t>
            </a:r>
            <a:r>
              <a:rPr lang="ru-RU" sz="1400" b="1" dirty="0" smtClean="0"/>
              <a:t>202</a:t>
            </a:r>
            <a:r>
              <a:rPr lang="en-US" sz="1400" b="1" dirty="0" smtClean="0"/>
              <a:t>2</a:t>
            </a:r>
            <a:r>
              <a:rPr lang="ru-RU" sz="1400" b="1" dirty="0" smtClean="0"/>
              <a:t> </a:t>
            </a:r>
            <a:r>
              <a:rPr lang="ru-RU" sz="1400" b="1" dirty="0" smtClean="0"/>
              <a:t>г. составляет </a:t>
            </a:r>
            <a:r>
              <a:rPr lang="ru-RU" sz="1400" b="1" dirty="0" smtClean="0"/>
              <a:t>10,71</a:t>
            </a:r>
            <a:r>
              <a:rPr lang="en-US" sz="1400" b="1" dirty="0" smtClean="0"/>
              <a:t>4</a:t>
            </a:r>
            <a:r>
              <a:rPr lang="ru-RU" sz="1400" b="1" dirty="0" smtClean="0"/>
              <a:t> </a:t>
            </a:r>
            <a:r>
              <a:rPr lang="ru-RU" sz="1400" b="1" dirty="0" smtClean="0"/>
              <a:t>тыс. чел., из них 59,5 % мордва, 39,4%  русские . Доля мужчин в населении района — 47 %, доля женщин — 53 процента. Плотность населения — </a:t>
            </a:r>
            <a:r>
              <a:rPr lang="ru-RU" sz="1400" b="1" dirty="0" smtClean="0"/>
              <a:t>7,</a:t>
            </a:r>
            <a:r>
              <a:rPr lang="en-US" sz="1400" b="1" dirty="0" smtClean="0"/>
              <a:t>5</a:t>
            </a:r>
            <a:r>
              <a:rPr lang="ru-RU" sz="1400" b="1" dirty="0" smtClean="0"/>
              <a:t> </a:t>
            </a:r>
            <a:r>
              <a:rPr lang="ru-RU" sz="1400" b="1" dirty="0" smtClean="0"/>
              <a:t>чел. на 1 км</a:t>
            </a:r>
            <a:r>
              <a:rPr lang="ru-RU" sz="1400" b="1" baseline="30000" dirty="0" smtClean="0"/>
              <a:t>2</a:t>
            </a:r>
            <a:r>
              <a:rPr lang="ru-RU" sz="1400" b="1" dirty="0" smtClean="0"/>
              <a:t>. Средний возраст населения района составляет 41 год. </a:t>
            </a:r>
            <a:endParaRPr lang="ru-RU" sz="1400" b="1" dirty="0"/>
          </a:p>
        </p:txBody>
      </p:sp>
      <p:pic>
        <p:nvPicPr>
          <p:cNvPr id="2052" name="Picture 4" descr="https://maps.spravka-region.ru/img/366/705802102307640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75262" y="4137821"/>
            <a:ext cx="4929221" cy="30003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978326" y="295197"/>
            <a:ext cx="8533215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latin typeface="PF Square Sans Pro" panose="02000506040000020004" pitchFamily="2" charset="0"/>
              </a:rPr>
              <a:t>Природно-сырьевой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54977" y="749835"/>
            <a:ext cx="10693400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dirty="0">
                <a:latin typeface="PF Square Sans Pro Medium" panose="02000500000000020004" pitchFamily="2" charset="0"/>
              </a:rPr>
              <a:t> </a:t>
            </a:r>
            <a:r>
              <a:rPr lang="ru-RU" sz="3400" b="1" i="1" dirty="0">
                <a:latin typeface="PF Square Sans Pro Medium" panose="02000500000000020004" pitchFamily="2" charset="0"/>
              </a:rPr>
              <a:t>потенциал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94108" y="1438468"/>
            <a:ext cx="102854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latin typeface="PF Square Sans Pro Medium" panose="02000500000000020004" pitchFamily="2" charset="0"/>
              </a:rPr>
              <a:t>Полезные ископаемые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978326" y="1760048"/>
            <a:ext cx="84827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+mj-lt"/>
              </a:rPr>
              <a:t>Среди полезных ископаемых района следует выделить залежи глины, пригодные для производства строительного кирпича, а также залежи кварцевого песка. В пойме реки </a:t>
            </a:r>
            <a:r>
              <a:rPr lang="ru-RU" sz="1600" dirty="0" err="1">
                <a:latin typeface="+mj-lt"/>
              </a:rPr>
              <a:t>Сивинь</a:t>
            </a:r>
            <a:r>
              <a:rPr lang="ru-RU" sz="1600" dirty="0">
                <a:latin typeface="+mj-lt"/>
              </a:rPr>
              <a:t> имеются небольшие запасы торфа, они добываются местными хозяйствами и применяются в качестве удобрения.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152" y="1737490"/>
            <a:ext cx="1316672" cy="62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54889" y="2770599"/>
            <a:ext cx="102854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latin typeface="PF Square Sans Pro Medium" panose="02000500000000020004" pitchFamily="2" charset="0"/>
              </a:rPr>
              <a:t>Водные ресурсы</a:t>
            </a:r>
          </a:p>
        </p:txBody>
      </p:sp>
      <p:pic>
        <p:nvPicPr>
          <p:cNvPr id="10" name="Picture 4" descr="http://www2.psd100.com/ppp/2013/11/2701/water-1127204734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98" y="3186702"/>
            <a:ext cx="1299404" cy="64968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2005501" y="3186705"/>
            <a:ext cx="84827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+mj-lt"/>
              </a:rPr>
              <a:t>По территории района протекают реки: </a:t>
            </a:r>
            <a:r>
              <a:rPr lang="ru-RU" sz="1600" dirty="0" err="1">
                <a:latin typeface="+mj-lt"/>
              </a:rPr>
              <a:t>Сивинь</a:t>
            </a:r>
            <a:r>
              <a:rPr lang="ru-RU" sz="1600" dirty="0">
                <a:latin typeface="+mj-lt"/>
              </a:rPr>
              <a:t>, Рудня, </a:t>
            </a:r>
            <a:r>
              <a:rPr lang="ru-RU" sz="1600" dirty="0" err="1">
                <a:latin typeface="+mj-lt"/>
              </a:rPr>
              <a:t>Ожга</a:t>
            </a:r>
            <a:r>
              <a:rPr lang="ru-RU" sz="1600" dirty="0">
                <a:latin typeface="+mj-lt"/>
              </a:rPr>
              <a:t>, </a:t>
            </a:r>
            <a:r>
              <a:rPr lang="ru-RU" sz="1600" dirty="0" err="1">
                <a:latin typeface="+mj-lt"/>
              </a:rPr>
              <a:t>Ирсеть</a:t>
            </a:r>
            <a:r>
              <a:rPr lang="ru-RU" sz="1600" dirty="0">
                <a:latin typeface="+mj-lt"/>
              </a:rPr>
              <a:t>, </a:t>
            </a:r>
            <a:r>
              <a:rPr lang="ru-RU" sz="1600" dirty="0" err="1">
                <a:latin typeface="+mj-lt"/>
              </a:rPr>
              <a:t>Шалма</a:t>
            </a:r>
            <a:r>
              <a:rPr lang="ru-RU" sz="1600" dirty="0">
                <a:latin typeface="+mj-lt"/>
              </a:rPr>
              <a:t>, </a:t>
            </a:r>
            <a:r>
              <a:rPr lang="ru-RU" sz="1600" dirty="0" err="1">
                <a:latin typeface="+mj-lt"/>
              </a:rPr>
              <a:t>Шишкеевка</a:t>
            </a:r>
            <a:r>
              <a:rPr lang="ru-RU" sz="1600" dirty="0">
                <a:latin typeface="+mj-lt"/>
              </a:rPr>
              <a:t>, </a:t>
            </a:r>
            <a:r>
              <a:rPr lang="ru-RU" sz="1600" dirty="0" err="1">
                <a:latin typeface="+mj-lt"/>
              </a:rPr>
              <a:t>Инница</a:t>
            </a:r>
            <a:r>
              <a:rPr lang="ru-RU" sz="1600" dirty="0">
                <a:latin typeface="+mj-lt"/>
              </a:rPr>
              <a:t>, </a:t>
            </a:r>
            <a:r>
              <a:rPr lang="ru-RU" sz="1600" dirty="0" err="1">
                <a:latin typeface="+mj-lt"/>
              </a:rPr>
              <a:t>Акшов</a:t>
            </a:r>
            <a:r>
              <a:rPr lang="ru-RU" sz="1600" dirty="0">
                <a:latin typeface="+mj-lt"/>
              </a:rPr>
              <a:t>. За исключением </a:t>
            </a:r>
            <a:r>
              <a:rPr lang="ru-RU" sz="1600" dirty="0" err="1">
                <a:latin typeface="+mj-lt"/>
              </a:rPr>
              <a:t>Сивини</a:t>
            </a:r>
            <a:r>
              <a:rPr lang="ru-RU" sz="1600" dirty="0">
                <a:latin typeface="+mj-lt"/>
              </a:rPr>
              <a:t>, Рудни и Ожги (относительно водных), остальные речки маловодные и не имеют заливных лугов. Эксплуатационные запасы подземных вод — 76,5 тыс. м3 в сутки.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52967" y="4448977"/>
            <a:ext cx="102854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latin typeface="PF Square Sans Pro Medium" panose="02000500000000020004" pitchFamily="2" charset="0"/>
              </a:rPr>
              <a:t>Почвенные ресурсы</a:t>
            </a:r>
          </a:p>
        </p:txBody>
      </p:sp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032" y="4738605"/>
            <a:ext cx="1555693" cy="8241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2005501" y="4779555"/>
            <a:ext cx="84827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+mj-lt"/>
              </a:rPr>
              <a:t>Почвы — серые лесные (53%), черноземы (22%), пойменные (7%), дерново-подзолистые (2%). В районе представлены широколиственные и смешанные леса, луговые степи. Под лесами занято около 21,3 %, под кустарниками — 1,6 % площади района.</a:t>
            </a:r>
          </a:p>
        </p:txBody>
      </p:sp>
    </p:spTree>
    <p:extLst>
      <p:ext uri="{BB962C8B-B14F-4D97-AF65-F5344CB8AC3E}">
        <p14:creationId xmlns="" xmlns:p14="http://schemas.microsoft.com/office/powerpoint/2010/main" val="2974290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C:\Documents and Settings\1\Рабочий стол\DSC013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6040" y="4033200"/>
            <a:ext cx="10072758" cy="3528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C:\Users\Надежда\Desktop\ДЖ2019\7e3527507af4749b01fdc9b0d329e52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6040" y="800332"/>
            <a:ext cx="10072758" cy="34349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2160185" y="0"/>
            <a:ext cx="8533215" cy="531430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СОЦИАЛЬНО-ЭКОНОМИЧЕСКОЕ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-154977" y="345711"/>
            <a:ext cx="10693400" cy="531430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РАЗВИТИЕ РАЙОНА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58623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Экономика.                                                                                                                          </a:t>
            </a:r>
            <a:r>
              <a:rPr lang="ru-RU" alt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показатели социально-экономического развития СТАРОШАЙГОВСКОГО муниципального района</a:t>
            </a:r>
            <a:br>
              <a:rPr lang="ru-RU" alt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03230" y="1280302"/>
          <a:ext cx="9572693" cy="6019030"/>
        </p:xfrm>
        <a:graphic>
          <a:graphicData uri="http://schemas.openxmlformats.org/drawingml/2006/table">
            <a:tbl>
              <a:tblPr/>
              <a:tblGrid>
                <a:gridCol w="407348"/>
                <a:gridCol w="3587577"/>
                <a:gridCol w="581926"/>
                <a:gridCol w="861252"/>
                <a:gridCol w="698312"/>
                <a:gridCol w="698312"/>
                <a:gridCol w="663397"/>
                <a:gridCol w="689584"/>
                <a:gridCol w="733227"/>
                <a:gridCol w="651758"/>
              </a:tblGrid>
              <a:tr h="20478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latin typeface="Times New Roman"/>
                        </a:rPr>
                        <a:t>№ </a:t>
                      </a:r>
                      <a:r>
                        <a:rPr lang="ru-RU" sz="800" b="1" i="0" u="none" strike="noStrike" dirty="0" err="1">
                          <a:latin typeface="Times New Roman"/>
                        </a:rPr>
                        <a:t>п</a:t>
                      </a:r>
                      <a:r>
                        <a:rPr lang="ru-RU" sz="800" b="1" i="0" u="none" strike="noStrike" dirty="0">
                          <a:latin typeface="Times New Roman"/>
                        </a:rPr>
                        <a:t>/</a:t>
                      </a:r>
                      <a:r>
                        <a:rPr lang="ru-RU" sz="800" b="1" i="0" u="none" strike="noStrike" dirty="0" err="1">
                          <a:latin typeface="Times New Roman"/>
                        </a:rPr>
                        <a:t>п</a:t>
                      </a:r>
                      <a:endParaRPr lang="ru-RU" sz="800" b="1" i="0" u="none" strike="noStrike" dirty="0">
                        <a:latin typeface="Times New Roman"/>
                      </a:endParaRP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latin typeface="Times New Roman"/>
                        </a:rPr>
                        <a:t>Наименование показателя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latin typeface="Times New Roman"/>
                        </a:rPr>
                        <a:t>Ед. изм.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latin typeface="Times New Roman"/>
                        </a:rPr>
                        <a:t>2017 год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latin typeface="Times New Roman"/>
                        </a:rPr>
                        <a:t>2018 год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latin typeface="Times New Roman"/>
                        </a:rPr>
                        <a:t>2019 год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latin typeface="Times New Roman"/>
                        </a:rPr>
                        <a:t>2020 г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latin typeface="Times New Roman"/>
                        </a:rPr>
                        <a:t>2021 г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latin typeface="Times New Roman"/>
                        </a:rPr>
                        <a:t>Итого за 2017-2021 гг.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latin typeface="Times New Roman"/>
                        </a:rPr>
                        <a:t>Темп роста 2021 г. к 2017 г. (в действ. ценах), %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67735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latin typeface="Times New Roman"/>
                        </a:rPr>
                        <a:t>Факт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latin typeface="Times New Roman"/>
                        </a:rPr>
                        <a:t>Факт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latin typeface="Times New Roman"/>
                        </a:rPr>
                        <a:t>Факт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latin typeface="Times New Roman"/>
                        </a:rPr>
                        <a:t>Факт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latin typeface="Times New Roman"/>
                        </a:rPr>
                        <a:t>Факт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8453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latin typeface="Times New Roman"/>
                        </a:rPr>
                        <a:t>Объем собственных доходов бюджета, за исключением доходов, полученных в виде безвозмездных и безвозвратных перечислений из бюджетов других уровней и внебюджетных фондов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latin typeface="Times New Roman"/>
                        </a:rPr>
                        <a:t>тыс.руб.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latin typeface="Times New Roman"/>
                        </a:rPr>
                        <a:t>65957,5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62681,8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69125,8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86991,6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78984,0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latin typeface="Times New Roman"/>
                        </a:rPr>
                        <a:t>363740,7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119,7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27566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2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latin typeface="Times New Roman"/>
                        </a:rPr>
                        <a:t>Объем отгруж. продукции -всего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latin typeface="Times New Roman"/>
                        </a:rPr>
                        <a:t>тыс.руб.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latin typeface="Times New Roman"/>
                        </a:rPr>
                        <a:t> 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50098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64473,6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latin typeface="Times New Roman"/>
                        </a:rPr>
                        <a:t>62426,1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latin typeface="Times New Roman"/>
                        </a:rPr>
                        <a:t>176997,7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124,6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58284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3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b="0" i="0" u="none" strike="noStrike" dirty="0">
                          <a:latin typeface="Times New Roman"/>
                        </a:rPr>
                        <a:t>Производство скота и птицы в сельскохозяйственных </a:t>
                      </a:r>
                      <a:r>
                        <a:rPr lang="ru-RU" sz="900" b="0" i="0" u="none" strike="noStrike" dirty="0" smtClean="0">
                          <a:latin typeface="Times New Roman"/>
                        </a:rPr>
                        <a:t>организациях</a:t>
                      </a:r>
                      <a:r>
                        <a:rPr lang="en-US" sz="900" b="0" i="0" u="none" strike="noStrike" dirty="0" smtClean="0">
                          <a:latin typeface="Times New Roman"/>
                        </a:rPr>
                        <a:t>       </a:t>
                      </a:r>
                      <a:r>
                        <a:rPr lang="ru-RU" sz="900" b="0" i="0" u="none" strike="noStrike" dirty="0" smtClean="0">
                          <a:latin typeface="Times New Roman"/>
                        </a:rPr>
                        <a:t> </a:t>
                      </a:r>
                      <a:r>
                        <a:rPr lang="ru-RU" sz="900" b="0" i="0" u="none" strike="noStrike" dirty="0">
                          <a:latin typeface="Times New Roman"/>
                        </a:rPr>
                        <a:t>и крестьянских (фермерских) хозяйствах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latin typeface="Times New Roman"/>
                        </a:rPr>
                        <a:t>тонн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latin typeface="Times New Roman"/>
                        </a:rPr>
                        <a:t>1618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latin typeface="Times New Roman"/>
                        </a:rPr>
                        <a:t>2050,3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2064,4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1938,1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2000,1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latin typeface="Times New Roman"/>
                        </a:rPr>
                        <a:t>9670,9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123,6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6301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4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b="0" i="0" u="none" strike="noStrike" dirty="0">
                          <a:latin typeface="Times New Roman"/>
                        </a:rPr>
                        <a:t>Производство молока в сельскохозяйственных организациях </a:t>
                      </a:r>
                      <a:r>
                        <a:rPr lang="en-US" sz="900" b="0" i="0" u="none" strike="noStrike" dirty="0" smtClean="0">
                          <a:latin typeface="Times New Roman"/>
                        </a:rPr>
                        <a:t>                   </a:t>
                      </a:r>
                      <a:r>
                        <a:rPr lang="ru-RU" sz="900" b="0" i="0" u="none" strike="noStrike" dirty="0" smtClean="0">
                          <a:latin typeface="Times New Roman"/>
                        </a:rPr>
                        <a:t>и </a:t>
                      </a:r>
                      <a:r>
                        <a:rPr lang="ru-RU" sz="900" b="0" i="0" u="none" strike="noStrike" dirty="0">
                          <a:latin typeface="Times New Roman"/>
                        </a:rPr>
                        <a:t>крестьянских (фермерских) хозяйствах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latin typeface="Times New Roman"/>
                        </a:rPr>
                        <a:t>тонн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29936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32540,2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34811,9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35956,4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36254,2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latin typeface="Times New Roman"/>
                        </a:rPr>
                        <a:t>169498,7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121,1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54346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6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b="0" i="0" u="none" strike="noStrike" dirty="0">
                          <a:latin typeface="Times New Roman"/>
                        </a:rPr>
                        <a:t>Объем оборота розничной торговли во всех каналах реализации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latin typeface="Times New Roman"/>
                        </a:rPr>
                        <a:t>тыс.руб.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latin typeface="Times New Roman"/>
                        </a:rPr>
                        <a:t>1136276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1214906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1316297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1255901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1427536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latin typeface="Times New Roman"/>
                        </a:rPr>
                        <a:t>6350916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125,6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63797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7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b="0" i="0" u="none" strike="noStrike" dirty="0">
                          <a:latin typeface="Times New Roman"/>
                        </a:rPr>
                        <a:t>Общая площадь введенного в эксплуатацию жилья с учетом индивидуального жилищного строительства 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latin typeface="Times New Roman"/>
                        </a:rPr>
                        <a:t>кв.м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5356,8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5 360,8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5364,1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5616,0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4952,0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latin typeface="Times New Roman"/>
                        </a:rPr>
                        <a:t>26649,7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92,4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46469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8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b="0" i="0" u="none" strike="noStrike">
                          <a:latin typeface="Times New Roman"/>
                        </a:rPr>
                        <a:t>Среднемесячная начисленная заработная плата по кругу крупных и средних организаций 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latin typeface="Times New Roman"/>
                        </a:rPr>
                        <a:t>руб.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20746,7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22803,4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24917,9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27124,0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29042,6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latin typeface="Times New Roman"/>
                        </a:rPr>
                        <a:t> 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140,0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48045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9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b="0" i="0" u="none" strike="noStrike">
                          <a:latin typeface="Times New Roman"/>
                        </a:rPr>
                        <a:t>Объём инвестиций в основной капитал в т.ч. за исключением бюджетных средств 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latin typeface="Times New Roman"/>
                        </a:rPr>
                        <a:t>тыс.руб.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108215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108936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81 692,0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107323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146380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latin typeface="Times New Roman"/>
                        </a:rPr>
                        <a:t>552546,0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latin typeface="Times New Roman"/>
                        </a:rPr>
                        <a:t>135,3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53716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10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b="0" i="0" u="none" strike="noStrike">
                          <a:latin typeface="Times New Roman"/>
                        </a:rPr>
                        <a:t>Численность работников, принятых на дополнительно введенные (созданные) рабочие места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latin typeface="Times New Roman"/>
                        </a:rPr>
                        <a:t>человек 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33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7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0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20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11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latin typeface="Times New Roman"/>
                        </a:rPr>
                        <a:t>71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latin typeface="Times New Roman"/>
                        </a:rPr>
                        <a:t>33,3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72" name="Picture 8" descr="http://food-udm.ru/images/pakhta-aryan-1100.jpg"/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5703890" y="5495143"/>
            <a:ext cx="4538460" cy="1565920"/>
          </a:xfrm>
          <a:prstGeom prst="rect">
            <a:avLst/>
          </a:prstGeom>
          <a:noFill/>
        </p:spPr>
      </p:pic>
      <p:pic>
        <p:nvPicPr>
          <p:cNvPr id="62470" name="Picture 6" descr="http://alians22.ru/uploads/posts/2015-10/1445346865_0uja9xcmg1o.jpg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274603" y="5346551"/>
            <a:ext cx="5072098" cy="1666947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-154977" y="244693"/>
            <a:ext cx="10693400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latin typeface="PF Square Sans Pro Medium" panose="02000500000000020004" pitchFamily="2" charset="0"/>
              </a:rPr>
              <a:t>Сельское хозяйство</a:t>
            </a:r>
          </a:p>
        </p:txBody>
      </p:sp>
      <p:sp>
        <p:nvSpPr>
          <p:cNvPr id="5" name="AutoShape 2" descr="https://d30y9cdsu7xlg0.cloudfront.net/icon_uploads/ccaa7e69-4b04-46aa-99a5-8d2915d2783e.svg?Expires=1408437211&amp;Signature=PDCL85Hu43blFJ~SMX7EydadCK-jG38x1MF6KtTpab6PY4Wo4G8VtURyNnk6eZFoE4tiIv7vwXjHPGuMbkSqnGWmvzlf1VilJpgOP7BAeAUxx7sFmCzXPwb9ZDPoloG3KoEOluPrI8n0Kyxazx2lrIwnj3YxzeenTDElyodjxc8_&amp;Key-Pair-Id=APKAI5ZVHAXN65CHVU2Q"/>
          <p:cNvSpPr>
            <a:spLocks noChangeAspect="1" noChangeArrowheads="1"/>
          </p:cNvSpPr>
          <p:nvPr/>
        </p:nvSpPr>
        <p:spPr bwMode="auto">
          <a:xfrm>
            <a:off x="89805" y="-96534"/>
            <a:ext cx="431059" cy="2155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https://d30y9cdsu7xlg0.cloudfront.net/icon_uploads/ccaa7e69-4b04-46aa-99a5-8d2915d2783e.svg?Expires=1408437211&amp;Signature=PDCL85Hu43blFJ~SMX7EydadCK-jG38x1MF6KtTpab6PY4Wo4G8VtURyNnk6eZFoE4tiIv7vwXjHPGuMbkSqnGWmvzlf1VilJpgOP7BAeAUxx7sFmCzXPwb9ZDPoloG3KoEOluPrI8n0Kyxazx2lrIwnj3YxzeenTDElyodjxc8_&amp;Key-Pair-Id=APKAI5ZVHAXN65CHVU2Q"/>
          <p:cNvSpPr>
            <a:spLocks noChangeAspect="1" noChangeArrowheads="1"/>
          </p:cNvSpPr>
          <p:nvPr/>
        </p:nvSpPr>
        <p:spPr bwMode="auto">
          <a:xfrm>
            <a:off x="220019" y="-102148"/>
            <a:ext cx="431059" cy="2155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89816" y="1002395"/>
            <a:ext cx="10448619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1600" dirty="0">
                <a:latin typeface="PF Square Sans Pro" panose="02000506040000020004" pitchFamily="2" charset="0"/>
              </a:rPr>
              <a:t>Площадь земель в Старошайговском муниципальном районе 103737 га, в том числе с/х угодий 98146 га, из них 69666 га пашни.</a:t>
            </a:r>
          </a:p>
          <a:p>
            <a:pPr algn="just">
              <a:spcAft>
                <a:spcPts val="600"/>
              </a:spcAft>
            </a:pPr>
            <a:r>
              <a:rPr lang="ru-RU" sz="1600" dirty="0">
                <a:latin typeface="PF Square Sans Pro" panose="02000506040000020004" pitchFamily="2" charset="0"/>
              </a:rPr>
              <a:t>Район характеризуется высоким производственным потенциалом. В районе функционирует 6 сельскохозяйственных предприятий, </a:t>
            </a:r>
            <a:r>
              <a:rPr lang="ru-RU" sz="1600" dirty="0" smtClean="0">
                <a:latin typeface="PF Square Sans Pro" panose="02000506040000020004" pitchFamily="2" charset="0"/>
              </a:rPr>
              <a:t>5 отделений:, подсобное </a:t>
            </a:r>
            <a:r>
              <a:rPr lang="ru-RU" sz="1600" dirty="0">
                <a:latin typeface="PF Square Sans Pro" panose="02000506040000020004" pitchFamily="2" charset="0"/>
              </a:rPr>
              <a:t>хозяйство «</a:t>
            </a:r>
            <a:r>
              <a:rPr lang="ru-RU" sz="1600" dirty="0" err="1">
                <a:latin typeface="PF Square Sans Pro" panose="02000506040000020004" pitchFamily="2" charset="0"/>
              </a:rPr>
              <a:t>Мельцанское</a:t>
            </a:r>
            <a:r>
              <a:rPr lang="ru-RU" sz="1600" dirty="0">
                <a:latin typeface="PF Square Sans Pro" panose="02000506040000020004" pitchFamily="2" charset="0"/>
              </a:rPr>
              <a:t>» ООО «</a:t>
            </a:r>
            <a:r>
              <a:rPr lang="ru-RU" sz="1600" dirty="0" err="1">
                <a:latin typeface="PF Square Sans Pro" panose="02000506040000020004" pitchFamily="2" charset="0"/>
              </a:rPr>
              <a:t>Плодовоягодный</a:t>
            </a:r>
            <a:r>
              <a:rPr lang="ru-RU" sz="1600" dirty="0">
                <a:latin typeface="PF Square Sans Pro" panose="02000506040000020004" pitchFamily="2" charset="0"/>
              </a:rPr>
              <a:t> питомник», отделение Новое </a:t>
            </a:r>
            <a:r>
              <a:rPr lang="ru-RU" sz="1600" dirty="0" err="1">
                <a:latin typeface="PF Square Sans Pro" panose="02000506040000020004" pitchFamily="2" charset="0"/>
              </a:rPr>
              <a:t>Акшино</a:t>
            </a:r>
            <a:r>
              <a:rPr lang="ru-RU" sz="1600" dirty="0">
                <a:latin typeface="PF Square Sans Pro" panose="02000506040000020004" pitchFamily="2" charset="0"/>
              </a:rPr>
              <a:t> ОА «Агрофирма «Октябрьская»,  отделение Старая </a:t>
            </a:r>
            <a:r>
              <a:rPr lang="ru-RU" sz="1600" dirty="0" err="1">
                <a:latin typeface="PF Square Sans Pro" panose="02000506040000020004" pitchFamily="2" charset="0"/>
              </a:rPr>
              <a:t>Теризморга</a:t>
            </a:r>
            <a:r>
              <a:rPr lang="ru-RU" sz="1600" dirty="0">
                <a:latin typeface="PF Square Sans Pro" panose="02000506040000020004" pitchFamily="2" charset="0"/>
              </a:rPr>
              <a:t> ООО «Хорошее дело», отделение ООО «Магма ХД» с. Старая </a:t>
            </a:r>
            <a:r>
              <a:rPr lang="ru-RU" sz="1600" dirty="0" err="1">
                <a:latin typeface="PF Square Sans Pro" panose="02000506040000020004" pitchFamily="2" charset="0"/>
              </a:rPr>
              <a:t>Теризморга</a:t>
            </a:r>
            <a:r>
              <a:rPr lang="ru-RU" sz="1600" dirty="0">
                <a:latin typeface="PF Square Sans Pro" panose="02000506040000020004" pitchFamily="2" charset="0"/>
              </a:rPr>
              <a:t>, </a:t>
            </a:r>
            <a:r>
              <a:rPr lang="ru-RU" sz="1600" dirty="0" smtClean="0">
                <a:latin typeface="PF Square Sans Pro" panose="02000506040000020004" pitchFamily="2" charset="0"/>
              </a:rPr>
              <a:t>отделение ЗАО «Мордовский бекон» и 20 </a:t>
            </a:r>
            <a:r>
              <a:rPr lang="ru-RU" sz="1600" dirty="0">
                <a:latin typeface="PF Square Sans Pro" panose="02000506040000020004" pitchFamily="2" charset="0"/>
              </a:rPr>
              <a:t>крестьянско-фермерских хозяйств.</a:t>
            </a:r>
          </a:p>
          <a:p>
            <a:pPr algn="just">
              <a:spcAft>
                <a:spcPts val="600"/>
              </a:spcAft>
            </a:pPr>
            <a:r>
              <a:rPr lang="ru-RU" sz="1600" dirty="0">
                <a:latin typeface="PF Square Sans Pro" panose="02000506040000020004" pitchFamily="2" charset="0"/>
              </a:rPr>
              <a:t>Динамично развиваются: ООО «Агрофирма  «Новотроицкая», ООО СП «</a:t>
            </a:r>
            <a:r>
              <a:rPr lang="ru-RU" sz="1600" dirty="0" err="1">
                <a:latin typeface="PF Square Sans Pro" panose="02000506040000020004" pitchFamily="2" charset="0"/>
              </a:rPr>
              <a:t>Богдановское</a:t>
            </a:r>
            <a:r>
              <a:rPr lang="ru-RU" sz="1600" dirty="0">
                <a:latin typeface="PF Square Sans Pro" panose="02000506040000020004" pitchFamily="2" charset="0"/>
              </a:rPr>
              <a:t>», ООО «</a:t>
            </a:r>
            <a:r>
              <a:rPr lang="ru-RU" sz="1600" dirty="0" err="1">
                <a:latin typeface="PF Square Sans Pro" panose="02000506040000020004" pitchFamily="2" charset="0"/>
              </a:rPr>
              <a:t>Конопатское</a:t>
            </a:r>
            <a:r>
              <a:rPr lang="ru-RU" sz="1600" dirty="0">
                <a:latin typeface="PF Square Sans Pro" panose="02000506040000020004" pitchFamily="2" charset="0"/>
              </a:rPr>
              <a:t>», Отделение </a:t>
            </a:r>
            <a:r>
              <a:rPr lang="ru-RU" sz="1600" dirty="0" err="1">
                <a:latin typeface="PF Square Sans Pro" panose="02000506040000020004" pitchFamily="2" charset="0"/>
              </a:rPr>
              <a:t>Акшино</a:t>
            </a:r>
            <a:r>
              <a:rPr lang="ru-RU" sz="1600" dirty="0">
                <a:latin typeface="PF Square Sans Pro" panose="02000506040000020004" pitchFamily="2" charset="0"/>
              </a:rPr>
              <a:t> АО «Агрофирма «Октябрьская»,  ООО «Хорошее дело» отделение Старая </a:t>
            </a:r>
            <a:r>
              <a:rPr lang="ru-RU" sz="1600" dirty="0" err="1">
                <a:latin typeface="PF Square Sans Pro" panose="02000506040000020004" pitchFamily="2" charset="0"/>
              </a:rPr>
              <a:t>Теризморга</a:t>
            </a:r>
            <a:r>
              <a:rPr lang="ru-RU" sz="1600" dirty="0">
                <a:latin typeface="PF Square Sans Pro" panose="02000506040000020004" pitchFamily="2" charset="0"/>
              </a:rPr>
              <a:t>, подсобное хозяйство «</a:t>
            </a:r>
            <a:r>
              <a:rPr lang="ru-RU" sz="1600" dirty="0" err="1">
                <a:latin typeface="PF Square Sans Pro" panose="02000506040000020004" pitchFamily="2" charset="0"/>
              </a:rPr>
              <a:t>Мельцанское</a:t>
            </a:r>
            <a:r>
              <a:rPr lang="ru-RU" sz="1600" dirty="0">
                <a:latin typeface="PF Square Sans Pro" panose="02000506040000020004" pitchFamily="2" charset="0"/>
              </a:rPr>
              <a:t>» </a:t>
            </a:r>
            <a:r>
              <a:rPr lang="ru-RU" sz="1600" dirty="0" smtClean="0">
                <a:latin typeface="PF Square Sans Pro" panose="02000506040000020004" pitchFamily="2" charset="0"/>
              </a:rPr>
              <a:t>ООО «</a:t>
            </a:r>
            <a:r>
              <a:rPr lang="ru-RU" sz="1600" dirty="0" err="1" smtClean="0">
                <a:latin typeface="PF Square Sans Pro" panose="02000506040000020004" pitchFamily="2" charset="0"/>
              </a:rPr>
              <a:t>Плодовоягодный</a:t>
            </a:r>
            <a:r>
              <a:rPr lang="ru-RU" sz="1600" dirty="0" smtClean="0">
                <a:latin typeface="PF Square Sans Pro" panose="02000506040000020004" pitchFamily="2" charset="0"/>
              </a:rPr>
              <a:t> </a:t>
            </a:r>
            <a:r>
              <a:rPr lang="ru-RU" sz="1600" dirty="0">
                <a:latin typeface="PF Square Sans Pro" panose="02000506040000020004" pitchFamily="2" charset="0"/>
              </a:rPr>
              <a:t>питомник», ООО «Биосфера», ООО «Мордовские сельскохозяйственные машины»,  КФХ  Пантюшина А.А., </a:t>
            </a:r>
            <a:r>
              <a:rPr lang="ru-RU" sz="1600" dirty="0" smtClean="0">
                <a:latin typeface="PF Square Sans Pro" panose="02000506040000020004" pitchFamily="2" charset="0"/>
              </a:rPr>
              <a:t>КФХ </a:t>
            </a:r>
            <a:r>
              <a:rPr lang="ru-RU" sz="1600" dirty="0" err="1">
                <a:latin typeface="PF Square Sans Pro" panose="02000506040000020004" pitchFamily="2" charset="0"/>
              </a:rPr>
              <a:t>Пивкин</a:t>
            </a:r>
            <a:r>
              <a:rPr lang="ru-RU" sz="1600" dirty="0">
                <a:latin typeface="PF Square Sans Pro" panose="02000506040000020004" pitchFamily="2" charset="0"/>
              </a:rPr>
              <a:t> А.Ф.	</a:t>
            </a:r>
          </a:p>
        </p:txBody>
      </p:sp>
      <p:grpSp>
        <p:nvGrpSpPr>
          <p:cNvPr id="2" name="Группа 3">
            <a:extLst>
              <a:ext uri="{FF2B5EF4-FFF2-40B4-BE49-F238E27FC236}">
                <a16:creationId xmlns="" xmlns:a16="http://schemas.microsoft.com/office/drawing/2014/main" id="{36272E12-0C1E-4A8D-9B37-671FE1457C7C}"/>
              </a:ext>
            </a:extLst>
          </p:cNvPr>
          <p:cNvGrpSpPr/>
          <p:nvPr/>
        </p:nvGrpSpPr>
        <p:grpSpPr>
          <a:xfrm>
            <a:off x="1002407" y="3831142"/>
            <a:ext cx="8587558" cy="1673410"/>
            <a:chOff x="742459" y="5619456"/>
            <a:chExt cx="6072230" cy="2156307"/>
          </a:xfrm>
        </p:grpSpPr>
        <p:grpSp>
          <p:nvGrpSpPr>
            <p:cNvPr id="4" name="Группа 9220"/>
            <p:cNvGrpSpPr/>
            <p:nvPr/>
          </p:nvGrpSpPr>
          <p:grpSpPr>
            <a:xfrm>
              <a:off x="742459" y="5619456"/>
              <a:ext cx="6072230" cy="2156307"/>
              <a:chOff x="735679" y="3258468"/>
              <a:chExt cx="6072230" cy="2156307"/>
            </a:xfrm>
          </p:grpSpPr>
          <p:sp>
            <p:nvSpPr>
              <p:cNvPr id="23" name="Прямоугольник 22"/>
              <p:cNvSpPr/>
              <p:nvPr/>
            </p:nvSpPr>
            <p:spPr>
              <a:xfrm>
                <a:off x="735679" y="3258468"/>
                <a:ext cx="4808665" cy="5948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ru-RU" sz="2400" dirty="0">
                    <a:latin typeface="PF Square Sans Pro Medium" panose="02000500000000020004" pitchFamily="2" charset="0"/>
                  </a:rPr>
                  <a:t>ОСНОВНЫЕ НАПРАВЛЕНИЯ ПРОИЗВОДСТВА</a:t>
                </a:r>
              </a:p>
            </p:txBody>
          </p:sp>
          <p:sp>
            <p:nvSpPr>
              <p:cNvPr id="28" name="Прямоугольник 27"/>
              <p:cNvSpPr/>
              <p:nvPr/>
            </p:nvSpPr>
            <p:spPr>
              <a:xfrm>
                <a:off x="1107464" y="4626403"/>
                <a:ext cx="1591493" cy="75352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ru-RU" sz="1600" dirty="0">
                    <a:latin typeface="PF Square Sans Pro Medium" panose="02000500000000020004" pitchFamily="2" charset="0"/>
                  </a:rPr>
                  <a:t>Растениеводство</a:t>
                </a:r>
              </a:p>
              <a:p>
                <a:pPr algn="ctr"/>
                <a:r>
                  <a:rPr lang="ru-RU" sz="1600" dirty="0">
                    <a:latin typeface="PF Square Sans Pro Medium" panose="02000500000000020004" pitchFamily="2" charset="0"/>
                  </a:rPr>
                  <a:t>(товарное зерно, корма)</a:t>
                </a:r>
                <a:endParaRPr lang="ru-RU" dirty="0">
                  <a:latin typeface="PF Square Sans Pro Medium" panose="02000500000000020004" pitchFamily="2" charset="0"/>
                </a:endParaRPr>
              </a:p>
            </p:txBody>
          </p:sp>
          <p:sp>
            <p:nvSpPr>
              <p:cNvPr id="34" name="Прямоугольник 33"/>
              <p:cNvSpPr/>
              <p:nvPr/>
            </p:nvSpPr>
            <p:spPr>
              <a:xfrm>
                <a:off x="4093265" y="4661251"/>
                <a:ext cx="2714644" cy="7535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1600" dirty="0">
                    <a:latin typeface="PF Square Sans Pro Medium" panose="02000500000000020004" pitchFamily="2" charset="0"/>
                  </a:rPr>
                  <a:t>Молочное</a:t>
                </a:r>
              </a:p>
              <a:p>
                <a:pPr algn="ctr"/>
                <a:r>
                  <a:rPr lang="ru-RU" sz="1600" dirty="0">
                    <a:latin typeface="PF Square Sans Pro Medium" panose="02000500000000020004" pitchFamily="2" charset="0"/>
                  </a:rPr>
                  <a:t> животноводство</a:t>
                </a:r>
                <a:endParaRPr lang="ru-RU" sz="2000" dirty="0">
                  <a:latin typeface="PF Square Sans Pro Medium" panose="02000500000000020004" pitchFamily="2" charset="0"/>
                </a:endParaRPr>
              </a:p>
            </p:txBody>
          </p:sp>
        </p:grpSp>
        <p:grpSp>
          <p:nvGrpSpPr>
            <p:cNvPr id="7" name="Agriculture">
              <a:extLst>
                <a:ext uri="{FF2B5EF4-FFF2-40B4-BE49-F238E27FC236}">
                  <a16:creationId xmlns="" xmlns:a16="http://schemas.microsoft.com/office/drawing/2014/main" id="{19DFEC3E-1F52-4601-A1A7-404A64DB2C3C}"/>
                </a:ext>
              </a:extLst>
            </p:cNvPr>
            <p:cNvGrpSpPr>
              <a:grpSpLocks noChangeAspect="1"/>
            </p:cNvGrpSpPr>
            <p:nvPr>
              <p:custDataLst>
                <p:tags r:id="rId1"/>
              </p:custDataLst>
            </p:nvPr>
          </p:nvGrpSpPr>
          <p:grpSpPr bwMode="auto">
            <a:xfrm>
              <a:off x="2084439" y="6226358"/>
              <a:ext cx="832096" cy="855358"/>
              <a:chOff x="4" y="8"/>
              <a:chExt cx="465" cy="478"/>
            </a:xfrm>
            <a:solidFill>
              <a:schemeClr val="tx1"/>
            </a:solidFill>
          </p:grpSpPr>
          <p:sp>
            <p:nvSpPr>
              <p:cNvPr id="36" name="Agriculture">
                <a:extLst>
                  <a:ext uri="{FF2B5EF4-FFF2-40B4-BE49-F238E27FC236}">
                    <a16:creationId xmlns="" xmlns:a16="http://schemas.microsoft.com/office/drawing/2014/main" id="{AD0A2776-1366-4DA0-9DC0-AE4402D472DF}"/>
                  </a:ext>
                </a:extLst>
              </p:cNvPr>
              <p:cNvSpPr>
                <a:spLocks/>
              </p:cNvSpPr>
              <p:nvPr>
                <p:custDataLst>
                  <p:tags r:id="rId2"/>
                </p:custDataLst>
              </p:nvPr>
            </p:nvSpPr>
            <p:spPr bwMode="auto">
              <a:xfrm>
                <a:off x="73" y="395"/>
                <a:ext cx="34" cy="82"/>
              </a:xfrm>
              <a:custGeom>
                <a:avLst/>
                <a:gdLst>
                  <a:gd name="T0" fmla="*/ 17 w 90"/>
                  <a:gd name="T1" fmla="*/ 186 h 218"/>
                  <a:gd name="T2" fmla="*/ 0 w 90"/>
                  <a:gd name="T3" fmla="*/ 15 h 218"/>
                  <a:gd name="T4" fmla="*/ 45 w 90"/>
                  <a:gd name="T5" fmla="*/ 14 h 218"/>
                  <a:gd name="T6" fmla="*/ 45 w 90"/>
                  <a:gd name="T7" fmla="*/ 14 h 218"/>
                  <a:gd name="T8" fmla="*/ 90 w 90"/>
                  <a:gd name="T9" fmla="*/ 15 h 218"/>
                  <a:gd name="T10" fmla="*/ 90 w 90"/>
                  <a:gd name="T11" fmla="*/ 15 h 218"/>
                  <a:gd name="T12" fmla="*/ 76 w 90"/>
                  <a:gd name="T13" fmla="*/ 182 h 218"/>
                  <a:gd name="T14" fmla="*/ 17 w 90"/>
                  <a:gd name="T15" fmla="*/ 186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0" h="218">
                    <a:moveTo>
                      <a:pt x="17" y="186"/>
                    </a:moveTo>
                    <a:lnTo>
                      <a:pt x="0" y="15"/>
                    </a:lnTo>
                    <a:cubicBezTo>
                      <a:pt x="0" y="0"/>
                      <a:pt x="20" y="14"/>
                      <a:pt x="45" y="14"/>
                    </a:cubicBezTo>
                    <a:lnTo>
                      <a:pt x="45" y="14"/>
                    </a:lnTo>
                    <a:cubicBezTo>
                      <a:pt x="70" y="14"/>
                      <a:pt x="90" y="0"/>
                      <a:pt x="90" y="15"/>
                    </a:cubicBezTo>
                    <a:lnTo>
                      <a:pt x="90" y="15"/>
                    </a:lnTo>
                    <a:lnTo>
                      <a:pt x="76" y="182"/>
                    </a:lnTo>
                    <a:cubicBezTo>
                      <a:pt x="76" y="218"/>
                      <a:pt x="17" y="204"/>
                      <a:pt x="17" y="186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7" name="Agriculture">
                <a:extLst>
                  <a:ext uri="{FF2B5EF4-FFF2-40B4-BE49-F238E27FC236}">
                    <a16:creationId xmlns="" xmlns:a16="http://schemas.microsoft.com/office/drawing/2014/main" id="{14E0813D-41C0-4DA3-9E5D-AA74A08FA79F}"/>
                  </a:ext>
                </a:extLst>
              </p:cNvPr>
              <p:cNvSpPr>
                <a:spLocks/>
              </p:cNvSpPr>
              <p:nvPr>
                <p:custDataLst>
                  <p:tags r:id="rId3"/>
                </p:custDataLst>
              </p:nvPr>
            </p:nvSpPr>
            <p:spPr bwMode="auto">
              <a:xfrm>
                <a:off x="4" y="201"/>
                <a:ext cx="101" cy="115"/>
              </a:xfrm>
              <a:custGeom>
                <a:avLst/>
                <a:gdLst>
                  <a:gd name="T0" fmla="*/ 130 w 270"/>
                  <a:gd name="T1" fmla="*/ 145 h 304"/>
                  <a:gd name="T2" fmla="*/ 16 w 270"/>
                  <a:gd name="T3" fmla="*/ 0 h 304"/>
                  <a:gd name="T4" fmla="*/ 163 w 270"/>
                  <a:gd name="T5" fmla="*/ 304 h 304"/>
                  <a:gd name="T6" fmla="*/ 130 w 270"/>
                  <a:gd name="T7" fmla="*/ 145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0" h="304">
                    <a:moveTo>
                      <a:pt x="130" y="145"/>
                    </a:moveTo>
                    <a:cubicBezTo>
                      <a:pt x="5" y="89"/>
                      <a:pt x="16" y="0"/>
                      <a:pt x="16" y="0"/>
                    </a:cubicBezTo>
                    <a:cubicBezTo>
                      <a:pt x="0" y="32"/>
                      <a:pt x="33" y="304"/>
                      <a:pt x="163" y="304"/>
                    </a:cubicBezTo>
                    <a:cubicBezTo>
                      <a:pt x="221" y="304"/>
                      <a:pt x="270" y="208"/>
                      <a:pt x="130" y="145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8" name="Agriculture">
                <a:extLst>
                  <a:ext uri="{FF2B5EF4-FFF2-40B4-BE49-F238E27FC236}">
                    <a16:creationId xmlns="" xmlns:a16="http://schemas.microsoft.com/office/drawing/2014/main" id="{C72E5BDA-5ABA-49E4-BDD3-516EC9D6F634}"/>
                  </a:ext>
                </a:extLst>
              </p:cNvPr>
              <p:cNvSpPr>
                <a:spLocks/>
              </p:cNvSpPr>
              <p:nvPr>
                <p:custDataLst>
                  <p:tags r:id="rId4"/>
                </p:custDataLst>
              </p:nvPr>
            </p:nvSpPr>
            <p:spPr bwMode="auto">
              <a:xfrm>
                <a:off x="4" y="129"/>
                <a:ext cx="101" cy="114"/>
              </a:xfrm>
              <a:custGeom>
                <a:avLst/>
                <a:gdLst>
                  <a:gd name="T0" fmla="*/ 130 w 270"/>
                  <a:gd name="T1" fmla="*/ 145 h 304"/>
                  <a:gd name="T2" fmla="*/ 16 w 270"/>
                  <a:gd name="T3" fmla="*/ 0 h 304"/>
                  <a:gd name="T4" fmla="*/ 163 w 270"/>
                  <a:gd name="T5" fmla="*/ 304 h 304"/>
                  <a:gd name="T6" fmla="*/ 130 w 270"/>
                  <a:gd name="T7" fmla="*/ 145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0" h="304">
                    <a:moveTo>
                      <a:pt x="130" y="145"/>
                    </a:moveTo>
                    <a:cubicBezTo>
                      <a:pt x="5" y="88"/>
                      <a:pt x="16" y="0"/>
                      <a:pt x="16" y="0"/>
                    </a:cubicBezTo>
                    <a:cubicBezTo>
                      <a:pt x="0" y="31"/>
                      <a:pt x="33" y="304"/>
                      <a:pt x="163" y="304"/>
                    </a:cubicBezTo>
                    <a:cubicBezTo>
                      <a:pt x="221" y="304"/>
                      <a:pt x="270" y="208"/>
                      <a:pt x="130" y="145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9" name="Agriculture">
                <a:extLst>
                  <a:ext uri="{FF2B5EF4-FFF2-40B4-BE49-F238E27FC236}">
                    <a16:creationId xmlns="" xmlns:a16="http://schemas.microsoft.com/office/drawing/2014/main" id="{7CBDB829-846B-4E2B-A515-095C8DD03B8B}"/>
                  </a:ext>
                </a:extLst>
              </p:cNvPr>
              <p:cNvSpPr>
                <a:spLocks/>
              </p:cNvSpPr>
              <p:nvPr>
                <p:custDataLst>
                  <p:tags r:id="rId5"/>
                </p:custDataLst>
              </p:nvPr>
            </p:nvSpPr>
            <p:spPr bwMode="auto">
              <a:xfrm>
                <a:off x="4" y="58"/>
                <a:ext cx="101" cy="115"/>
              </a:xfrm>
              <a:custGeom>
                <a:avLst/>
                <a:gdLst>
                  <a:gd name="T0" fmla="*/ 130 w 270"/>
                  <a:gd name="T1" fmla="*/ 145 h 304"/>
                  <a:gd name="T2" fmla="*/ 16 w 270"/>
                  <a:gd name="T3" fmla="*/ 0 h 304"/>
                  <a:gd name="T4" fmla="*/ 163 w 270"/>
                  <a:gd name="T5" fmla="*/ 304 h 304"/>
                  <a:gd name="T6" fmla="*/ 130 w 270"/>
                  <a:gd name="T7" fmla="*/ 145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0" h="304">
                    <a:moveTo>
                      <a:pt x="130" y="145"/>
                    </a:moveTo>
                    <a:cubicBezTo>
                      <a:pt x="5" y="89"/>
                      <a:pt x="16" y="0"/>
                      <a:pt x="16" y="0"/>
                    </a:cubicBezTo>
                    <a:cubicBezTo>
                      <a:pt x="0" y="31"/>
                      <a:pt x="33" y="304"/>
                      <a:pt x="163" y="304"/>
                    </a:cubicBezTo>
                    <a:cubicBezTo>
                      <a:pt x="221" y="304"/>
                      <a:pt x="270" y="208"/>
                      <a:pt x="130" y="145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0" name="Agriculture">
                <a:extLst>
                  <a:ext uri="{FF2B5EF4-FFF2-40B4-BE49-F238E27FC236}">
                    <a16:creationId xmlns="" xmlns:a16="http://schemas.microsoft.com/office/drawing/2014/main" id="{870B6EAB-04E2-41EF-B45A-615283F63DB9}"/>
                  </a:ext>
                </a:extLst>
              </p:cNvPr>
              <p:cNvSpPr>
                <a:spLocks/>
              </p:cNvSpPr>
              <p:nvPr>
                <p:custDataLst>
                  <p:tags r:id="rId6"/>
                </p:custDataLst>
              </p:nvPr>
            </p:nvSpPr>
            <p:spPr bwMode="auto">
              <a:xfrm>
                <a:off x="77" y="201"/>
                <a:ext cx="101" cy="115"/>
              </a:xfrm>
              <a:custGeom>
                <a:avLst/>
                <a:gdLst>
                  <a:gd name="T0" fmla="*/ 106 w 269"/>
                  <a:gd name="T1" fmla="*/ 304 h 304"/>
                  <a:gd name="T2" fmla="*/ 254 w 269"/>
                  <a:gd name="T3" fmla="*/ 0 h 304"/>
                  <a:gd name="T4" fmla="*/ 139 w 269"/>
                  <a:gd name="T5" fmla="*/ 145 h 304"/>
                  <a:gd name="T6" fmla="*/ 106 w 269"/>
                  <a:gd name="T7" fmla="*/ 304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9" h="304">
                    <a:moveTo>
                      <a:pt x="106" y="304"/>
                    </a:moveTo>
                    <a:cubicBezTo>
                      <a:pt x="236" y="304"/>
                      <a:pt x="269" y="32"/>
                      <a:pt x="254" y="0"/>
                    </a:cubicBezTo>
                    <a:cubicBezTo>
                      <a:pt x="254" y="0"/>
                      <a:pt x="264" y="89"/>
                      <a:pt x="139" y="145"/>
                    </a:cubicBezTo>
                    <a:cubicBezTo>
                      <a:pt x="0" y="208"/>
                      <a:pt x="48" y="304"/>
                      <a:pt x="106" y="304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1" name="Agriculture">
                <a:extLst>
                  <a:ext uri="{FF2B5EF4-FFF2-40B4-BE49-F238E27FC236}">
                    <a16:creationId xmlns="" xmlns:a16="http://schemas.microsoft.com/office/drawing/2014/main" id="{9B6ED551-9895-4275-A419-7550E4AF755F}"/>
                  </a:ext>
                </a:extLst>
              </p:cNvPr>
              <p:cNvSpPr>
                <a:spLocks/>
              </p:cNvSpPr>
              <p:nvPr>
                <p:custDataLst>
                  <p:tags r:id="rId7"/>
                </p:custDataLst>
              </p:nvPr>
            </p:nvSpPr>
            <p:spPr bwMode="auto">
              <a:xfrm>
                <a:off x="4" y="276"/>
                <a:ext cx="101" cy="114"/>
              </a:xfrm>
              <a:custGeom>
                <a:avLst/>
                <a:gdLst>
                  <a:gd name="T0" fmla="*/ 130 w 270"/>
                  <a:gd name="T1" fmla="*/ 144 h 304"/>
                  <a:gd name="T2" fmla="*/ 16 w 270"/>
                  <a:gd name="T3" fmla="*/ 0 h 304"/>
                  <a:gd name="T4" fmla="*/ 163 w 270"/>
                  <a:gd name="T5" fmla="*/ 304 h 304"/>
                  <a:gd name="T6" fmla="*/ 130 w 270"/>
                  <a:gd name="T7" fmla="*/ 144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0" h="304">
                    <a:moveTo>
                      <a:pt x="130" y="144"/>
                    </a:moveTo>
                    <a:cubicBezTo>
                      <a:pt x="5" y="88"/>
                      <a:pt x="16" y="0"/>
                      <a:pt x="16" y="0"/>
                    </a:cubicBezTo>
                    <a:cubicBezTo>
                      <a:pt x="0" y="31"/>
                      <a:pt x="33" y="304"/>
                      <a:pt x="163" y="304"/>
                    </a:cubicBezTo>
                    <a:cubicBezTo>
                      <a:pt x="221" y="304"/>
                      <a:pt x="270" y="207"/>
                      <a:pt x="130" y="144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2" name="Agriculture">
                <a:extLst>
                  <a:ext uri="{FF2B5EF4-FFF2-40B4-BE49-F238E27FC236}">
                    <a16:creationId xmlns="" xmlns:a16="http://schemas.microsoft.com/office/drawing/2014/main" id="{424CA8D2-7DE3-4DD3-B729-8AECF44D8B52}"/>
                  </a:ext>
                </a:extLst>
              </p:cNvPr>
              <p:cNvSpPr>
                <a:spLocks/>
              </p:cNvSpPr>
              <p:nvPr>
                <p:custDataLst>
                  <p:tags r:id="rId8"/>
                </p:custDataLst>
              </p:nvPr>
            </p:nvSpPr>
            <p:spPr bwMode="auto">
              <a:xfrm>
                <a:off x="77" y="276"/>
                <a:ext cx="101" cy="114"/>
              </a:xfrm>
              <a:custGeom>
                <a:avLst/>
                <a:gdLst>
                  <a:gd name="T0" fmla="*/ 106 w 269"/>
                  <a:gd name="T1" fmla="*/ 304 h 304"/>
                  <a:gd name="T2" fmla="*/ 254 w 269"/>
                  <a:gd name="T3" fmla="*/ 0 h 304"/>
                  <a:gd name="T4" fmla="*/ 139 w 269"/>
                  <a:gd name="T5" fmla="*/ 144 h 304"/>
                  <a:gd name="T6" fmla="*/ 106 w 269"/>
                  <a:gd name="T7" fmla="*/ 304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9" h="304">
                    <a:moveTo>
                      <a:pt x="106" y="304"/>
                    </a:moveTo>
                    <a:cubicBezTo>
                      <a:pt x="236" y="304"/>
                      <a:pt x="269" y="31"/>
                      <a:pt x="254" y="0"/>
                    </a:cubicBezTo>
                    <a:cubicBezTo>
                      <a:pt x="254" y="0"/>
                      <a:pt x="264" y="88"/>
                      <a:pt x="139" y="144"/>
                    </a:cubicBezTo>
                    <a:cubicBezTo>
                      <a:pt x="0" y="207"/>
                      <a:pt x="48" y="304"/>
                      <a:pt x="106" y="304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3" name="Agriculture">
                <a:extLst>
                  <a:ext uri="{FF2B5EF4-FFF2-40B4-BE49-F238E27FC236}">
                    <a16:creationId xmlns="" xmlns:a16="http://schemas.microsoft.com/office/drawing/2014/main" id="{05234791-0DD3-48F0-82DF-47702E0E352E}"/>
                  </a:ext>
                </a:extLst>
              </p:cNvPr>
              <p:cNvSpPr>
                <a:spLocks/>
              </p:cNvSpPr>
              <p:nvPr>
                <p:custDataLst>
                  <p:tags r:id="rId9"/>
                </p:custDataLst>
              </p:nvPr>
            </p:nvSpPr>
            <p:spPr bwMode="auto">
              <a:xfrm>
                <a:off x="77" y="129"/>
                <a:ext cx="101" cy="114"/>
              </a:xfrm>
              <a:custGeom>
                <a:avLst/>
                <a:gdLst>
                  <a:gd name="T0" fmla="*/ 106 w 269"/>
                  <a:gd name="T1" fmla="*/ 304 h 304"/>
                  <a:gd name="T2" fmla="*/ 254 w 269"/>
                  <a:gd name="T3" fmla="*/ 0 h 304"/>
                  <a:gd name="T4" fmla="*/ 139 w 269"/>
                  <a:gd name="T5" fmla="*/ 145 h 304"/>
                  <a:gd name="T6" fmla="*/ 106 w 269"/>
                  <a:gd name="T7" fmla="*/ 304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9" h="304">
                    <a:moveTo>
                      <a:pt x="106" y="304"/>
                    </a:moveTo>
                    <a:cubicBezTo>
                      <a:pt x="236" y="304"/>
                      <a:pt x="269" y="31"/>
                      <a:pt x="254" y="0"/>
                    </a:cubicBezTo>
                    <a:cubicBezTo>
                      <a:pt x="254" y="0"/>
                      <a:pt x="264" y="88"/>
                      <a:pt x="139" y="145"/>
                    </a:cubicBezTo>
                    <a:cubicBezTo>
                      <a:pt x="0" y="208"/>
                      <a:pt x="48" y="304"/>
                      <a:pt x="106" y="304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4" name="Agriculture">
                <a:extLst>
                  <a:ext uri="{FF2B5EF4-FFF2-40B4-BE49-F238E27FC236}">
                    <a16:creationId xmlns="" xmlns:a16="http://schemas.microsoft.com/office/drawing/2014/main" id="{F105AD53-A241-4B09-9B47-F413F3597601}"/>
                  </a:ext>
                </a:extLst>
              </p:cNvPr>
              <p:cNvSpPr>
                <a:spLocks/>
              </p:cNvSpPr>
              <p:nvPr>
                <p:custDataLst>
                  <p:tags r:id="rId10"/>
                </p:custDataLst>
              </p:nvPr>
            </p:nvSpPr>
            <p:spPr bwMode="auto">
              <a:xfrm>
                <a:off x="77" y="58"/>
                <a:ext cx="101" cy="115"/>
              </a:xfrm>
              <a:custGeom>
                <a:avLst/>
                <a:gdLst>
                  <a:gd name="T0" fmla="*/ 106 w 269"/>
                  <a:gd name="T1" fmla="*/ 304 h 304"/>
                  <a:gd name="T2" fmla="*/ 254 w 269"/>
                  <a:gd name="T3" fmla="*/ 0 h 304"/>
                  <a:gd name="T4" fmla="*/ 139 w 269"/>
                  <a:gd name="T5" fmla="*/ 145 h 304"/>
                  <a:gd name="T6" fmla="*/ 106 w 269"/>
                  <a:gd name="T7" fmla="*/ 304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9" h="304">
                    <a:moveTo>
                      <a:pt x="106" y="304"/>
                    </a:moveTo>
                    <a:cubicBezTo>
                      <a:pt x="236" y="304"/>
                      <a:pt x="269" y="31"/>
                      <a:pt x="254" y="0"/>
                    </a:cubicBezTo>
                    <a:cubicBezTo>
                      <a:pt x="254" y="0"/>
                      <a:pt x="264" y="89"/>
                      <a:pt x="139" y="145"/>
                    </a:cubicBezTo>
                    <a:cubicBezTo>
                      <a:pt x="0" y="208"/>
                      <a:pt x="48" y="304"/>
                      <a:pt x="106" y="304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5" name="Agriculture">
                <a:extLst>
                  <a:ext uri="{FF2B5EF4-FFF2-40B4-BE49-F238E27FC236}">
                    <a16:creationId xmlns="" xmlns:a16="http://schemas.microsoft.com/office/drawing/2014/main" id="{09CF6DD9-67EF-4D09-9759-63D73C851AC7}"/>
                  </a:ext>
                </a:extLst>
              </p:cNvPr>
              <p:cNvSpPr>
                <a:spLocks/>
              </p:cNvSpPr>
              <p:nvPr>
                <p:custDataLst>
                  <p:tags r:id="rId11"/>
                </p:custDataLst>
              </p:nvPr>
            </p:nvSpPr>
            <p:spPr bwMode="auto">
              <a:xfrm>
                <a:off x="43" y="8"/>
                <a:ext cx="103" cy="110"/>
              </a:xfrm>
              <a:custGeom>
                <a:avLst/>
                <a:gdLst>
                  <a:gd name="T0" fmla="*/ 138 w 275"/>
                  <a:gd name="T1" fmla="*/ 293 h 293"/>
                  <a:gd name="T2" fmla="*/ 130 w 275"/>
                  <a:gd name="T3" fmla="*/ 0 h 293"/>
                  <a:gd name="T4" fmla="*/ 138 w 275"/>
                  <a:gd name="T5" fmla="*/ 293 h 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75" h="293">
                    <a:moveTo>
                      <a:pt x="138" y="293"/>
                    </a:moveTo>
                    <a:cubicBezTo>
                      <a:pt x="275" y="293"/>
                      <a:pt x="130" y="0"/>
                      <a:pt x="130" y="0"/>
                    </a:cubicBezTo>
                    <a:cubicBezTo>
                      <a:pt x="113" y="28"/>
                      <a:pt x="0" y="293"/>
                      <a:pt x="138" y="293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6" name="Agriculture">
                <a:extLst>
                  <a:ext uri="{FF2B5EF4-FFF2-40B4-BE49-F238E27FC236}">
                    <a16:creationId xmlns="" xmlns:a16="http://schemas.microsoft.com/office/drawing/2014/main" id="{3EAC76E9-6C4A-4ACF-88D8-264B5DCB4CA5}"/>
                  </a:ext>
                </a:extLst>
              </p:cNvPr>
              <p:cNvSpPr>
                <a:spLocks/>
              </p:cNvSpPr>
              <p:nvPr>
                <p:custDataLst>
                  <p:tags r:id="rId12"/>
                </p:custDataLst>
              </p:nvPr>
            </p:nvSpPr>
            <p:spPr bwMode="auto">
              <a:xfrm>
                <a:off x="211" y="399"/>
                <a:ext cx="57" cy="87"/>
              </a:xfrm>
              <a:custGeom>
                <a:avLst/>
                <a:gdLst>
                  <a:gd name="T0" fmla="*/ 63 w 152"/>
                  <a:gd name="T1" fmla="*/ 197 h 230"/>
                  <a:gd name="T2" fmla="*/ 146 w 152"/>
                  <a:gd name="T3" fmla="*/ 52 h 230"/>
                  <a:gd name="T4" fmla="*/ 146 w 152"/>
                  <a:gd name="T5" fmla="*/ 52 h 230"/>
                  <a:gd name="T6" fmla="*/ 105 w 152"/>
                  <a:gd name="T7" fmla="*/ 31 h 230"/>
                  <a:gd name="T8" fmla="*/ 105 w 152"/>
                  <a:gd name="T9" fmla="*/ 31 h 230"/>
                  <a:gd name="T10" fmla="*/ 64 w 152"/>
                  <a:gd name="T11" fmla="*/ 14 h 230"/>
                  <a:gd name="T12" fmla="*/ 7 w 152"/>
                  <a:gd name="T13" fmla="*/ 176 h 230"/>
                  <a:gd name="T14" fmla="*/ 63 w 152"/>
                  <a:gd name="T15" fmla="*/ 197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2" h="230">
                    <a:moveTo>
                      <a:pt x="63" y="197"/>
                    </a:moveTo>
                    <a:lnTo>
                      <a:pt x="146" y="52"/>
                    </a:lnTo>
                    <a:lnTo>
                      <a:pt x="146" y="52"/>
                    </a:lnTo>
                    <a:cubicBezTo>
                      <a:pt x="152" y="38"/>
                      <a:pt x="128" y="42"/>
                      <a:pt x="105" y="31"/>
                    </a:cubicBezTo>
                    <a:lnTo>
                      <a:pt x="105" y="31"/>
                    </a:lnTo>
                    <a:cubicBezTo>
                      <a:pt x="82" y="21"/>
                      <a:pt x="70" y="0"/>
                      <a:pt x="64" y="14"/>
                    </a:cubicBezTo>
                    <a:lnTo>
                      <a:pt x="7" y="176"/>
                    </a:lnTo>
                    <a:cubicBezTo>
                      <a:pt x="0" y="192"/>
                      <a:pt x="47" y="230"/>
                      <a:pt x="63" y="197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7" name="Agriculture">
                <a:extLst>
                  <a:ext uri="{FF2B5EF4-FFF2-40B4-BE49-F238E27FC236}">
                    <a16:creationId xmlns="" xmlns:a16="http://schemas.microsoft.com/office/drawing/2014/main" id="{014D4540-DF56-417B-9302-6910D7024FE1}"/>
                  </a:ext>
                </a:extLst>
              </p:cNvPr>
              <p:cNvSpPr>
                <a:spLocks/>
              </p:cNvSpPr>
              <p:nvPr>
                <p:custDataLst>
                  <p:tags r:id="rId13"/>
                </p:custDataLst>
              </p:nvPr>
            </p:nvSpPr>
            <p:spPr bwMode="auto">
              <a:xfrm>
                <a:off x="219" y="197"/>
                <a:ext cx="96" cy="136"/>
              </a:xfrm>
              <a:custGeom>
                <a:avLst/>
                <a:gdLst>
                  <a:gd name="T0" fmla="*/ 154 w 255"/>
                  <a:gd name="T1" fmla="*/ 180 h 363"/>
                  <a:gd name="T2" fmla="*/ 112 w 255"/>
                  <a:gd name="T3" fmla="*/ 0 h 363"/>
                  <a:gd name="T4" fmla="*/ 117 w 255"/>
                  <a:gd name="T5" fmla="*/ 338 h 363"/>
                  <a:gd name="T6" fmla="*/ 154 w 255"/>
                  <a:gd name="T7" fmla="*/ 180 h 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5" h="363">
                    <a:moveTo>
                      <a:pt x="154" y="180"/>
                    </a:moveTo>
                    <a:cubicBezTo>
                      <a:pt x="65" y="76"/>
                      <a:pt x="112" y="0"/>
                      <a:pt x="112" y="0"/>
                    </a:cubicBezTo>
                    <a:cubicBezTo>
                      <a:pt x="84" y="22"/>
                      <a:pt x="0" y="284"/>
                      <a:pt x="117" y="338"/>
                    </a:cubicBezTo>
                    <a:cubicBezTo>
                      <a:pt x="170" y="363"/>
                      <a:pt x="255" y="296"/>
                      <a:pt x="154" y="180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8" name="Agriculture">
                <a:extLst>
                  <a:ext uri="{FF2B5EF4-FFF2-40B4-BE49-F238E27FC236}">
                    <a16:creationId xmlns="" xmlns:a16="http://schemas.microsoft.com/office/drawing/2014/main" id="{9A2511D9-CAC6-48A3-BE61-2BAFD924EC59}"/>
                  </a:ext>
                </a:extLst>
              </p:cNvPr>
              <p:cNvSpPr>
                <a:spLocks/>
              </p:cNvSpPr>
              <p:nvPr>
                <p:custDataLst>
                  <p:tags r:id="rId14"/>
                </p:custDataLst>
              </p:nvPr>
            </p:nvSpPr>
            <p:spPr bwMode="auto">
              <a:xfrm>
                <a:off x="249" y="131"/>
                <a:ext cx="96" cy="136"/>
              </a:xfrm>
              <a:custGeom>
                <a:avLst/>
                <a:gdLst>
                  <a:gd name="T0" fmla="*/ 154 w 255"/>
                  <a:gd name="T1" fmla="*/ 179 h 362"/>
                  <a:gd name="T2" fmla="*/ 112 w 255"/>
                  <a:gd name="T3" fmla="*/ 0 h 362"/>
                  <a:gd name="T4" fmla="*/ 117 w 255"/>
                  <a:gd name="T5" fmla="*/ 338 h 362"/>
                  <a:gd name="T6" fmla="*/ 154 w 255"/>
                  <a:gd name="T7" fmla="*/ 179 h 3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5" h="362">
                    <a:moveTo>
                      <a:pt x="154" y="179"/>
                    </a:moveTo>
                    <a:cubicBezTo>
                      <a:pt x="65" y="76"/>
                      <a:pt x="112" y="0"/>
                      <a:pt x="112" y="0"/>
                    </a:cubicBezTo>
                    <a:cubicBezTo>
                      <a:pt x="84" y="22"/>
                      <a:pt x="0" y="283"/>
                      <a:pt x="117" y="338"/>
                    </a:cubicBezTo>
                    <a:cubicBezTo>
                      <a:pt x="170" y="362"/>
                      <a:pt x="255" y="295"/>
                      <a:pt x="154" y="179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9" name="Agriculture">
                <a:extLst>
                  <a:ext uri="{FF2B5EF4-FFF2-40B4-BE49-F238E27FC236}">
                    <a16:creationId xmlns="" xmlns:a16="http://schemas.microsoft.com/office/drawing/2014/main" id="{9EAF99D1-618E-47D1-9B85-C81C2F869B17}"/>
                  </a:ext>
                </a:extLst>
              </p:cNvPr>
              <p:cNvSpPr>
                <a:spLocks/>
              </p:cNvSpPr>
              <p:nvPr>
                <p:custDataLst>
                  <p:tags r:id="rId15"/>
                </p:custDataLst>
              </p:nvPr>
            </p:nvSpPr>
            <p:spPr bwMode="auto">
              <a:xfrm>
                <a:off x="279" y="67"/>
                <a:ext cx="95" cy="137"/>
              </a:xfrm>
              <a:custGeom>
                <a:avLst/>
                <a:gdLst>
                  <a:gd name="T0" fmla="*/ 155 w 255"/>
                  <a:gd name="T1" fmla="*/ 180 h 363"/>
                  <a:gd name="T2" fmla="*/ 112 w 255"/>
                  <a:gd name="T3" fmla="*/ 0 h 363"/>
                  <a:gd name="T4" fmla="*/ 118 w 255"/>
                  <a:gd name="T5" fmla="*/ 338 h 363"/>
                  <a:gd name="T6" fmla="*/ 155 w 255"/>
                  <a:gd name="T7" fmla="*/ 180 h 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5" h="363">
                    <a:moveTo>
                      <a:pt x="155" y="180"/>
                    </a:moveTo>
                    <a:cubicBezTo>
                      <a:pt x="66" y="77"/>
                      <a:pt x="112" y="0"/>
                      <a:pt x="112" y="0"/>
                    </a:cubicBezTo>
                    <a:cubicBezTo>
                      <a:pt x="85" y="22"/>
                      <a:pt x="0" y="283"/>
                      <a:pt x="118" y="338"/>
                    </a:cubicBezTo>
                    <a:cubicBezTo>
                      <a:pt x="171" y="363"/>
                      <a:pt x="255" y="296"/>
                      <a:pt x="155" y="180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0" name="Agriculture">
                <a:extLst>
                  <a:ext uri="{FF2B5EF4-FFF2-40B4-BE49-F238E27FC236}">
                    <a16:creationId xmlns="" xmlns:a16="http://schemas.microsoft.com/office/drawing/2014/main" id="{735AC105-66F6-4954-B97F-D45E4EA1EE93}"/>
                  </a:ext>
                </a:extLst>
              </p:cNvPr>
              <p:cNvSpPr>
                <a:spLocks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289" y="265"/>
                <a:ext cx="120" cy="102"/>
              </a:xfrm>
              <a:custGeom>
                <a:avLst/>
                <a:gdLst>
                  <a:gd name="T0" fmla="*/ 57 w 319"/>
                  <a:gd name="T1" fmla="*/ 214 h 269"/>
                  <a:gd name="T2" fmla="*/ 318 w 319"/>
                  <a:gd name="T3" fmla="*/ 0 h 269"/>
                  <a:gd name="T4" fmla="*/ 154 w 319"/>
                  <a:gd name="T5" fmla="*/ 83 h 269"/>
                  <a:gd name="T6" fmla="*/ 57 w 319"/>
                  <a:gd name="T7" fmla="*/ 214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9" h="269">
                    <a:moveTo>
                      <a:pt x="57" y="214"/>
                    </a:moveTo>
                    <a:cubicBezTo>
                      <a:pt x="174" y="269"/>
                      <a:pt x="319" y="36"/>
                      <a:pt x="318" y="0"/>
                    </a:cubicBezTo>
                    <a:cubicBezTo>
                      <a:pt x="318" y="0"/>
                      <a:pt x="290" y="85"/>
                      <a:pt x="154" y="83"/>
                    </a:cubicBezTo>
                    <a:cubicBezTo>
                      <a:pt x="0" y="82"/>
                      <a:pt x="4" y="189"/>
                      <a:pt x="57" y="214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1" name="Agriculture">
                <a:extLst>
                  <a:ext uri="{FF2B5EF4-FFF2-40B4-BE49-F238E27FC236}">
                    <a16:creationId xmlns="" xmlns:a16="http://schemas.microsoft.com/office/drawing/2014/main" id="{58335AC9-0D4C-4BED-9CE3-1AA351A225D1}"/>
                  </a:ext>
                </a:extLst>
              </p:cNvPr>
              <p:cNvSpPr>
                <a:spLocks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187" y="264"/>
                <a:ext cx="96" cy="136"/>
              </a:xfrm>
              <a:custGeom>
                <a:avLst/>
                <a:gdLst>
                  <a:gd name="T0" fmla="*/ 154 w 254"/>
                  <a:gd name="T1" fmla="*/ 180 h 362"/>
                  <a:gd name="T2" fmla="*/ 111 w 254"/>
                  <a:gd name="T3" fmla="*/ 0 h 362"/>
                  <a:gd name="T4" fmla="*/ 117 w 254"/>
                  <a:gd name="T5" fmla="*/ 338 h 362"/>
                  <a:gd name="T6" fmla="*/ 154 w 254"/>
                  <a:gd name="T7" fmla="*/ 180 h 3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4" h="362">
                    <a:moveTo>
                      <a:pt x="154" y="180"/>
                    </a:moveTo>
                    <a:cubicBezTo>
                      <a:pt x="65" y="76"/>
                      <a:pt x="111" y="0"/>
                      <a:pt x="111" y="0"/>
                    </a:cubicBezTo>
                    <a:cubicBezTo>
                      <a:pt x="84" y="22"/>
                      <a:pt x="0" y="283"/>
                      <a:pt x="117" y="338"/>
                    </a:cubicBezTo>
                    <a:cubicBezTo>
                      <a:pt x="170" y="362"/>
                      <a:pt x="254" y="296"/>
                      <a:pt x="154" y="180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2" name="Agriculture">
                <a:extLst>
                  <a:ext uri="{FF2B5EF4-FFF2-40B4-BE49-F238E27FC236}">
                    <a16:creationId xmlns="" xmlns:a16="http://schemas.microsoft.com/office/drawing/2014/main" id="{796E78E0-6C97-481F-8302-EAA580833BFF}"/>
                  </a:ext>
                </a:extLst>
              </p:cNvPr>
              <p:cNvSpPr>
                <a:spLocks/>
              </p:cNvSpPr>
              <p:nvPr>
                <p:custDataLst>
                  <p:tags r:id="rId18"/>
                </p:custDataLst>
              </p:nvPr>
            </p:nvSpPr>
            <p:spPr bwMode="auto">
              <a:xfrm>
                <a:off x="258" y="333"/>
                <a:ext cx="120" cy="101"/>
              </a:xfrm>
              <a:custGeom>
                <a:avLst/>
                <a:gdLst>
                  <a:gd name="T0" fmla="*/ 57 w 319"/>
                  <a:gd name="T1" fmla="*/ 214 h 268"/>
                  <a:gd name="T2" fmla="*/ 318 w 319"/>
                  <a:gd name="T3" fmla="*/ 0 h 268"/>
                  <a:gd name="T4" fmla="*/ 154 w 319"/>
                  <a:gd name="T5" fmla="*/ 83 h 268"/>
                  <a:gd name="T6" fmla="*/ 57 w 319"/>
                  <a:gd name="T7" fmla="*/ 214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9" h="268">
                    <a:moveTo>
                      <a:pt x="57" y="214"/>
                    </a:moveTo>
                    <a:cubicBezTo>
                      <a:pt x="174" y="268"/>
                      <a:pt x="319" y="35"/>
                      <a:pt x="318" y="0"/>
                    </a:cubicBezTo>
                    <a:cubicBezTo>
                      <a:pt x="318" y="0"/>
                      <a:pt x="290" y="85"/>
                      <a:pt x="154" y="83"/>
                    </a:cubicBezTo>
                    <a:cubicBezTo>
                      <a:pt x="0" y="82"/>
                      <a:pt x="4" y="189"/>
                      <a:pt x="57" y="214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3" name="Agriculture">
                <a:extLst>
                  <a:ext uri="{FF2B5EF4-FFF2-40B4-BE49-F238E27FC236}">
                    <a16:creationId xmlns="" xmlns:a16="http://schemas.microsoft.com/office/drawing/2014/main" id="{9D3887F6-7EFB-4E54-86B3-A4EA526C4F45}"/>
                  </a:ext>
                </a:extLst>
              </p:cNvPr>
              <p:cNvSpPr>
                <a:spLocks/>
              </p:cNvSpPr>
              <p:nvPr>
                <p:custDataLst>
                  <p:tags r:id="rId19"/>
                </p:custDataLst>
              </p:nvPr>
            </p:nvSpPr>
            <p:spPr bwMode="auto">
              <a:xfrm>
                <a:off x="320" y="200"/>
                <a:ext cx="120" cy="101"/>
              </a:xfrm>
              <a:custGeom>
                <a:avLst/>
                <a:gdLst>
                  <a:gd name="T0" fmla="*/ 57 w 319"/>
                  <a:gd name="T1" fmla="*/ 213 h 268"/>
                  <a:gd name="T2" fmla="*/ 318 w 319"/>
                  <a:gd name="T3" fmla="*/ 0 h 268"/>
                  <a:gd name="T4" fmla="*/ 154 w 319"/>
                  <a:gd name="T5" fmla="*/ 83 h 268"/>
                  <a:gd name="T6" fmla="*/ 57 w 319"/>
                  <a:gd name="T7" fmla="*/ 213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9" h="268">
                    <a:moveTo>
                      <a:pt x="57" y="213"/>
                    </a:moveTo>
                    <a:cubicBezTo>
                      <a:pt x="174" y="268"/>
                      <a:pt x="319" y="35"/>
                      <a:pt x="318" y="0"/>
                    </a:cubicBezTo>
                    <a:cubicBezTo>
                      <a:pt x="318" y="0"/>
                      <a:pt x="290" y="84"/>
                      <a:pt x="154" y="83"/>
                    </a:cubicBezTo>
                    <a:cubicBezTo>
                      <a:pt x="0" y="81"/>
                      <a:pt x="4" y="189"/>
                      <a:pt x="57" y="213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4" name="Agriculture">
                <a:extLst>
                  <a:ext uri="{FF2B5EF4-FFF2-40B4-BE49-F238E27FC236}">
                    <a16:creationId xmlns="" xmlns:a16="http://schemas.microsoft.com/office/drawing/2014/main" id="{033FA9C1-83B1-4D3F-9BB0-688F59274A18}"/>
                  </a:ext>
                </a:extLst>
              </p:cNvPr>
              <p:cNvSpPr>
                <a:spLocks/>
              </p:cNvSpPr>
              <p:nvPr>
                <p:custDataLst>
                  <p:tags r:id="rId20"/>
                </p:custDataLst>
              </p:nvPr>
            </p:nvSpPr>
            <p:spPr bwMode="auto">
              <a:xfrm>
                <a:off x="349" y="136"/>
                <a:ext cx="120" cy="101"/>
              </a:xfrm>
              <a:custGeom>
                <a:avLst/>
                <a:gdLst>
                  <a:gd name="T0" fmla="*/ 57 w 319"/>
                  <a:gd name="T1" fmla="*/ 214 h 269"/>
                  <a:gd name="T2" fmla="*/ 318 w 319"/>
                  <a:gd name="T3" fmla="*/ 0 h 269"/>
                  <a:gd name="T4" fmla="*/ 153 w 319"/>
                  <a:gd name="T5" fmla="*/ 83 h 269"/>
                  <a:gd name="T6" fmla="*/ 57 w 319"/>
                  <a:gd name="T7" fmla="*/ 214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9" h="269">
                    <a:moveTo>
                      <a:pt x="57" y="214"/>
                    </a:moveTo>
                    <a:cubicBezTo>
                      <a:pt x="174" y="269"/>
                      <a:pt x="319" y="35"/>
                      <a:pt x="318" y="0"/>
                    </a:cubicBezTo>
                    <a:cubicBezTo>
                      <a:pt x="318" y="0"/>
                      <a:pt x="290" y="85"/>
                      <a:pt x="153" y="83"/>
                    </a:cubicBezTo>
                    <a:cubicBezTo>
                      <a:pt x="0" y="82"/>
                      <a:pt x="4" y="189"/>
                      <a:pt x="57" y="214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5" name="Agriculture">
                <a:extLst>
                  <a:ext uri="{FF2B5EF4-FFF2-40B4-BE49-F238E27FC236}">
                    <a16:creationId xmlns="" xmlns:a16="http://schemas.microsoft.com/office/drawing/2014/main" id="{A63FC662-76E2-4628-9C91-1B652418FA39}"/>
                  </a:ext>
                </a:extLst>
              </p:cNvPr>
              <p:cNvSpPr>
                <a:spLocks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326" y="56"/>
                <a:ext cx="94" cy="123"/>
              </a:xfrm>
              <a:custGeom>
                <a:avLst/>
                <a:gdLst>
                  <a:gd name="T0" fmla="*/ 124 w 249"/>
                  <a:gd name="T1" fmla="*/ 269 h 327"/>
                  <a:gd name="T2" fmla="*/ 241 w 249"/>
                  <a:gd name="T3" fmla="*/ 0 h 327"/>
                  <a:gd name="T4" fmla="*/ 124 w 249"/>
                  <a:gd name="T5" fmla="*/ 269 h 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49" h="327">
                    <a:moveTo>
                      <a:pt x="124" y="269"/>
                    </a:moveTo>
                    <a:cubicBezTo>
                      <a:pt x="249" y="327"/>
                      <a:pt x="241" y="0"/>
                      <a:pt x="241" y="0"/>
                    </a:cubicBezTo>
                    <a:cubicBezTo>
                      <a:pt x="214" y="18"/>
                      <a:pt x="0" y="211"/>
                      <a:pt x="124" y="269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3" name="Рисунок 2">
              <a:extLst>
                <a:ext uri="{FF2B5EF4-FFF2-40B4-BE49-F238E27FC236}">
                  <a16:creationId xmlns="" xmlns:a16="http://schemas.microsoft.com/office/drawing/2014/main" id="{CCDEA038-2F85-43EC-B063-B50B20F11447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00177" y="6240569"/>
              <a:ext cx="642942" cy="80396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="" xmlns:p14="http://schemas.microsoft.com/office/powerpoint/2010/main" val="2783948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" descr="https://d30y9cdsu7xlg0.cloudfront.net/icon_uploads/ccaa7e69-4b04-46aa-99a5-8d2915d2783e.svg?Expires=1408437211&amp;Signature=PDCL85Hu43blFJ~SMX7EydadCK-jG38x1MF6KtTpab6PY4Wo4G8VtURyNnk6eZFoE4tiIv7vwXjHPGuMbkSqnGWmvzlf1VilJpgOP7BAeAUxx7sFmCzXPwb9ZDPoloG3KoEOluPrI8n0Kyxazx2lrIwnj3YxzeenTDElyodjxc8_&amp;Key-Pair-Id=APKAI5ZVHAXN65CHVU2Q"/>
          <p:cNvSpPr>
            <a:spLocks noChangeAspect="1" noChangeArrowheads="1"/>
          </p:cNvSpPr>
          <p:nvPr/>
        </p:nvSpPr>
        <p:spPr bwMode="auto">
          <a:xfrm>
            <a:off x="89805" y="-96534"/>
            <a:ext cx="431059" cy="2155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https://d30y9cdsu7xlg0.cloudfront.net/icon_uploads/ccaa7e69-4b04-46aa-99a5-8d2915d2783e.svg?Expires=1408437211&amp;Signature=PDCL85Hu43blFJ~SMX7EydadCK-jG38x1MF6KtTpab6PY4Wo4G8VtURyNnk6eZFoE4tiIv7vwXjHPGuMbkSqnGWmvzlf1VilJpgOP7BAeAUxx7sFmCzXPwb9ZDPoloG3KoEOluPrI8n0Kyxazx2lrIwnj3YxzeenTDElyodjxc8_&amp;Key-Pair-Id=APKAI5ZVHAXN65CHVU2Q"/>
          <p:cNvSpPr>
            <a:spLocks noChangeAspect="1" noChangeArrowheads="1"/>
          </p:cNvSpPr>
          <p:nvPr/>
        </p:nvSpPr>
        <p:spPr bwMode="auto">
          <a:xfrm>
            <a:off x="220019" y="-102148"/>
            <a:ext cx="431059" cy="2155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pSp>
        <p:nvGrpSpPr>
          <p:cNvPr id="3" name="Группа 6">
            <a:extLst>
              <a:ext uri="{FF2B5EF4-FFF2-40B4-BE49-F238E27FC236}">
                <a16:creationId xmlns="" xmlns:a16="http://schemas.microsoft.com/office/drawing/2014/main" id="{6A22D798-5268-4C23-A76F-8C54F4350F81}"/>
              </a:ext>
            </a:extLst>
          </p:cNvPr>
          <p:cNvGrpSpPr/>
          <p:nvPr/>
        </p:nvGrpSpPr>
        <p:grpSpPr>
          <a:xfrm>
            <a:off x="6704022" y="3423442"/>
            <a:ext cx="3214710" cy="1500198"/>
            <a:chOff x="368300" y="7057437"/>
            <a:chExt cx="2782803" cy="942184"/>
          </a:xfrm>
        </p:grpSpPr>
        <p:sp>
          <p:nvSpPr>
            <p:cNvPr id="11" name="Прямоугольник 10"/>
            <p:cNvSpPr/>
            <p:nvPr/>
          </p:nvSpPr>
          <p:spPr>
            <a:xfrm>
              <a:off x="368300" y="7057437"/>
              <a:ext cx="2782803" cy="2760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800" dirty="0">
                  <a:latin typeface="PF Square Sans Pro Medium" panose="02000500000000020004" pitchFamily="2" charset="0"/>
                </a:rPr>
                <a:t>1</a:t>
              </a:r>
              <a:r>
                <a:rPr lang="en-US" sz="2800" spc="300" dirty="0" smtClean="0">
                  <a:latin typeface="PF Square Sans Pro Medium" panose="02000500000000020004" pitchFamily="2" charset="0"/>
                </a:rPr>
                <a:t>4</a:t>
              </a:r>
              <a:r>
                <a:rPr lang="en-US" sz="2800" dirty="0" smtClean="0">
                  <a:latin typeface="PF Square Sans Pro Medium" panose="02000500000000020004" pitchFamily="2" charset="0"/>
                </a:rPr>
                <a:t>72</a:t>
              </a:r>
              <a:r>
                <a:rPr lang="ru-RU" sz="2800" dirty="0" smtClean="0">
                  <a:latin typeface="PF Square Sans Pro Medium" panose="02000500000000020004" pitchFamily="2" charset="0"/>
                </a:rPr>
                <a:t>5</a:t>
              </a:r>
              <a:r>
                <a:rPr lang="ru-RU" sz="2400" dirty="0" smtClean="0">
                  <a:latin typeface="PF Square Sans Pro" panose="02000506040000020004" pitchFamily="2" charset="0"/>
                </a:rPr>
                <a:t> </a:t>
              </a:r>
              <a:r>
                <a:rPr lang="ru-RU" sz="2000" dirty="0">
                  <a:latin typeface="PF Square Sans Pro" panose="02000506040000020004" pitchFamily="2" charset="0"/>
                </a:rPr>
                <a:t>голов КРС</a:t>
              </a:r>
              <a:endParaRPr lang="ru-RU" sz="2400" dirty="0"/>
            </a:p>
          </p:txBody>
        </p:sp>
        <p:grpSp>
          <p:nvGrpSpPr>
            <p:cNvPr id="4" name="Группа 3">
              <a:extLst>
                <a:ext uri="{FF2B5EF4-FFF2-40B4-BE49-F238E27FC236}">
                  <a16:creationId xmlns="" xmlns:a16="http://schemas.microsoft.com/office/drawing/2014/main" id="{9BA93519-29DF-4811-A62B-D2EF17D682A3}"/>
                </a:ext>
              </a:extLst>
            </p:cNvPr>
            <p:cNvGrpSpPr/>
            <p:nvPr/>
          </p:nvGrpSpPr>
          <p:grpSpPr>
            <a:xfrm>
              <a:off x="567071" y="7434310"/>
              <a:ext cx="2312540" cy="565311"/>
              <a:chOff x="567071" y="7434310"/>
              <a:chExt cx="2312540" cy="565311"/>
            </a:xfrm>
          </p:grpSpPr>
          <p:sp>
            <p:nvSpPr>
              <p:cNvPr id="14" name="Прямоугольник 13"/>
              <p:cNvSpPr/>
              <p:nvPr/>
            </p:nvSpPr>
            <p:spPr>
              <a:xfrm>
                <a:off x="2060980" y="7434310"/>
                <a:ext cx="818631" cy="4059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2400" dirty="0">
                    <a:latin typeface="PF Square Sans Pro Medium" panose="02000500000000020004" pitchFamily="2" charset="0"/>
                  </a:rPr>
                  <a:t>4</a:t>
                </a:r>
                <a:r>
                  <a:rPr lang="en-US" sz="2400" dirty="0" smtClean="0">
                    <a:latin typeface="PF Square Sans Pro Medium" panose="02000500000000020004" pitchFamily="2" charset="0"/>
                  </a:rPr>
                  <a:t>7</a:t>
                </a:r>
                <a:r>
                  <a:rPr lang="ru-RU" sz="2400" dirty="0" smtClean="0">
                    <a:latin typeface="PF Square Sans Pro Medium" panose="02000500000000020004" pitchFamily="2" charset="0"/>
                  </a:rPr>
                  <a:t>33</a:t>
                </a:r>
                <a:endParaRPr lang="ru-RU" sz="2400" dirty="0">
                  <a:latin typeface="PF Square Sans Pro Medium" panose="02000500000000020004" pitchFamily="2" charset="0"/>
                </a:endParaRPr>
              </a:p>
              <a:p>
                <a:pPr algn="ctr"/>
                <a:r>
                  <a:rPr lang="ru-RU" sz="2000" dirty="0">
                    <a:latin typeface="PF Square Sans Pro" panose="02000506040000020004" pitchFamily="2" charset="0"/>
                  </a:rPr>
                  <a:t>коров</a:t>
                </a:r>
                <a:endParaRPr lang="ru-RU" dirty="0"/>
              </a:p>
            </p:txBody>
          </p:sp>
          <p:pic>
            <p:nvPicPr>
              <p:cNvPr id="9245" name="Picture 29" descr="Cow silhouette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567071" y="7434311"/>
                <a:ext cx="1043551" cy="56531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7" name="Прямоугольник 16"/>
          <p:cNvSpPr/>
          <p:nvPr/>
        </p:nvSpPr>
        <p:spPr>
          <a:xfrm>
            <a:off x="1802044" y="280169"/>
            <a:ext cx="70893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PF Square Sans Pro Medium" panose="02000500000000020004" pitchFamily="2" charset="0"/>
              </a:rPr>
              <a:t>Сельскохозяйственные угодья</a:t>
            </a:r>
          </a:p>
        </p:txBody>
      </p:sp>
      <p:grpSp>
        <p:nvGrpSpPr>
          <p:cNvPr id="7" name="Группа 2">
            <a:extLst>
              <a:ext uri="{FF2B5EF4-FFF2-40B4-BE49-F238E27FC236}">
                <a16:creationId xmlns="" xmlns:a16="http://schemas.microsoft.com/office/drawing/2014/main" id="{0AA53141-26E5-483E-B634-4A6844C50ABD}"/>
              </a:ext>
            </a:extLst>
          </p:cNvPr>
          <p:cNvGrpSpPr/>
          <p:nvPr/>
        </p:nvGrpSpPr>
        <p:grpSpPr>
          <a:xfrm>
            <a:off x="1631924" y="851673"/>
            <a:ext cx="7643867" cy="2843662"/>
            <a:chOff x="2083106" y="1723839"/>
            <a:chExt cx="3420000" cy="3420000"/>
          </a:xfrm>
        </p:grpSpPr>
        <p:sp>
          <p:nvSpPr>
            <p:cNvPr id="2" name="Овал 1">
              <a:extLst>
                <a:ext uri="{FF2B5EF4-FFF2-40B4-BE49-F238E27FC236}">
                  <a16:creationId xmlns="" xmlns:a16="http://schemas.microsoft.com/office/drawing/2014/main" id="{597E5360-599A-4E1D-970E-52417F392B0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083106" y="1723839"/>
              <a:ext cx="3420000" cy="3420000"/>
            </a:xfrm>
            <a:prstGeom prst="ellipse">
              <a:avLst/>
            </a:prstGeom>
            <a:solidFill>
              <a:schemeClr val="accent3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Овал 34">
              <a:extLst>
                <a:ext uri="{FF2B5EF4-FFF2-40B4-BE49-F238E27FC236}">
                  <a16:creationId xmlns="" xmlns:a16="http://schemas.microsoft.com/office/drawing/2014/main" id="{CCC491BF-7DF7-4034-81A0-C89C33283A8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538631" y="2659839"/>
              <a:ext cx="2484000" cy="2484000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Овал 35">
              <a:extLst>
                <a:ext uri="{FF2B5EF4-FFF2-40B4-BE49-F238E27FC236}">
                  <a16:creationId xmlns="" xmlns:a16="http://schemas.microsoft.com/office/drawing/2014/main" id="{19BF16CB-8C45-4D7B-AECA-9545C2134AE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018291" y="3597249"/>
              <a:ext cx="1549628" cy="1546390"/>
            </a:xfrm>
            <a:prstGeom prst="ellipse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216" name="Прямоугольник 9215"/>
          <p:cNvSpPr/>
          <p:nvPr/>
        </p:nvSpPr>
        <p:spPr>
          <a:xfrm>
            <a:off x="3869068" y="994549"/>
            <a:ext cx="288160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PF Square Sans Pro Medium" panose="02000500000000020004" pitchFamily="2" charset="0"/>
              </a:rPr>
              <a:t>9</a:t>
            </a:r>
            <a:r>
              <a:rPr lang="en-US" sz="2400" dirty="0">
                <a:latin typeface="PF Square Sans Pro Medium" panose="02000500000000020004" pitchFamily="2" charset="0"/>
              </a:rPr>
              <a:t>8</a:t>
            </a:r>
            <a:r>
              <a:rPr lang="ru-RU" sz="2400" dirty="0">
                <a:latin typeface="PF Square Sans Pro Medium" panose="02000500000000020004" pitchFamily="2" charset="0"/>
              </a:rPr>
              <a:t> </a:t>
            </a:r>
            <a:r>
              <a:rPr lang="en-US" sz="2400" dirty="0">
                <a:latin typeface="PF Square Sans Pro Medium" panose="02000500000000020004" pitchFamily="2" charset="0"/>
              </a:rPr>
              <a:t>146</a:t>
            </a:r>
            <a:r>
              <a:rPr lang="ru-RU" sz="2400" dirty="0">
                <a:latin typeface="PF Square Sans Pro Medium" panose="02000500000000020004" pitchFamily="2" charset="0"/>
              </a:rPr>
              <a:t> </a:t>
            </a:r>
            <a:r>
              <a:rPr lang="ru-RU" sz="1800" dirty="0">
                <a:latin typeface="PF Square Sans Pro Medium" panose="02000500000000020004" pitchFamily="2" charset="0"/>
              </a:rPr>
              <a:t>га</a:t>
            </a:r>
            <a:endParaRPr lang="ru-RU" sz="1600" dirty="0">
              <a:latin typeface="PF Square Sans Pro Medium" panose="02000500000000020004" pitchFamily="2" charset="0"/>
            </a:endParaRPr>
          </a:p>
        </p:txBody>
      </p:sp>
      <p:sp>
        <p:nvSpPr>
          <p:cNvPr id="39" name="Прямоугольник 38">
            <a:extLst>
              <a:ext uri="{FF2B5EF4-FFF2-40B4-BE49-F238E27FC236}">
                <a16:creationId xmlns="" xmlns:a16="http://schemas.microsoft.com/office/drawing/2014/main" id="{A7AB8E93-C45E-4D7B-9B09-EA2CAD258685}"/>
              </a:ext>
            </a:extLst>
          </p:cNvPr>
          <p:cNvSpPr/>
          <p:nvPr/>
        </p:nvSpPr>
        <p:spPr>
          <a:xfrm>
            <a:off x="3917940" y="1780367"/>
            <a:ext cx="285997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PF Square Sans Pro Medium" panose="02000500000000020004" pitchFamily="2" charset="0"/>
              </a:rPr>
              <a:t>69 </a:t>
            </a:r>
            <a:r>
              <a:rPr lang="ru-RU" sz="2400" dirty="0" smtClean="0">
                <a:solidFill>
                  <a:schemeClr val="bg1"/>
                </a:solidFill>
                <a:latin typeface="PF Square Sans Pro Medium" panose="02000500000000020004" pitchFamily="2" charset="0"/>
              </a:rPr>
              <a:t>666 </a:t>
            </a:r>
            <a:r>
              <a:rPr lang="ru-RU" sz="1800" dirty="0">
                <a:solidFill>
                  <a:schemeClr val="bg1"/>
                </a:solidFill>
                <a:latin typeface="PF Square Sans Pro Medium" panose="02000500000000020004" pitchFamily="2" charset="0"/>
              </a:rPr>
              <a:t>га</a:t>
            </a:r>
            <a:endParaRPr lang="ru-RU" sz="1600" dirty="0">
              <a:solidFill>
                <a:schemeClr val="bg1"/>
              </a:solidFill>
              <a:latin typeface="PF Square Sans Pro Medium" panose="02000500000000020004" pitchFamily="2" charset="0"/>
            </a:endParaRPr>
          </a:p>
        </p:txBody>
      </p:sp>
      <p:sp>
        <p:nvSpPr>
          <p:cNvPr id="40" name="Прямоугольник 39">
            <a:extLst>
              <a:ext uri="{FF2B5EF4-FFF2-40B4-BE49-F238E27FC236}">
                <a16:creationId xmlns="" xmlns:a16="http://schemas.microsoft.com/office/drawing/2014/main" id="{AD85399F-E106-41DF-A636-87CEB204E77F}"/>
              </a:ext>
            </a:extLst>
          </p:cNvPr>
          <p:cNvSpPr/>
          <p:nvPr/>
        </p:nvSpPr>
        <p:spPr>
          <a:xfrm>
            <a:off x="3846502" y="3066251"/>
            <a:ext cx="288160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PF Square Sans Pro Medium" panose="02000500000000020004" pitchFamily="2" charset="0"/>
              </a:rPr>
              <a:t>31567</a:t>
            </a:r>
            <a:r>
              <a:rPr lang="ru-RU" sz="1800" dirty="0" smtClean="0">
                <a:latin typeface="PF Square Sans Pro Medium" panose="02000500000000020004" pitchFamily="2" charset="0"/>
              </a:rPr>
              <a:t>га</a:t>
            </a:r>
            <a:endParaRPr lang="ru-RU" sz="1600" dirty="0">
              <a:latin typeface="PF Square Sans Pro Medium" panose="02000500000000020004" pitchFamily="2" charset="0"/>
            </a:endParaRPr>
          </a:p>
        </p:txBody>
      </p:sp>
      <p:sp>
        <p:nvSpPr>
          <p:cNvPr id="41" name="Прямоугольник 40">
            <a:extLst>
              <a:ext uri="{FF2B5EF4-FFF2-40B4-BE49-F238E27FC236}">
                <a16:creationId xmlns="" xmlns:a16="http://schemas.microsoft.com/office/drawing/2014/main" id="{7F94DC9F-BDA0-4233-AE48-5840C4D28A9D}"/>
              </a:ext>
            </a:extLst>
          </p:cNvPr>
          <p:cNvSpPr/>
          <p:nvPr/>
        </p:nvSpPr>
        <p:spPr>
          <a:xfrm>
            <a:off x="3578646" y="2780499"/>
            <a:ext cx="346243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0" dirty="0">
                <a:latin typeface="PF Square Sans Pro" panose="02000506040000020004" pitchFamily="2" charset="0"/>
              </a:rPr>
              <a:t>Зерновые культуры</a:t>
            </a:r>
            <a:endParaRPr lang="ru-RU" sz="1600" dirty="0">
              <a:latin typeface="PF Square Sans Pro" panose="02000506040000020004" pitchFamily="2" charset="0"/>
            </a:endParaRPr>
          </a:p>
        </p:txBody>
      </p:sp>
      <p:sp>
        <p:nvSpPr>
          <p:cNvPr id="38" name="Прямоугольник 37">
            <a:extLst>
              <a:ext uri="{FF2B5EF4-FFF2-40B4-BE49-F238E27FC236}">
                <a16:creationId xmlns="" xmlns:a16="http://schemas.microsoft.com/office/drawing/2014/main" id="{41455DA6-4C9F-491D-A62A-28D9561A898E}"/>
              </a:ext>
            </a:extLst>
          </p:cNvPr>
          <p:cNvSpPr/>
          <p:nvPr/>
        </p:nvSpPr>
        <p:spPr>
          <a:xfrm>
            <a:off x="4275129" y="1566053"/>
            <a:ext cx="19349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0" dirty="0">
                <a:solidFill>
                  <a:schemeClr val="bg1"/>
                </a:solidFill>
                <a:latin typeface="PF Square Sans Pro" panose="02000506040000020004" pitchFamily="2" charset="0"/>
              </a:rPr>
              <a:t>Пашня</a:t>
            </a:r>
            <a:endParaRPr lang="ru-RU" sz="1600" dirty="0">
              <a:solidFill>
                <a:schemeClr val="bg1"/>
              </a:solidFill>
              <a:latin typeface="PF Square Sans Pro" panose="02000506040000020004" pitchFamily="2" charset="0"/>
            </a:endParaRPr>
          </a:p>
        </p:txBody>
      </p:sp>
      <p:sp>
        <p:nvSpPr>
          <p:cNvPr id="42" name="Прямоугольник 41">
            <a:extLst>
              <a:ext uri="{FF2B5EF4-FFF2-40B4-BE49-F238E27FC236}">
                <a16:creationId xmlns="" xmlns:a16="http://schemas.microsoft.com/office/drawing/2014/main" id="{89DD4983-B0F2-4A3D-BC38-5F16461AD671}"/>
              </a:ext>
            </a:extLst>
          </p:cNvPr>
          <p:cNvSpPr/>
          <p:nvPr/>
        </p:nvSpPr>
        <p:spPr>
          <a:xfrm>
            <a:off x="690960" y="5852333"/>
            <a:ext cx="5870186" cy="121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+mj-lt"/>
                <a:cs typeface="Times New Roman" pitchFamily="18" charset="0"/>
              </a:rPr>
              <a:t>В 2021 </a:t>
            </a:r>
            <a:r>
              <a:rPr lang="ru-RU" sz="1400" b="1" dirty="0">
                <a:latin typeface="+mj-lt"/>
                <a:cs typeface="Times New Roman" pitchFamily="18" charset="0"/>
              </a:rPr>
              <a:t>году в районе произведено:</a:t>
            </a:r>
          </a:p>
          <a:p>
            <a:pPr marL="185738" indent="-185738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400" b="1" dirty="0" smtClean="0">
                <a:latin typeface="+mj-lt"/>
                <a:cs typeface="Times New Roman" pitchFamily="18" charset="0"/>
              </a:rPr>
              <a:t>77,4  </a:t>
            </a:r>
            <a:r>
              <a:rPr lang="ru-RU" sz="1400" b="1" dirty="0">
                <a:latin typeface="+mj-lt"/>
                <a:cs typeface="Times New Roman" pitchFamily="18" charset="0"/>
              </a:rPr>
              <a:t>тыс. тонн зерна при урожайности зерновых </a:t>
            </a:r>
            <a:r>
              <a:rPr lang="ru-RU" sz="1400" b="1" dirty="0" smtClean="0">
                <a:latin typeface="+mj-lt"/>
                <a:cs typeface="Times New Roman" pitchFamily="18" charset="0"/>
              </a:rPr>
              <a:t>25,5 </a:t>
            </a:r>
            <a:r>
              <a:rPr lang="ru-RU" sz="1400" b="1" dirty="0">
                <a:latin typeface="+mj-lt"/>
                <a:cs typeface="Times New Roman" pitchFamily="18" charset="0"/>
              </a:rPr>
              <a:t>ц/га;  </a:t>
            </a:r>
          </a:p>
          <a:p>
            <a:pPr marL="185738" indent="-185738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400" b="1" dirty="0" smtClean="0">
                <a:latin typeface="+mj-lt"/>
                <a:cs typeface="Times New Roman" pitchFamily="18" charset="0"/>
              </a:rPr>
              <a:t>2000,</a:t>
            </a:r>
            <a:r>
              <a:rPr lang="en-US" sz="1400" b="1" dirty="0">
                <a:latin typeface="+mj-lt"/>
                <a:cs typeface="Times New Roman" pitchFamily="18" charset="0"/>
              </a:rPr>
              <a:t>1</a:t>
            </a:r>
            <a:r>
              <a:rPr lang="ru-RU" sz="1400" b="1" dirty="0">
                <a:latin typeface="+mj-lt"/>
                <a:cs typeface="Times New Roman" pitchFamily="18" charset="0"/>
              </a:rPr>
              <a:t> тонны мяса; </a:t>
            </a:r>
          </a:p>
          <a:p>
            <a:pPr marL="185738" indent="-185738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dirty="0" smtClean="0">
                <a:latin typeface="+mj-lt"/>
                <a:cs typeface="Times New Roman" pitchFamily="18" charset="0"/>
              </a:rPr>
              <a:t>36</a:t>
            </a:r>
            <a:r>
              <a:rPr lang="ru-RU" sz="1400" b="1" dirty="0" smtClean="0">
                <a:latin typeface="+mj-lt"/>
                <a:cs typeface="Times New Roman" pitchFamily="18" charset="0"/>
              </a:rPr>
              <a:t>,3 </a:t>
            </a:r>
            <a:r>
              <a:rPr lang="ru-RU" sz="1400" b="1" dirty="0">
                <a:latin typeface="+mj-lt"/>
                <a:cs typeface="Times New Roman" pitchFamily="18" charset="0"/>
              </a:rPr>
              <a:t>тыс. тонн молока при надое </a:t>
            </a:r>
            <a:r>
              <a:rPr lang="ru-RU" sz="1400" b="1" dirty="0" smtClean="0">
                <a:latin typeface="+mj-lt"/>
                <a:cs typeface="Times New Roman" pitchFamily="18" charset="0"/>
              </a:rPr>
              <a:t>7892 </a:t>
            </a:r>
            <a:r>
              <a:rPr lang="ru-RU" sz="1400" b="1" dirty="0">
                <a:latin typeface="+mj-lt"/>
                <a:cs typeface="Times New Roman" pitchFamily="18" charset="0"/>
              </a:rPr>
              <a:t>кг молока от одной коровы.</a:t>
            </a:r>
          </a:p>
        </p:txBody>
      </p:sp>
      <p:graphicFrame>
        <p:nvGraphicFramePr>
          <p:cNvPr id="20" name="Диаграмма 19"/>
          <p:cNvGraphicFramePr>
            <a:graphicFrameLocks/>
          </p:cNvGraphicFramePr>
          <p:nvPr/>
        </p:nvGraphicFramePr>
        <p:xfrm>
          <a:off x="346040" y="3137689"/>
          <a:ext cx="3286148" cy="27146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1" name="Диаграмма 20"/>
          <p:cNvGraphicFramePr>
            <a:graphicFrameLocks/>
          </p:cNvGraphicFramePr>
          <p:nvPr/>
        </p:nvGraphicFramePr>
        <p:xfrm>
          <a:off x="6489708" y="4852201"/>
          <a:ext cx="3929090" cy="25717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="" xmlns:p14="http://schemas.microsoft.com/office/powerpoint/2010/main" val="260778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3163" y="137294"/>
            <a:ext cx="10358511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Ведущие предприятия </a:t>
            </a:r>
            <a:r>
              <a:rPr lang="ru-RU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Старошайговского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муниципального района</a:t>
            </a:r>
            <a:endParaRPr lang="ru-RU" dirty="0"/>
          </a:p>
        </p:txBody>
      </p:sp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9269" y="5280829"/>
            <a:ext cx="2571767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Надежда\Desktop\ДЖ2019\IMG-20191010-WA0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274602" y="5209391"/>
            <a:ext cx="2500330" cy="2143140"/>
          </a:xfrm>
          <a:prstGeom prst="rect">
            <a:avLst/>
          </a:prstGeom>
          <a:noFill/>
        </p:spPr>
      </p:pic>
      <p:pic>
        <p:nvPicPr>
          <p:cNvPr id="7" name="Picture 6" descr="C:\Users\Надежда\Desktop\DSC_002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9247" y="637359"/>
            <a:ext cx="2286016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C:\Users\Надежда\Downloads\IMG-20181026-WA00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18336" y="2994813"/>
            <a:ext cx="3429024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C:\Users\Надежда\Desktop\ДЖ2019\7e3527507af4749b01fdc9b0d329e52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3164" y="637359"/>
            <a:ext cx="2643205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34" name="Рисунок 1" descr="https://mordoviatv.ru/wp-content/uploads/2017/10/melnik-300x240.jpg"/>
          <p:cNvPicPr>
            <a:picLocks noChangeAspect="1" noChangeArrowheads="1"/>
          </p:cNvPicPr>
          <p:nvPr/>
        </p:nvPicPr>
        <p:blipFill>
          <a:blip r:embed="rId7"/>
          <a:srcRect r="32411"/>
          <a:stretch>
            <a:fillRect/>
          </a:stretch>
        </p:blipFill>
        <p:spPr bwMode="auto">
          <a:xfrm>
            <a:off x="203164" y="2994813"/>
            <a:ext cx="2928957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35" name="Рисунок 5" descr="C:\Users\Надежда\Desktop\ДЖ2019\edc8d578-9809-4ad8-8bad-d20fde252094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489577" y="637359"/>
            <a:ext cx="2428891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5" descr="C:\Users\Надежда\Desktop\ДЖ2019\372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204220" y="565921"/>
            <a:ext cx="2214578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36" name="Рисунок 2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918206" y="5280845"/>
            <a:ext cx="2286016" cy="2095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Надежда\Desktop\ФОТО\25 октября хозяйства района\DSC_0100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>
          <a:xfrm>
            <a:off x="3346457" y="2923375"/>
            <a:ext cx="3214689" cy="2171700"/>
          </a:xfrm>
          <a:prstGeom prst="rect">
            <a:avLst/>
          </a:prstGeom>
          <a:noFill/>
        </p:spPr>
      </p:pic>
      <p:pic>
        <p:nvPicPr>
          <p:cNvPr id="15" name="Picture 3" descr="C:\Users\Надежда\Desktop\ДЖ2019\P-s2DC5_T4E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>
          <a:xfrm>
            <a:off x="8347096" y="5280829"/>
            <a:ext cx="2214578" cy="2143140"/>
          </a:xfrm>
          <a:prstGeom prst="rect">
            <a:avLst/>
          </a:prstGeom>
          <a:noFill/>
        </p:spPr>
      </p:pic>
      <p:sp>
        <p:nvSpPr>
          <p:cNvPr id="16" name="Текст 10"/>
          <p:cNvSpPr txBox="1">
            <a:spLocks/>
          </p:cNvSpPr>
          <p:nvPr/>
        </p:nvSpPr>
        <p:spPr>
          <a:xfrm>
            <a:off x="8347096" y="5280829"/>
            <a:ext cx="2214578" cy="428628"/>
          </a:xfrm>
          <a:prstGeom prst="rect">
            <a:avLst/>
          </a:prstGeom>
          <a:solidFill>
            <a:srgbClr val="CCFFCC"/>
          </a:solidFill>
          <a:ln w="38100">
            <a:solidFill>
              <a:srgbClr val="00B050"/>
            </a:solidFill>
          </a:ln>
        </p:spPr>
        <p:txBody>
          <a:bodyPr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«</a:t>
            </a:r>
            <a:r>
              <a:rPr kumimoji="0" lang="ru-RU" sz="1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Старошайговские</a:t>
            </a:r>
            <a:r>
              <a:rPr kumimoji="0" lang="ru-RU" sz="1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колбасы»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ИП Пьяных О.Н.</a:t>
            </a:r>
          </a:p>
        </p:txBody>
      </p:sp>
      <p:sp>
        <p:nvSpPr>
          <p:cNvPr id="17" name="Текст 10"/>
          <p:cNvSpPr txBox="1">
            <a:spLocks/>
          </p:cNvSpPr>
          <p:nvPr/>
        </p:nvSpPr>
        <p:spPr>
          <a:xfrm>
            <a:off x="8418534" y="2994813"/>
            <a:ext cx="1285884" cy="428628"/>
          </a:xfrm>
          <a:prstGeom prst="rect">
            <a:avLst/>
          </a:prstGeom>
          <a:solidFill>
            <a:srgbClr val="CCFFCC"/>
          </a:solidFill>
          <a:ln w="38100">
            <a:solidFill>
              <a:srgbClr val="00B050"/>
            </a:solidFill>
          </a:ln>
        </p:spPr>
        <p:txBody>
          <a:bodyPr rtlCol="0">
            <a:noAutofit/>
          </a:bodyPr>
          <a:lstStyle/>
          <a:p>
            <a:pPr marL="342900" marR="0" lvl="0" indent="-34290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ООО «Биосфера»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endParaRPr kumimoji="0" lang="ru-RU" sz="11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Текст 10"/>
          <p:cNvSpPr txBox="1">
            <a:spLocks/>
          </p:cNvSpPr>
          <p:nvPr/>
        </p:nvSpPr>
        <p:spPr>
          <a:xfrm>
            <a:off x="8204220" y="565921"/>
            <a:ext cx="2214578" cy="357190"/>
          </a:xfrm>
          <a:prstGeom prst="rect">
            <a:avLst/>
          </a:prstGeom>
          <a:solidFill>
            <a:srgbClr val="CCFFCC"/>
          </a:solidFill>
          <a:ln w="38100">
            <a:solidFill>
              <a:srgbClr val="00B050"/>
            </a:solidFill>
          </a:ln>
        </p:spPr>
        <p:txBody>
          <a:bodyPr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ООО «</a:t>
            </a:r>
            <a:r>
              <a:rPr kumimoji="0" lang="ru-RU" sz="11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Конопатское</a:t>
            </a:r>
            <a:r>
              <a:rPr kumimoji="0" lang="ru-RU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»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endParaRPr kumimoji="0" lang="ru-RU" sz="11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Текст 10"/>
          <p:cNvSpPr txBox="1">
            <a:spLocks/>
          </p:cNvSpPr>
          <p:nvPr/>
        </p:nvSpPr>
        <p:spPr>
          <a:xfrm>
            <a:off x="3417874" y="2923375"/>
            <a:ext cx="2500330" cy="357190"/>
          </a:xfrm>
          <a:prstGeom prst="rect">
            <a:avLst/>
          </a:prstGeom>
          <a:solidFill>
            <a:srgbClr val="CCFFCC"/>
          </a:solidFill>
          <a:ln w="38100">
            <a:solidFill>
              <a:srgbClr val="00B050"/>
            </a:solidFill>
          </a:ln>
        </p:spPr>
        <p:txBody>
          <a:bodyPr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ООО «СП </a:t>
            </a:r>
            <a:r>
              <a:rPr kumimoji="0" lang="ru-RU" sz="11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Богдановское</a:t>
            </a:r>
            <a:r>
              <a:rPr kumimoji="0" lang="ru-RU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»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endParaRPr kumimoji="0" lang="ru-RU" sz="11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Текст 10"/>
          <p:cNvSpPr txBox="1">
            <a:spLocks/>
          </p:cNvSpPr>
          <p:nvPr/>
        </p:nvSpPr>
        <p:spPr>
          <a:xfrm>
            <a:off x="203163" y="2994813"/>
            <a:ext cx="2214578" cy="571504"/>
          </a:xfrm>
          <a:prstGeom prst="rect">
            <a:avLst/>
          </a:prstGeom>
          <a:solidFill>
            <a:srgbClr val="CCFFCC"/>
          </a:solidFill>
          <a:ln w="38100">
            <a:solidFill>
              <a:srgbClr val="00B050"/>
            </a:solidFill>
          </a:ln>
        </p:spPr>
        <p:txBody>
          <a:bodyPr rtlCol="0">
            <a:no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ООО «Мордовские сельскохозяйственные машины»»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endParaRPr kumimoji="0" lang="ru-RU" sz="11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Текст 10"/>
          <p:cNvSpPr txBox="1">
            <a:spLocks/>
          </p:cNvSpPr>
          <p:nvPr/>
        </p:nvSpPr>
        <p:spPr>
          <a:xfrm>
            <a:off x="203165" y="637359"/>
            <a:ext cx="2643206" cy="500066"/>
          </a:xfrm>
          <a:prstGeom prst="rect">
            <a:avLst/>
          </a:prstGeom>
          <a:solidFill>
            <a:srgbClr val="CCFFCC"/>
          </a:solidFill>
          <a:ln w="38100">
            <a:solidFill>
              <a:srgbClr val="00B050"/>
            </a:solidFill>
          </a:ln>
        </p:spPr>
        <p:txBody>
          <a:bodyPr rtlCol="0">
            <a:noAutofit/>
          </a:bodyPr>
          <a:lstStyle/>
          <a:p>
            <a:pPr marL="342900" marR="0" lvl="0" indent="-34290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Отделение </a:t>
            </a:r>
            <a:r>
              <a:rPr kumimoji="0" lang="ru-RU" sz="11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Акшино</a:t>
            </a:r>
            <a:r>
              <a:rPr kumimoji="0" lang="ru-RU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АО «Птицефабрика Октябрьская»»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endParaRPr kumimoji="0" lang="ru-RU" sz="11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Текст 10"/>
          <p:cNvSpPr txBox="1">
            <a:spLocks/>
          </p:cNvSpPr>
          <p:nvPr/>
        </p:nvSpPr>
        <p:spPr>
          <a:xfrm>
            <a:off x="3703626" y="637359"/>
            <a:ext cx="1571636" cy="642942"/>
          </a:xfrm>
          <a:prstGeom prst="rect">
            <a:avLst/>
          </a:prstGeom>
          <a:solidFill>
            <a:srgbClr val="CCFFCC"/>
          </a:solidFill>
          <a:ln w="38100">
            <a:solidFill>
              <a:srgbClr val="00B050"/>
            </a:solidFill>
          </a:ln>
        </p:spPr>
        <p:txBody>
          <a:bodyPr rtlCol="0">
            <a:noAutofit/>
          </a:bodyPr>
          <a:lstStyle/>
          <a:p>
            <a:pPr marL="342900" marR="0" lvl="0" indent="-34290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ООО «Хорошее дело»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Отделение Старая </a:t>
            </a:r>
            <a:r>
              <a:rPr kumimoji="0" lang="ru-RU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Теризморга</a:t>
            </a:r>
            <a:endParaRPr kumimoji="0" lang="ru-RU" sz="11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Текст 10"/>
          <p:cNvSpPr txBox="1">
            <a:spLocks/>
          </p:cNvSpPr>
          <p:nvPr/>
        </p:nvSpPr>
        <p:spPr>
          <a:xfrm>
            <a:off x="5561016" y="637359"/>
            <a:ext cx="2357454" cy="357190"/>
          </a:xfrm>
          <a:prstGeom prst="rect">
            <a:avLst/>
          </a:prstGeom>
          <a:solidFill>
            <a:srgbClr val="CCFFCC"/>
          </a:solidFill>
          <a:ln w="38100">
            <a:solidFill>
              <a:srgbClr val="00B050"/>
            </a:solidFill>
          </a:ln>
        </p:spPr>
        <p:txBody>
          <a:bodyPr rtlCol="0">
            <a:no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ООО «Агрофирма «</a:t>
            </a:r>
            <a:r>
              <a:rPr kumimoji="0" lang="ru-RU" sz="11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Новотроицкая</a:t>
            </a:r>
            <a:r>
              <a:rPr kumimoji="0" lang="ru-RU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»»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endParaRPr kumimoji="0" lang="ru-RU" sz="11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Текст 10"/>
          <p:cNvSpPr txBox="1">
            <a:spLocks/>
          </p:cNvSpPr>
          <p:nvPr/>
        </p:nvSpPr>
        <p:spPr>
          <a:xfrm>
            <a:off x="274624" y="5209391"/>
            <a:ext cx="2571767" cy="428628"/>
          </a:xfrm>
          <a:prstGeom prst="rect">
            <a:avLst/>
          </a:prstGeom>
          <a:solidFill>
            <a:srgbClr val="CCFFCC"/>
          </a:solidFill>
          <a:ln w="38100">
            <a:solidFill>
              <a:srgbClr val="00B050"/>
            </a:solidFill>
          </a:ln>
        </p:spPr>
        <p:txBody>
          <a:bodyPr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Колбасный цех  «</a:t>
            </a:r>
            <a:r>
              <a:rPr kumimoji="0" lang="ru-RU" sz="1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Новотроицкий</a:t>
            </a:r>
            <a:r>
              <a:rPr kumimoji="0" lang="ru-RU" sz="1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»             ООО</a:t>
            </a:r>
            <a:r>
              <a:rPr kumimoji="0" lang="ru-RU" sz="1000" b="1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«Время»</a:t>
            </a:r>
            <a:endParaRPr kumimoji="0" lang="ru-RU" sz="1000" b="1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endParaRPr kumimoji="0" lang="ru-RU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Текст 10"/>
          <p:cNvSpPr txBox="1">
            <a:spLocks/>
          </p:cNvSpPr>
          <p:nvPr/>
        </p:nvSpPr>
        <p:spPr>
          <a:xfrm>
            <a:off x="3060684" y="5280829"/>
            <a:ext cx="1357322" cy="285752"/>
          </a:xfrm>
          <a:prstGeom prst="rect">
            <a:avLst/>
          </a:prstGeom>
          <a:solidFill>
            <a:srgbClr val="CCFFCC"/>
          </a:solidFill>
          <a:ln w="38100">
            <a:solidFill>
              <a:srgbClr val="00B050"/>
            </a:solidFill>
          </a:ln>
        </p:spPr>
        <p:txBody>
          <a:bodyPr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ООО «Колобок»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endParaRPr kumimoji="0" lang="ru-RU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Текст 10"/>
          <p:cNvSpPr txBox="1">
            <a:spLocks/>
          </p:cNvSpPr>
          <p:nvPr/>
        </p:nvSpPr>
        <p:spPr>
          <a:xfrm>
            <a:off x="5918204" y="5352267"/>
            <a:ext cx="2214578" cy="285752"/>
          </a:xfrm>
          <a:prstGeom prst="rect">
            <a:avLst/>
          </a:prstGeom>
          <a:solidFill>
            <a:srgbClr val="CCFFCC"/>
          </a:solidFill>
          <a:ln w="38100">
            <a:solidFill>
              <a:srgbClr val="00B050"/>
            </a:solidFill>
          </a:ln>
        </p:spPr>
        <p:txBody>
          <a:bodyPr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«Горячий хлеб» ИП </a:t>
            </a:r>
            <a:r>
              <a:rPr kumimoji="0" lang="ru-RU" sz="1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Сокоров</a:t>
            </a:r>
            <a:r>
              <a:rPr kumimoji="0" lang="ru-RU" sz="1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Д.В.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endParaRPr kumimoji="0" lang="ru-RU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="" xmlns:a16="http://schemas.microsoft.com/office/drawing/2014/main" id="{0FD60108-7DA5-40F7-B992-E001D260E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08" y="780236"/>
            <a:ext cx="4071965" cy="2571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978326" y="0"/>
            <a:ext cx="8533215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dirty="0">
                <a:solidFill>
                  <a:srgbClr val="FFFF00"/>
                </a:solidFill>
                <a:latin typeface="PF Square Sans Pro" panose="02000506040000020004" pitchFamily="2" charset="0"/>
              </a:rPr>
              <a:t>Предприятия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54977" y="244691"/>
            <a:ext cx="10693400" cy="114698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dirty="0">
                <a:solidFill>
                  <a:srgbClr val="FFFF00"/>
                </a:solidFill>
                <a:latin typeface="PF Square Sans Pro Medium" panose="02000500000000020004" pitchFamily="2" charset="0"/>
              </a:rPr>
              <a:t>переработки</a:t>
            </a:r>
          </a:p>
          <a:p>
            <a:pPr algn="r"/>
            <a:endParaRPr lang="ru-RU" sz="3400" dirty="0">
              <a:solidFill>
                <a:schemeClr val="bg1"/>
              </a:solidFill>
              <a:latin typeface="PF Square Sans Pro Medium" panose="02000500000000020004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479F32A8-1323-472B-A064-F793ECF181A5}"/>
              </a:ext>
            </a:extLst>
          </p:cNvPr>
          <p:cNvSpPr txBox="1"/>
          <p:nvPr/>
        </p:nvSpPr>
        <p:spPr>
          <a:xfrm>
            <a:off x="274602" y="3352003"/>
            <a:ext cx="10285457" cy="4355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1600" b="1" i="1" dirty="0" smtClean="0"/>
              <a:t>Пекарня ООО «Колобок»</a:t>
            </a:r>
            <a:r>
              <a:rPr lang="ru-RU" sz="1600" dirty="0" smtClean="0"/>
              <a:t> в селе Новотроицкое </a:t>
            </a:r>
            <a:r>
              <a:rPr lang="ru-RU" sz="1600" dirty="0" err="1" smtClean="0"/>
              <a:t>Старошайговского</a:t>
            </a:r>
            <a:r>
              <a:rPr lang="ru-RU" sz="1600" dirty="0" smtClean="0"/>
              <a:t> района с производственной мощностью 5000 бух/</a:t>
            </a:r>
            <a:r>
              <a:rPr lang="ru-RU" sz="1600" dirty="0" err="1" smtClean="0"/>
              <a:t>сут</a:t>
            </a:r>
            <a:r>
              <a:rPr lang="ru-RU" sz="1600" dirty="0" smtClean="0"/>
              <a:t>. На предприятии работают     50 человек. Произведено продукции за 2021 г. 882 тонны. Среднемесячная зарплата 27183 рублей. </a:t>
            </a:r>
          </a:p>
          <a:p>
            <a:pPr algn="just"/>
            <a:r>
              <a:rPr lang="ru-RU" sz="1600" b="1" i="1" dirty="0" smtClean="0"/>
              <a:t>Пекарня «Горячий хлеб»</a:t>
            </a:r>
            <a:r>
              <a:rPr lang="ru-RU" sz="1600" dirty="0" smtClean="0"/>
              <a:t> в с. Старое </a:t>
            </a:r>
            <a:r>
              <a:rPr lang="ru-RU" sz="1600" dirty="0" err="1" smtClean="0"/>
              <a:t>Шайгово</a:t>
            </a:r>
            <a:r>
              <a:rPr lang="ru-RU" sz="1600" dirty="0" smtClean="0"/>
              <a:t> ИП </a:t>
            </a:r>
            <a:r>
              <a:rPr lang="ru-RU" sz="1600" dirty="0" err="1" smtClean="0"/>
              <a:t>Сокоров</a:t>
            </a:r>
            <a:r>
              <a:rPr lang="ru-RU" sz="1600" dirty="0" smtClean="0"/>
              <a:t> Д.В., на предприятии работают 11 человек и производят около 1 200 бух/</a:t>
            </a:r>
            <a:r>
              <a:rPr lang="ru-RU" sz="1600" dirty="0" err="1" smtClean="0"/>
              <a:t>сут</a:t>
            </a:r>
            <a:r>
              <a:rPr lang="ru-RU" sz="1600" dirty="0" smtClean="0"/>
              <a:t>. Произведено продукции за 2021 год 171 тонна. Среднемесячная зарплата 13058  рублей. </a:t>
            </a:r>
          </a:p>
          <a:p>
            <a:pPr algn="just"/>
            <a:r>
              <a:rPr lang="ru-RU" sz="1600" b="1" i="1" dirty="0" smtClean="0"/>
              <a:t>Цех по переработке мяса ООО «Время» </a:t>
            </a:r>
            <a:r>
              <a:rPr lang="ru-RU" sz="1600" dirty="0" smtClean="0"/>
              <a:t>расположен в селе Новотроицкое. На предприятии работают  25 человек, Произведено продукции за 2021 г. 78 тонн. Среднемесячная зарплата 24517  рублей. </a:t>
            </a:r>
          </a:p>
          <a:p>
            <a:pPr algn="just"/>
            <a:r>
              <a:rPr lang="ru-RU" sz="1600" b="1" i="1" dirty="0" smtClean="0"/>
              <a:t>Колбасный цех ИП «Пьяных О.Н.» </a:t>
            </a:r>
            <a:r>
              <a:rPr lang="ru-RU" sz="1600" dirty="0" smtClean="0"/>
              <a:t>расположен в с. Старое </a:t>
            </a:r>
            <a:r>
              <a:rPr lang="ru-RU" sz="1600" dirty="0" err="1" smtClean="0"/>
              <a:t>Шайгово</a:t>
            </a:r>
            <a:r>
              <a:rPr lang="ru-RU" sz="1600" dirty="0" smtClean="0"/>
              <a:t> «</a:t>
            </a:r>
            <a:r>
              <a:rPr lang="ru-RU" sz="1600" dirty="0" err="1" smtClean="0"/>
              <a:t>Старошайговские</a:t>
            </a:r>
            <a:r>
              <a:rPr lang="ru-RU" sz="1600" dirty="0" smtClean="0"/>
              <a:t> колбасы». На предприятии работают 7 человек. Произведено продукции за 2021 г. 43,5 тонн. Среднемесячная зарплата 13 274  рубля. </a:t>
            </a:r>
          </a:p>
          <a:p>
            <a:pPr algn="just"/>
            <a:r>
              <a:rPr lang="ru-RU" sz="1600" b="1" i="1" dirty="0" smtClean="0"/>
              <a:t>Крупяной мини-завод </a:t>
            </a:r>
            <a:r>
              <a:rPr lang="ru-RU" sz="1600" dirty="0" smtClean="0"/>
              <a:t>расположен в селе Старое </a:t>
            </a:r>
            <a:r>
              <a:rPr lang="ru-RU" sz="1600" dirty="0" err="1" smtClean="0"/>
              <a:t>Шайгово</a:t>
            </a:r>
            <a:r>
              <a:rPr lang="ru-RU" sz="1600" dirty="0" smtClean="0"/>
              <a:t>. Выпускают в готовой упаковке просо, полбу, гречку, горох. Производительность составляет 1,5 тонны в сутки. Произведено продукции за 2021  г. 25,6 тонн </a:t>
            </a:r>
          </a:p>
          <a:p>
            <a:pPr algn="just"/>
            <a:r>
              <a:rPr lang="ru-RU" sz="1600" b="1" i="1" dirty="0" smtClean="0"/>
              <a:t> ООО ТПК «</a:t>
            </a:r>
            <a:r>
              <a:rPr lang="ru-RU" sz="1600" b="1" i="1" dirty="0" err="1" smtClean="0"/>
              <a:t>Брадо</a:t>
            </a:r>
            <a:r>
              <a:rPr lang="ru-RU" sz="1600" b="1" i="1" dirty="0" smtClean="0"/>
              <a:t>» </a:t>
            </a:r>
            <a:r>
              <a:rPr lang="ru-RU" sz="1600" dirty="0" smtClean="0"/>
              <a:t>расположено в селе Старое </a:t>
            </a:r>
            <a:r>
              <a:rPr lang="ru-RU" sz="1600" dirty="0" err="1" smtClean="0"/>
              <a:t>Шайгово</a:t>
            </a:r>
            <a:r>
              <a:rPr lang="ru-RU" sz="1600" dirty="0" smtClean="0"/>
              <a:t> занимается производством минеральных вод и безалкогольных напитков. На предприятии занято </a:t>
            </a:r>
            <a:r>
              <a:rPr lang="en-US" sz="1600" dirty="0" smtClean="0"/>
              <a:t>8</a:t>
            </a:r>
            <a:r>
              <a:rPr lang="ru-RU" sz="1600" dirty="0" smtClean="0"/>
              <a:t> </a:t>
            </a:r>
            <a:r>
              <a:rPr lang="ru-RU" sz="1600" dirty="0" smtClean="0"/>
              <a:t>человек. Производство за 2021 года составило 108,2 тыс. декалитров. Среднемесячная зарплата </a:t>
            </a:r>
            <a:r>
              <a:rPr lang="en-US" sz="1600" dirty="0" smtClean="0"/>
              <a:t>16780</a:t>
            </a:r>
            <a:r>
              <a:rPr lang="ru-RU" sz="1600" dirty="0" smtClean="0"/>
              <a:t> </a:t>
            </a:r>
            <a:r>
              <a:rPr lang="ru-RU" sz="1600" dirty="0" smtClean="0"/>
              <a:t>рублей.</a:t>
            </a:r>
          </a:p>
          <a:p>
            <a:pPr algn="just">
              <a:spcAft>
                <a:spcPts val="600"/>
              </a:spcAft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D:\Мои документы\Загрузки\IMG_334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4489451" y="780235"/>
            <a:ext cx="6000791" cy="2571767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917546" y="1"/>
            <a:ext cx="9144064" cy="848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Пищевая и перерабатывающая промышленность района представлена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предприятиями.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90715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4" descr="C:\Users\Надежда\Desktop\картинки\ФИЛЬМ СХ\070918_01919569048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346041" y="951875"/>
            <a:ext cx="4714907" cy="2150755"/>
          </a:xfrm>
          <a:prstGeom prst="rect">
            <a:avLst/>
          </a:prstGeom>
          <a:noFill/>
        </p:spPr>
      </p:pic>
      <p:pic>
        <p:nvPicPr>
          <p:cNvPr id="2" name="Picture 3" descr="C:\Users\Надежда\Desktop\WDXviz0paH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87065" y="3073442"/>
            <a:ext cx="4931733" cy="1922862"/>
          </a:xfrm>
          <a:prstGeom prst="rect">
            <a:avLst/>
          </a:prstGeom>
          <a:noFill/>
        </p:spPr>
      </p:pic>
      <p:pic>
        <p:nvPicPr>
          <p:cNvPr id="1026" name="Picture 2" descr="C:\Users\Надежда\Desktop\nF_ykNc5S7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6047" y="2921903"/>
            <a:ext cx="4714901" cy="2178657"/>
          </a:xfrm>
          <a:prstGeom prst="rect">
            <a:avLst/>
          </a:prstGeom>
          <a:noFill/>
        </p:spPr>
      </p:pic>
      <p:pic>
        <p:nvPicPr>
          <p:cNvPr id="14" name="Picture 24" descr="C:\Users\юлия\Downloads\IMG_608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4602" y="4852201"/>
            <a:ext cx="4786346" cy="2121569"/>
          </a:xfrm>
          <a:prstGeom prst="roundRect">
            <a:avLst/>
          </a:prstGeom>
          <a:noFill/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5703415" y="5043473"/>
            <a:ext cx="4989993" cy="18804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5540867" y="1153932"/>
            <a:ext cx="4806496" cy="20117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/>
          <p:cNvSpPr txBox="1"/>
          <p:nvPr/>
        </p:nvSpPr>
        <p:spPr>
          <a:xfrm>
            <a:off x="1978326" y="0"/>
            <a:ext cx="8533215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solidFill>
                  <a:srgbClr val="00B0F0"/>
                </a:solidFill>
                <a:latin typeface="PF Square Sans Pro" panose="02000506040000020004" pitchFamily="2" charset="0"/>
              </a:rPr>
              <a:t>УРОВЕНЬ РАЗВИТИЯ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54977" y="345716"/>
            <a:ext cx="10693400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solidFill>
                  <a:srgbClr val="00B0F0"/>
                </a:solidFill>
                <a:latin typeface="PF Square Sans Pro Medium" panose="02000500000000020004" pitchFamily="2" charset="0"/>
              </a:rPr>
              <a:t>СОЦИАЛЬНО-КУЛЬТУРНОЙ СФЕРЫ</a:t>
            </a:r>
          </a:p>
        </p:txBody>
      </p:sp>
    </p:spTree>
    <p:extLst>
      <p:ext uri="{BB962C8B-B14F-4D97-AF65-F5344CB8AC3E}">
        <p14:creationId xmlns="" xmlns:p14="http://schemas.microsoft.com/office/powerpoint/2010/main" val="2941573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28956"/>
          <a:stretch/>
        </p:blipFill>
        <p:spPr bwMode="auto">
          <a:xfrm>
            <a:off x="417479" y="851673"/>
            <a:ext cx="9787006" cy="2636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978326" y="143656"/>
            <a:ext cx="8533215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solidFill>
                  <a:srgbClr val="00B0F0"/>
                </a:solidFill>
                <a:latin typeface="PF Square Sans Pro" panose="02000506040000020004" pitchFamily="2" charset="0"/>
              </a:rPr>
              <a:t>Образование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08778" y="3780632"/>
            <a:ext cx="10256652" cy="28777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1600" dirty="0">
                <a:latin typeface="+mj-lt"/>
              </a:rPr>
              <a:t>На начало </a:t>
            </a:r>
            <a:r>
              <a:rPr lang="ru-RU" sz="1600" dirty="0" smtClean="0">
                <a:latin typeface="+mj-lt"/>
              </a:rPr>
              <a:t>2021-2022 </a:t>
            </a:r>
            <a:r>
              <a:rPr lang="ru-RU" sz="1600" dirty="0">
                <a:latin typeface="+mj-lt"/>
              </a:rPr>
              <a:t>учебного года сеть учреждений образования района включает в себя: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1600" dirty="0" smtClean="0">
                <a:latin typeface="+mj-lt"/>
              </a:rPr>
              <a:t>6</a:t>
            </a:r>
            <a:r>
              <a:rPr lang="ru-RU" sz="1600" dirty="0" smtClean="0">
                <a:latin typeface="+mj-lt"/>
              </a:rPr>
              <a:t> </a:t>
            </a:r>
            <a:r>
              <a:rPr lang="ru-RU" sz="1600" dirty="0">
                <a:latin typeface="+mj-lt"/>
              </a:rPr>
              <a:t>муниципальных дошкольных образовательных учреждений (МДОУ) на </a:t>
            </a:r>
            <a:r>
              <a:rPr lang="ru-RU" sz="1600" dirty="0" smtClean="0">
                <a:latin typeface="+mj-lt"/>
              </a:rPr>
              <a:t>3</a:t>
            </a:r>
            <a:r>
              <a:rPr lang="en-US" sz="1600" dirty="0" smtClean="0">
                <a:latin typeface="+mj-lt"/>
              </a:rPr>
              <a:t>7</a:t>
            </a:r>
            <a:r>
              <a:rPr lang="ru-RU" sz="1600" dirty="0" smtClean="0">
                <a:latin typeface="+mj-lt"/>
              </a:rPr>
              <a:t>5 </a:t>
            </a:r>
            <a:r>
              <a:rPr lang="ru-RU" sz="1600" dirty="0">
                <a:latin typeface="+mj-lt"/>
              </a:rPr>
              <a:t>мест;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600" dirty="0">
                <a:latin typeface="+mj-lt"/>
              </a:rPr>
              <a:t>6 общеобразовательных учреждений: 5 средних и 1 основная школы;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600" dirty="0">
                <a:latin typeface="+mj-lt"/>
              </a:rPr>
              <a:t>Центр Детского </a:t>
            </a:r>
            <a:r>
              <a:rPr lang="ru-RU" sz="1600" dirty="0" smtClean="0">
                <a:latin typeface="+mj-lt"/>
              </a:rPr>
              <a:t>Творчества и «</a:t>
            </a:r>
            <a:r>
              <a:rPr lang="ru-RU" sz="1600" dirty="0" err="1" smtClean="0">
                <a:latin typeface="+mj-lt"/>
              </a:rPr>
              <a:t>Старошайговская</a:t>
            </a:r>
            <a:r>
              <a:rPr lang="ru-RU" sz="1600" dirty="0" smtClean="0">
                <a:latin typeface="+mj-lt"/>
              </a:rPr>
              <a:t> детская школа искусств   им. Г.И. </a:t>
            </a:r>
            <a:r>
              <a:rPr lang="ru-RU" sz="1600" dirty="0" err="1" smtClean="0">
                <a:latin typeface="+mj-lt"/>
              </a:rPr>
              <a:t>Сураева-Королёва</a:t>
            </a:r>
            <a:r>
              <a:rPr lang="ru-RU" sz="1600" dirty="0" smtClean="0">
                <a:latin typeface="+mj-lt"/>
              </a:rPr>
              <a:t>». </a:t>
            </a:r>
          </a:p>
          <a:p>
            <a:pPr marL="285750" indent="-285750" algn="just"/>
            <a:endParaRPr lang="ru-RU" sz="1600" dirty="0">
              <a:latin typeface="+mj-lt"/>
            </a:endParaRPr>
          </a:p>
          <a:p>
            <a:pPr algn="just"/>
            <a:endParaRPr lang="ru-RU" sz="1600" dirty="0">
              <a:latin typeface="+mj-lt"/>
            </a:endParaRPr>
          </a:p>
          <a:p>
            <a:r>
              <a:rPr lang="ru-RU" sz="1600" dirty="0" smtClean="0">
                <a:latin typeface="+mj-lt"/>
              </a:rPr>
              <a:t>В систему общего образования входят 5 средних школ, 1 основная школа.  На начало 2021 – 2022 учебного года системой общего образования охвачено 758 учащихся, сформировано 63 </a:t>
            </a:r>
            <a:r>
              <a:rPr lang="ru-RU" sz="1600" dirty="0" err="1" smtClean="0">
                <a:latin typeface="+mj-lt"/>
              </a:rPr>
              <a:t>класс-комплекта</a:t>
            </a:r>
            <a:r>
              <a:rPr lang="ru-RU" sz="1600" dirty="0" smtClean="0">
                <a:latin typeface="+mj-lt"/>
              </a:rPr>
              <a:t>. Общая наполняемость </a:t>
            </a:r>
            <a:r>
              <a:rPr lang="ru-RU" sz="1600" dirty="0" err="1" smtClean="0">
                <a:latin typeface="+mj-lt"/>
              </a:rPr>
              <a:t>класс-комплектов</a:t>
            </a:r>
            <a:r>
              <a:rPr lang="ru-RU" sz="1600" dirty="0" smtClean="0">
                <a:latin typeface="+mj-lt"/>
              </a:rPr>
              <a:t> составляет 12 человек. </a:t>
            </a:r>
          </a:p>
          <a:p>
            <a:r>
              <a:rPr lang="ru-RU" sz="1600" dirty="0" smtClean="0">
                <a:latin typeface="+mj-lt"/>
              </a:rPr>
              <a:t>В 2021 г. создан центр образования </a:t>
            </a:r>
            <a:r>
              <a:rPr lang="ru-RU" sz="1600" dirty="0" err="1" smtClean="0">
                <a:latin typeface="+mj-lt"/>
              </a:rPr>
              <a:t>естественно-научной</a:t>
            </a:r>
            <a:r>
              <a:rPr lang="ru-RU" sz="1600" dirty="0" smtClean="0">
                <a:latin typeface="+mj-lt"/>
              </a:rPr>
              <a:t> и технологической направленностей «Точка роста» на базе МОУ «</a:t>
            </a:r>
            <a:r>
              <a:rPr lang="ru-RU" sz="1600" dirty="0" err="1" smtClean="0">
                <a:latin typeface="+mj-lt"/>
              </a:rPr>
              <a:t>Старошайговская</a:t>
            </a:r>
            <a:r>
              <a:rPr lang="ru-RU" sz="1600" dirty="0" smtClean="0">
                <a:latin typeface="+mj-lt"/>
              </a:rPr>
              <a:t> СОШ № 2».</a:t>
            </a:r>
            <a:endParaRPr lang="ru-RU" sz="1600" dirty="0">
              <a:latin typeface="+mj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91092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9291" b="11335"/>
          <a:stretch/>
        </p:blipFill>
        <p:spPr bwMode="auto">
          <a:xfrm>
            <a:off x="346040" y="637359"/>
            <a:ext cx="5000660" cy="3571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-154977" y="1"/>
            <a:ext cx="10693400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 smtClean="0">
                <a:solidFill>
                  <a:srgbClr val="00B0F0"/>
                </a:solidFill>
                <a:latin typeface="PF Square Sans Pro Medium" panose="02000500000000020004" pitchFamily="2" charset="0"/>
              </a:rPr>
              <a:t>Культура</a:t>
            </a:r>
            <a:endParaRPr lang="ru-RU" sz="3400" b="1" i="1" dirty="0">
              <a:solidFill>
                <a:srgbClr val="00B0F0"/>
              </a:solidFill>
              <a:latin typeface="PF Square Sans Pro Medium" panose="02000500000000020004" pitchFamily="2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8778" y="3852069"/>
            <a:ext cx="1025665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endParaRPr lang="ru-RU" sz="1400" dirty="0" smtClean="0">
              <a:latin typeface="+mj-lt"/>
              <a:cs typeface="Times New Roman" pitchFamily="18" charset="0"/>
            </a:endParaRPr>
          </a:p>
          <a:p>
            <a:pPr algn="just">
              <a:spcAft>
                <a:spcPts val="600"/>
              </a:spcAft>
            </a:pPr>
            <a:r>
              <a:rPr lang="ru-RU" sz="1600" dirty="0" smtClean="0">
                <a:latin typeface="+mj-lt"/>
                <a:cs typeface="Times New Roman" pitchFamily="18" charset="0"/>
              </a:rPr>
              <a:t> В </a:t>
            </a:r>
            <a:r>
              <a:rPr lang="ru-RU" sz="1600" dirty="0">
                <a:latin typeface="+mj-lt"/>
                <a:cs typeface="Times New Roman" pitchFamily="18" charset="0"/>
              </a:rPr>
              <a:t>сеть культурно-просветительных учреждений района входят:</a:t>
            </a:r>
          </a:p>
          <a:p>
            <a:pPr marL="185738" indent="-185738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400" dirty="0">
                <a:latin typeface="+mj-lt"/>
                <a:cs typeface="Times New Roman" pitchFamily="18" charset="0"/>
              </a:rPr>
              <a:t>МБУК «Центр культуры» Старошайговского муниципального района </a:t>
            </a:r>
            <a:r>
              <a:rPr lang="ru-RU" sz="1400" dirty="0" smtClean="0">
                <a:latin typeface="+mj-lt"/>
                <a:cs typeface="Times New Roman" pitchFamily="18" charset="0"/>
              </a:rPr>
              <a:t>РМ         </a:t>
            </a:r>
            <a:r>
              <a:rPr lang="ru-RU" sz="1400" dirty="0">
                <a:latin typeface="+mj-lt"/>
                <a:cs typeface="Times New Roman" pitchFamily="18" charset="0"/>
              </a:rPr>
              <a:t>(в составе 14 структурных подразделений, персонал – 49 человек); </a:t>
            </a:r>
          </a:p>
          <a:p>
            <a:pPr marL="185738" indent="-185738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400" dirty="0">
                <a:latin typeface="+mj-lt"/>
                <a:cs typeface="Times New Roman" pitchFamily="18" charset="0"/>
              </a:rPr>
              <a:t>МБУК «Центр национальной культуры» (персонал – 10 человек); </a:t>
            </a:r>
          </a:p>
          <a:p>
            <a:pPr marL="185738" indent="-185738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400" dirty="0">
                <a:latin typeface="+mj-lt"/>
                <a:cs typeface="Times New Roman" pitchFamily="18" charset="0"/>
              </a:rPr>
              <a:t>МБУК «Центральная библиотечная система им. И.М. Девина» (в составе 15 структурных подразделений, персонал – 22 человека); </a:t>
            </a:r>
          </a:p>
          <a:p>
            <a:pPr marL="185738" indent="-185738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400" dirty="0">
                <a:latin typeface="+mj-lt"/>
                <a:cs typeface="Times New Roman" pitchFamily="18" charset="0"/>
              </a:rPr>
              <a:t>МБУ ДО «Старошайговская детская школа искусств им. Г.И. </a:t>
            </a:r>
            <a:r>
              <a:rPr lang="ru-RU" sz="1400" dirty="0" err="1">
                <a:latin typeface="+mj-lt"/>
                <a:cs typeface="Times New Roman" pitchFamily="18" charset="0"/>
              </a:rPr>
              <a:t>Сураева</a:t>
            </a:r>
            <a:r>
              <a:rPr lang="ru-RU" sz="1400" dirty="0">
                <a:latin typeface="+mj-lt"/>
                <a:cs typeface="Times New Roman" pitchFamily="18" charset="0"/>
              </a:rPr>
              <a:t>-Королева» (персонал – 11 человек).</a:t>
            </a:r>
          </a:p>
          <a:p>
            <a:pPr marL="185738" indent="-185738" algn="just">
              <a:spcAft>
                <a:spcPts val="600"/>
              </a:spcAft>
            </a:pPr>
            <a:r>
              <a:rPr lang="ru-RU" sz="1400" dirty="0" smtClean="0">
                <a:latin typeface="+mj-lt"/>
              </a:rPr>
              <a:t>	</a:t>
            </a:r>
            <a:r>
              <a:rPr lang="ru-RU" sz="1400" dirty="0" smtClean="0">
                <a:latin typeface="+mj-lt"/>
                <a:cs typeface="Times New Roman" pitchFamily="18" charset="0"/>
              </a:rPr>
              <a:t>Основная работа всех учреждений культуры была направлена на проведение культурно-просветительских и культурно-воспитательных мероприятий: праздничные концерты ко всем календарным и памятным датам.</a:t>
            </a:r>
          </a:p>
          <a:p>
            <a:pPr marL="185738" indent="-185738" algn="just">
              <a:spcAft>
                <a:spcPts val="600"/>
              </a:spcAft>
            </a:pPr>
            <a:r>
              <a:rPr lang="ru-RU" sz="1400" dirty="0" smtClean="0">
                <a:latin typeface="+mj-lt"/>
              </a:rPr>
              <a:t>	В 2021 г. проведен капитальный ремонт здания СП МБУК «Центр культуры» «</a:t>
            </a:r>
            <a:r>
              <a:rPr lang="ru-RU" sz="1400" dirty="0" err="1" smtClean="0">
                <a:latin typeface="+mj-lt"/>
              </a:rPr>
              <a:t>Богдановский</a:t>
            </a:r>
            <a:r>
              <a:rPr lang="ru-RU" sz="1400" dirty="0" smtClean="0">
                <a:latin typeface="+mj-lt"/>
              </a:rPr>
              <a:t> сельский клуб» (субсидии предоставлены из республиканского бюджета Республики Мордовия на капитальный ремонт учреждений культуры в рамках реализации мероприятий государственной программы Республики Мордовия «Развитие культуры и туризма»,</a:t>
            </a:r>
            <a:endParaRPr lang="ru-RU" sz="1400" dirty="0">
              <a:latin typeface="+mj-lt"/>
              <a:cs typeface="Times New Roman" pitchFamily="18" charset="0"/>
            </a:endParaRPr>
          </a:p>
          <a:p>
            <a:pPr algn="just">
              <a:spcAft>
                <a:spcPts val="600"/>
              </a:spcAft>
            </a:pPr>
            <a:endParaRPr lang="ru-RU" sz="1600" dirty="0">
              <a:latin typeface="PF Square Sans Pro" panose="02000506040000020004" pitchFamily="2" charset="0"/>
            </a:endParaRPr>
          </a:p>
        </p:txBody>
      </p:sp>
      <p:pic>
        <p:nvPicPr>
          <p:cNvPr id="25602" name="Picture 2" descr="https://sun9-45.userapi.com/sun9-16/impf/MhV9Cs_aTRbMqAAjQaD3VsuLCwocKxJe_DNPSw/uSDm3Pj6aqg.jpg?size=2560x1707&amp;quality=95&amp;sign=8d77540843d997b568362406974a2e32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46700" y="637359"/>
            <a:ext cx="5072098" cy="35719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395420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адежда\Desktop\XX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3231" y="699305"/>
            <a:ext cx="9286940" cy="2938449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-154977" y="3"/>
            <a:ext cx="10693400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solidFill>
                  <a:srgbClr val="00B0F0"/>
                </a:solidFill>
                <a:latin typeface="PF Square Sans Pro Medium" panose="02000500000000020004" pitchFamily="2" charset="0"/>
              </a:rPr>
              <a:t>Здравоохранение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17478" y="3566317"/>
            <a:ext cx="9967892" cy="35240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1600" dirty="0" smtClean="0">
                <a:latin typeface="PF Square Sans Pro" panose="02000506040000020004" pitchFamily="2" charset="0"/>
              </a:rPr>
              <a:t> </a:t>
            </a:r>
          </a:p>
          <a:p>
            <a:pPr algn="just">
              <a:spcAft>
                <a:spcPts val="600"/>
              </a:spcAft>
            </a:pPr>
            <a:endParaRPr lang="ru-RU" sz="1600" dirty="0" smtClean="0">
              <a:latin typeface="PF Square Sans Pro" panose="02000506040000020004" pitchFamily="2" charset="0"/>
            </a:endParaRPr>
          </a:p>
          <a:p>
            <a:r>
              <a:rPr lang="ru-RU" sz="1600" dirty="0" smtClean="0">
                <a:latin typeface="+mj-lt"/>
              </a:rPr>
              <a:t>   На территории </a:t>
            </a:r>
            <a:r>
              <a:rPr lang="ru-RU" sz="1600" dirty="0" err="1" smtClean="0">
                <a:latin typeface="+mj-lt"/>
              </a:rPr>
              <a:t>Старошайговского</a:t>
            </a:r>
            <a:r>
              <a:rPr lang="ru-RU" sz="1600" dirty="0" smtClean="0">
                <a:latin typeface="+mj-lt"/>
              </a:rPr>
              <a:t> муниципального района функционирует одно учреждение здравоохранения – ГБУЗ РМ «</a:t>
            </a:r>
            <a:r>
              <a:rPr lang="ru-RU" sz="1600" dirty="0" err="1" smtClean="0">
                <a:latin typeface="+mj-lt"/>
              </a:rPr>
              <a:t>Старошайговская</a:t>
            </a:r>
            <a:r>
              <a:rPr lang="ru-RU" sz="1600" dirty="0" smtClean="0">
                <a:latin typeface="+mj-lt"/>
              </a:rPr>
              <a:t> РБ»  на 50 стационарных коек (круглосуточных) и 27 коек дневного пребывания. В состав РБ входят: поликлиника на 200 посещений в смену, 1 амбулатория  и 16  фельдшерско-акушерских пунктов.</a:t>
            </a:r>
          </a:p>
          <a:p>
            <a:r>
              <a:rPr lang="ru-RU" sz="1600" dirty="0" smtClean="0">
                <a:latin typeface="+mj-lt"/>
              </a:rPr>
              <a:t>Численность врачей на 1 января   202</a:t>
            </a:r>
            <a:r>
              <a:rPr lang="en-US" sz="1600" dirty="0" smtClean="0">
                <a:latin typeface="+mj-lt"/>
              </a:rPr>
              <a:t>2</a:t>
            </a:r>
            <a:r>
              <a:rPr lang="ru-RU" sz="1600" dirty="0" smtClean="0">
                <a:latin typeface="+mj-lt"/>
              </a:rPr>
              <a:t> г. составила 2</a:t>
            </a:r>
            <a:r>
              <a:rPr lang="en-US" sz="1600" dirty="0" smtClean="0">
                <a:latin typeface="+mj-lt"/>
              </a:rPr>
              <a:t>3</a:t>
            </a:r>
            <a:r>
              <a:rPr lang="ru-RU" sz="1600" dirty="0" smtClean="0">
                <a:latin typeface="+mj-lt"/>
              </a:rPr>
              <a:t> человека, средних медицинских работников 79 человек. По итогам 2021 г. среднемесячная заработная плата составила:  врачей – </a:t>
            </a:r>
            <a:r>
              <a:rPr lang="ru-RU" sz="1400" b="1" dirty="0" smtClean="0"/>
              <a:t>5043</a:t>
            </a:r>
            <a:r>
              <a:rPr lang="en-US" sz="1400" b="1" dirty="0" smtClean="0"/>
              <a:t>2</a:t>
            </a:r>
            <a:r>
              <a:rPr lang="ru-RU" sz="1400" b="1" dirty="0" smtClean="0">
                <a:latin typeface="+mj-lt"/>
              </a:rPr>
              <a:t> </a:t>
            </a:r>
            <a:r>
              <a:rPr lang="ru-RU" sz="1600" dirty="0" smtClean="0">
                <a:latin typeface="+mj-lt"/>
              </a:rPr>
              <a:t>руб., среднего медицинского персонала – </a:t>
            </a:r>
            <a:r>
              <a:rPr lang="ru-RU" sz="1400" b="1" dirty="0" smtClean="0"/>
              <a:t>24871</a:t>
            </a:r>
            <a:r>
              <a:rPr lang="ru-RU" sz="1600" dirty="0" smtClean="0">
                <a:latin typeface="+mj-lt"/>
              </a:rPr>
              <a:t> рублей. </a:t>
            </a:r>
          </a:p>
          <a:p>
            <a:r>
              <a:rPr lang="ru-RU" sz="1600" dirty="0" smtClean="0">
                <a:latin typeface="+mj-lt"/>
                <a:cs typeface="Times New Roman" pitchFamily="18" charset="0"/>
              </a:rPr>
              <a:t>В рамках регионального проекта «Развитие системы оказания первичной медико-санитарной помощи» построено 3 фельдшерско-акушерских пункта в с. Старая Федоровка, с. Летки, с. Новая Александровка</a:t>
            </a:r>
            <a:endParaRPr lang="ru-RU" sz="1600" dirty="0" smtClean="0">
              <a:latin typeface="+mj-lt"/>
            </a:endParaRPr>
          </a:p>
          <a:p>
            <a:endParaRPr lang="ru-RU" sz="1600" dirty="0" smtClean="0">
              <a:latin typeface="+mj-lt"/>
            </a:endParaRPr>
          </a:p>
          <a:p>
            <a:pPr algn="just">
              <a:spcAft>
                <a:spcPts val="600"/>
              </a:spcAft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8105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7374"/>
          <a:stretch/>
        </p:blipFill>
        <p:spPr bwMode="auto">
          <a:xfrm>
            <a:off x="6275394" y="1065987"/>
            <a:ext cx="3929090" cy="2512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978326" y="0"/>
            <a:ext cx="8533215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solidFill>
                  <a:srgbClr val="00B0F0"/>
                </a:solidFill>
                <a:latin typeface="PF Square Sans Pro" panose="02000506040000020004" pitchFamily="2" charset="0"/>
              </a:rPr>
              <a:t>Физическая культура</a:t>
            </a:r>
            <a:r>
              <a:rPr lang="ru-RU" sz="3300" dirty="0">
                <a:solidFill>
                  <a:schemeClr val="bg1"/>
                </a:solidFill>
                <a:latin typeface="PF Square Sans Pro" panose="02000506040000020004" pitchFamily="2" charset="0"/>
              </a:rPr>
              <a:t>,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54977" y="345712"/>
            <a:ext cx="10693400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solidFill>
                  <a:srgbClr val="00B0F0"/>
                </a:solidFill>
                <a:latin typeface="PF Square Sans Pro Medium" panose="02000500000000020004" pitchFamily="2" charset="0"/>
              </a:rPr>
              <a:t>спорт и отдых          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74603" y="3730118"/>
            <a:ext cx="1012360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latin typeface="+mj-lt"/>
                <a:cs typeface="Times New Roman" pitchFamily="18" charset="0"/>
              </a:rPr>
              <a:t>	Для </a:t>
            </a:r>
            <a:r>
              <a:rPr lang="ru-RU" sz="1600" dirty="0">
                <a:latin typeface="+mj-lt"/>
                <a:cs typeface="Times New Roman" pitchFamily="18" charset="0"/>
              </a:rPr>
              <a:t>занятий физической культурой и спортом в районе созданы и создаются все необходимые условия. </a:t>
            </a:r>
            <a:r>
              <a:rPr lang="ru-RU" sz="1600" dirty="0" smtClean="0">
                <a:latin typeface="+mj-lt"/>
              </a:rPr>
              <a:t>На территории </a:t>
            </a:r>
            <a:r>
              <a:rPr lang="ru-RU" sz="1600" dirty="0" err="1" smtClean="0">
                <a:latin typeface="+mj-lt"/>
              </a:rPr>
              <a:t>Старошайговского</a:t>
            </a:r>
            <a:r>
              <a:rPr lang="ru-RU" sz="1600" dirty="0" smtClean="0">
                <a:latin typeface="+mj-lt"/>
              </a:rPr>
              <a:t> муниципального района функционирует 97 спортивных сооружений, в том числе: 75 плоскостных сооружений площадью 38 444 м</a:t>
            </a:r>
            <a:r>
              <a:rPr lang="ru-RU" sz="1600" baseline="30000" dirty="0" smtClean="0">
                <a:latin typeface="+mj-lt"/>
              </a:rPr>
              <a:t>2</a:t>
            </a:r>
            <a:r>
              <a:rPr lang="ru-RU" sz="1600" dirty="0" smtClean="0">
                <a:latin typeface="+mj-lt"/>
              </a:rPr>
              <a:t>, 15 спортивных залов площадью 3 396 м</a:t>
            </a:r>
            <a:r>
              <a:rPr lang="ru-RU" sz="1600" baseline="30000" dirty="0" smtClean="0">
                <a:latin typeface="+mj-lt"/>
              </a:rPr>
              <a:t>2 </a:t>
            </a:r>
            <a:r>
              <a:rPr lang="ru-RU" sz="1600" dirty="0" smtClean="0">
                <a:latin typeface="+mj-lt"/>
              </a:rPr>
              <a:t>, 1 велотрек. Единовременная пропускная способность спортивных сооружений составляет 1 270 человек. </a:t>
            </a:r>
          </a:p>
          <a:p>
            <a:pPr algn="just"/>
            <a:r>
              <a:rPr lang="ru-RU" sz="1600" dirty="0" smtClean="0">
                <a:latin typeface="+mj-lt"/>
              </a:rPr>
              <a:t>	В рамках реализации регионального проекта «Спорт – норма жизни» в селе Новое </a:t>
            </a:r>
            <a:r>
              <a:rPr lang="ru-RU" sz="1600" dirty="0" err="1" smtClean="0">
                <a:latin typeface="+mj-lt"/>
              </a:rPr>
              <a:t>Акшино</a:t>
            </a:r>
            <a:r>
              <a:rPr lang="ru-RU" sz="1600" dirty="0" smtClean="0">
                <a:latin typeface="+mj-lt"/>
              </a:rPr>
              <a:t> был установлен на территории общеобразовательной школы комплект спортивного оборудования для создания малых спортивных площадок. В рамках этого же проекта, в селах Старое </a:t>
            </a:r>
            <a:r>
              <a:rPr lang="ru-RU" sz="1600" dirty="0" err="1" smtClean="0">
                <a:latin typeface="+mj-lt"/>
              </a:rPr>
              <a:t>Шайгово</a:t>
            </a:r>
            <a:r>
              <a:rPr lang="ru-RU" sz="1600" dirty="0" smtClean="0">
                <a:latin typeface="+mj-lt"/>
              </a:rPr>
              <a:t> и Старая </a:t>
            </a:r>
            <a:r>
              <a:rPr lang="ru-RU" sz="1600" dirty="0" err="1" smtClean="0">
                <a:latin typeface="+mj-lt"/>
              </a:rPr>
              <a:t>Теризморга</a:t>
            </a:r>
            <a:r>
              <a:rPr lang="ru-RU" sz="1600" dirty="0" smtClean="0">
                <a:latin typeface="+mj-lt"/>
              </a:rPr>
              <a:t>, были установлены два комплекта хоккейных односторонних бортов (хоккейных коробок) для развития хоккея и массового катания на коньках. </a:t>
            </a:r>
          </a:p>
          <a:p>
            <a:pPr algn="just"/>
            <a:r>
              <a:rPr lang="ru-RU" sz="1600" dirty="0" smtClean="0">
                <a:latin typeface="+mj-lt"/>
              </a:rPr>
              <a:t>	В рамках государственной программы «Комплексное развитие сельских территорий» в селе Конопать построена спортивная площадка с искусственным покрытием, в 2021 г. построена детская спортивная площадка в с. Старая </a:t>
            </a:r>
            <a:r>
              <a:rPr lang="ru-RU" sz="1600" dirty="0" err="1" smtClean="0">
                <a:latin typeface="+mj-lt"/>
              </a:rPr>
              <a:t>Теризморга</a:t>
            </a:r>
            <a:r>
              <a:rPr lang="ru-RU" sz="1600" dirty="0" smtClean="0">
                <a:latin typeface="+mj-lt"/>
              </a:rPr>
              <a:t> стоимостью проекта 2,7 млн. руб., завершено  строительство спортивной площадки в с. Богдановка площадью 1 456 кв. м. (объем финансирования 8,2 млн. руб.), </a:t>
            </a:r>
            <a:r>
              <a:rPr lang="ru-RU" sz="1600" dirty="0" err="1" smtClean="0">
                <a:latin typeface="+mj-lt"/>
              </a:rPr>
              <a:t>софинансирование</a:t>
            </a:r>
            <a:r>
              <a:rPr lang="ru-RU" sz="1600" dirty="0" smtClean="0">
                <a:latin typeface="+mj-lt"/>
              </a:rPr>
              <a:t> проекта в сумме более 2 млн. рублей от ООО СП «</a:t>
            </a:r>
            <a:r>
              <a:rPr lang="ru-RU" sz="1600" dirty="0" err="1" smtClean="0">
                <a:latin typeface="+mj-lt"/>
              </a:rPr>
              <a:t>Богдановское</a:t>
            </a:r>
            <a:r>
              <a:rPr lang="ru-RU" sz="1600" dirty="0" smtClean="0">
                <a:latin typeface="+mj-lt"/>
              </a:rPr>
              <a:t>».</a:t>
            </a: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478F0A61-F038-470F-981E-7D100A42CB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40" y="351607"/>
            <a:ext cx="5572164" cy="322029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5211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2489180" y="137293"/>
            <a:ext cx="5000660" cy="500066"/>
          </a:xfrm>
          <a:prstGeom prst="rect">
            <a:avLst/>
          </a:prstGeom>
          <a:ln w="38100">
            <a:solidFill>
              <a:srgbClr val="00B050"/>
            </a:solidFill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1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Преимущества</a:t>
            </a:r>
            <a:r>
              <a:rPr kumimoji="0" lang="ru-RU" sz="2400" b="1" i="1" u="none" strike="noStrike" kern="1200" cap="all" spc="0" normalizeH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 района</a:t>
            </a:r>
            <a:endParaRPr kumimoji="0" lang="ru-RU" sz="1600" b="1" i="1" u="none" strike="noStrike" kern="1200" cap="all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489710" y="851673"/>
            <a:ext cx="3929090" cy="101566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ru-RU" sz="1200" b="1" dirty="0" smtClean="0">
                <a:effectLst>
                  <a:glow rad="317500">
                    <a:schemeClr val="bg1">
                      <a:alpha val="59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Культурным достоянием  района является </a:t>
            </a:r>
            <a:r>
              <a:rPr lang="ru-RU" sz="1200" b="1" dirty="0" err="1" smtClean="0">
                <a:effectLst>
                  <a:glow rad="317500">
                    <a:schemeClr val="bg1">
                      <a:alpha val="59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Старотеризморгский</a:t>
            </a:r>
            <a:r>
              <a:rPr lang="ru-RU" sz="1200" b="1" dirty="0" smtClean="0">
                <a:effectLst>
                  <a:glow rad="317500">
                    <a:schemeClr val="bg1">
                      <a:alpha val="59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центр национальной культуры. При центре работает уникальный народный коллектив, музей быта и народной одежды </a:t>
            </a:r>
            <a:r>
              <a:rPr lang="ru-RU" sz="1200" b="1" dirty="0" smtClean="0">
                <a:cs typeface="Times New Roman" pitchFamily="18" charset="0"/>
              </a:rPr>
              <a:t>и музейный комплекс под открытым небом </a:t>
            </a:r>
            <a:endParaRPr lang="ru-RU" sz="1200" b="1" dirty="0"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6632585" y="1780383"/>
            <a:ext cx="3497535" cy="20456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75460" y="3280565"/>
            <a:ext cx="3286148" cy="1490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203185" y="2637622"/>
            <a:ext cx="364333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latin typeface="PF Square Sans Pro" panose="02000506040000020004" pitchFamily="2" charset="0"/>
              </a:rPr>
              <a:t>Дом отдыха «Отрада» расположен на границе соснового леса и берегов реки </a:t>
            </a:r>
            <a:r>
              <a:rPr lang="ru-RU" sz="1200" b="1" dirty="0" err="1" smtClean="0">
                <a:latin typeface="PF Square Sans Pro" panose="02000506040000020004" pitchFamily="2" charset="0"/>
              </a:rPr>
              <a:t>Сивинь</a:t>
            </a:r>
            <a:r>
              <a:rPr lang="ru-RU" sz="1200" b="1" dirty="0" smtClean="0">
                <a:latin typeface="PF Square Sans Pro" panose="02000506040000020004" pitchFamily="2" charset="0"/>
              </a:rPr>
              <a:t>. Спортивные развлечения представлены такими видами, как футбол, волейбол, </a:t>
            </a:r>
            <a:r>
              <a:rPr lang="ru-RU" sz="1200" b="1" dirty="0" err="1" smtClean="0">
                <a:latin typeface="PF Square Sans Pro" panose="02000506040000020004" pitchFamily="2" charset="0"/>
              </a:rPr>
              <a:t>дартс</a:t>
            </a:r>
            <a:r>
              <a:rPr lang="ru-RU" sz="1200" b="1" dirty="0" smtClean="0">
                <a:latin typeface="PF Square Sans Pro" panose="02000506040000020004" pitchFamily="2" charset="0"/>
              </a:rPr>
              <a:t>, бадминтон и настольный теннис, бильярд, нарды, карты и шахматы. Отдых на природе — это рыбалка.</a:t>
            </a:r>
            <a:endParaRPr lang="ru-RU" sz="1200" b="1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59" b="12522"/>
          <a:stretch/>
        </p:blipFill>
        <p:spPr bwMode="auto">
          <a:xfrm>
            <a:off x="274602" y="851674"/>
            <a:ext cx="3429024" cy="17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3775087" y="637359"/>
            <a:ext cx="257176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i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Выгодное экономическое и географическое положение района по отношению к другим районам республики. На территории </a:t>
            </a:r>
            <a:r>
              <a:rPr lang="ru-RU" sz="1200" b="1" i="1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Старошайговского</a:t>
            </a:r>
            <a:r>
              <a:rPr lang="ru-RU" sz="1200" b="1" i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муниципального района размещаются природные, культурно- познавательные, рекреационные объекты, объекты сервиса, в районе созданы все условия для занятий спортом, парк культуры и отдыха, парк победы, православие района.</a:t>
            </a:r>
            <a:endParaRPr lang="ru-RU" sz="1200" b="1" i="1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32520" y="4395613"/>
            <a:ext cx="4854573" cy="3165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Содержимое 10" descr="DSC00172.JPG"/>
          <p:cNvPicPr>
            <a:picLocks noChangeAspect="1"/>
          </p:cNvPicPr>
          <p:nvPr/>
        </p:nvPicPr>
        <p:blipFill>
          <a:blip r:embed="rId6" cstate="print"/>
          <a:srcRect l="8221" r="8221"/>
          <a:stretch>
            <a:fillRect/>
          </a:stretch>
        </p:blipFill>
        <p:spPr>
          <a:xfrm>
            <a:off x="274602" y="3780632"/>
            <a:ext cx="3143272" cy="1928826"/>
          </a:xfrm>
          <a:prstGeom prst="roundRect">
            <a:avLst>
              <a:gd name="adj" fmla="val 783"/>
            </a:avLst>
          </a:prstGeom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" y="5352267"/>
            <a:ext cx="3286148" cy="2566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Надежда\Desktop\IMG_697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03628" y="3352003"/>
            <a:ext cx="2643206" cy="1928826"/>
          </a:xfrm>
          <a:prstGeom prst="rect">
            <a:avLst/>
          </a:prstGeom>
          <a:noFill/>
        </p:spPr>
      </p:pic>
      <p:pic>
        <p:nvPicPr>
          <p:cNvPr id="15" name="Picture 1" descr="C:\Users\Надежда\Desktop\1_p80955-696x435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632191" y="5423705"/>
            <a:ext cx="3000396" cy="19288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4670" y="0"/>
            <a:ext cx="9713172" cy="472556"/>
          </a:xfrm>
        </p:spPr>
        <p:txBody>
          <a:bodyPr lIns="104306" tIns="52153" rIns="104306" bIns="52153">
            <a:normAutofit fontScale="90000"/>
          </a:bodyPr>
          <a:lstStyle/>
          <a:p>
            <a:pPr algn="ctr"/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Развитие </a:t>
            </a:r>
            <a:r>
              <a:rPr lang="ru-RU" sz="2700" b="1" dirty="0">
                <a:latin typeface="Times New Roman" pitchFamily="18" charset="0"/>
                <a:cs typeface="Times New Roman" pitchFamily="18" charset="0"/>
              </a:rPr>
              <a:t>туризма</a:t>
            </a:r>
            <a:endParaRPr lang="ru-RU" sz="27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0591" y="393792"/>
            <a:ext cx="4845481" cy="428490"/>
          </a:xfrm>
          <a:prstGeom prst="rect">
            <a:avLst/>
          </a:prstGeom>
        </p:spPr>
        <p:txBody>
          <a:bodyPr wrap="square" lIns="104306" tIns="52153" rIns="104306" bIns="52153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Разработан туристический маршрут</a:t>
            </a:r>
            <a:endParaRPr lang="ru-RU" sz="23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602355" y="630084"/>
            <a:ext cx="3091045" cy="369092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lIns="104306" tIns="52153" rIns="104306" bIns="52153">
            <a:spAutoFit/>
          </a:bodyPr>
          <a:lstStyle/>
          <a:p>
            <a:pPr algn="ctr"/>
            <a:r>
              <a:rPr lang="ru-RU" sz="1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Места для отдыха и развлечений для туристов:</a:t>
            </a:r>
            <a:endParaRPr lang="ru-RU" sz="16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База отдыха «Отрада» </a:t>
            </a: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расположена на границе соснового леса и берегов реки </a:t>
            </a:r>
            <a:r>
              <a:rPr lang="ru-RU" sz="1600" i="1" dirty="0" err="1">
                <a:latin typeface="Times New Roman" pitchFamily="18" charset="0"/>
                <a:cs typeface="Times New Roman" pitchFamily="18" charset="0"/>
              </a:rPr>
              <a:t>Сивинь</a:t>
            </a: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, ежегодно посещают более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6000 </a:t>
            </a: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туристов. </a:t>
            </a:r>
            <a:endParaRPr lang="ru-RU" sz="16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3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59" b="12522"/>
          <a:stretch/>
        </p:blipFill>
        <p:spPr bwMode="auto">
          <a:xfrm>
            <a:off x="5012529" y="630083"/>
            <a:ext cx="2589826" cy="3386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685898" y="4174450"/>
            <a:ext cx="3007502" cy="3136924"/>
          </a:xfrm>
          <a:prstGeom prst="rect">
            <a:avLst/>
          </a:prstGeom>
          <a:solidFill>
            <a:schemeClr val="accent5"/>
          </a:solidFill>
        </p:spPr>
        <p:txBody>
          <a:bodyPr wrap="square" lIns="104306" tIns="52153" rIns="104306" bIns="52153">
            <a:spAutoFit/>
          </a:bodyPr>
          <a:lstStyle/>
          <a:p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b="1" i="1" dirty="0" err="1">
                <a:latin typeface="Times New Roman" pitchFamily="18" charset="0"/>
                <a:cs typeface="Times New Roman" pitchFamily="18" charset="0"/>
              </a:rPr>
              <a:t>Акшовская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 усадьба» </a:t>
            </a: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ИП Видясова </a:t>
            </a:r>
            <a:r>
              <a:rPr lang="ru-RU" sz="1600" i="1" dirty="0" err="1">
                <a:latin typeface="Times New Roman" pitchFamily="18" charset="0"/>
                <a:cs typeface="Times New Roman" pitchFamily="18" charset="0"/>
              </a:rPr>
              <a:t>Элина</a:t>
            </a: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 Сергеевна</a:t>
            </a:r>
            <a:br>
              <a:rPr lang="ru-RU" sz="16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расположена близ села Старое </a:t>
            </a:r>
            <a:r>
              <a:rPr lang="ru-RU" sz="1600" i="1" dirty="0" err="1">
                <a:latin typeface="Times New Roman" pitchFamily="18" charset="0"/>
                <a:cs typeface="Times New Roman" pitchFamily="18" charset="0"/>
              </a:rPr>
              <a:t>Шайгово</a:t>
            </a: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.    </a:t>
            </a:r>
            <a:endParaRPr lang="ru-RU" sz="16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</a:t>
            </a: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8" name="Picture 12" descr="https://sun9-45.userapi.com/sun9-20/impg/EwJc_rLlzABkeS4zBZmtu6vFZDS-UydZwOGC1Q/k5cHeu1dYIg.jpg?size=2560x1440&amp;quality=96&amp;sign=e12dfc5a5bd1df5432e598bc60c997a6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12529" y="4174450"/>
            <a:ext cx="2673369" cy="2993021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9189668" y="1"/>
            <a:ext cx="1503732" cy="351546"/>
          </a:xfrm>
          <a:prstGeom prst="rect">
            <a:avLst/>
          </a:prstGeom>
        </p:spPr>
        <p:txBody>
          <a:bodyPr wrap="square" lIns="104306" tIns="52153" rIns="104306" bIns="52153">
            <a:spAutoFit/>
          </a:bodyPr>
          <a:lstStyle/>
          <a:p>
            <a:pPr algn="r"/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Слайд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8</a:t>
            </a:r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4341" name="Object 5"/>
          <p:cNvGraphicFramePr>
            <a:graphicFrameLocks noChangeAspect="1"/>
          </p:cNvGraphicFramePr>
          <p:nvPr/>
        </p:nvGraphicFramePr>
        <p:xfrm>
          <a:off x="250591" y="945138"/>
          <a:ext cx="4761938" cy="6222333"/>
        </p:xfrm>
        <a:graphic>
          <a:graphicData uri="http://schemas.openxmlformats.org/presentationml/2006/ole">
            <p:oleObj spid="_x0000_s3074" name="Acrobat Document" r:id="rId5" imgW="6857808" imgH="5143500" progId="AcroExch.Document.7">
              <p:embed/>
            </p:oleObj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84784" y="280169"/>
            <a:ext cx="4724775" cy="1928826"/>
          </a:xfrm>
        </p:spPr>
        <p:txBody>
          <a:bodyPr lIns="104306" tIns="52153" rIns="104306" bIns="52153">
            <a:normAutofit/>
          </a:bodyPr>
          <a:lstStyle/>
          <a:p>
            <a:pPr algn="ctr"/>
            <a:r>
              <a:rPr lang="ru-RU" sz="1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Центр национальной культуры</a:t>
            </a:r>
            <a:r>
              <a:rPr lang="en-US" sz="1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</a:t>
            </a:r>
            <a:r>
              <a:rPr lang="ru-RU" sz="1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с. Старая </a:t>
            </a:r>
            <a:r>
              <a:rPr lang="ru-RU" sz="1200" b="1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Теризморга</a:t>
            </a:r>
            <a:r>
              <a:rPr lang="ru-RU" sz="1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</a:t>
            </a:r>
            <a:r>
              <a:rPr lang="en-US" sz="1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11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Центром национальной культуры за 2021 год проведено 244 мероприятия (в том числе 141 экскурсия. Возрождение традиционных народных праздников и обрядов, знакомство с национальной кухней, песенным фольклором села</a:t>
            </a:r>
            <a:r>
              <a:rPr lang="ru-RU" sz="1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300" dirty="0">
              <a:solidFill>
                <a:schemeClr val="tx1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5346701" y="280170"/>
            <a:ext cx="5010710" cy="3143272"/>
          </a:xfrm>
        </p:spPr>
        <p:txBody>
          <a:bodyPr lIns="104306" tIns="52153" rIns="104306" bIns="52153">
            <a:noAutofit/>
          </a:bodyPr>
          <a:lstStyle/>
          <a:p>
            <a:pPr algn="ctr"/>
            <a:r>
              <a:rPr lang="ru-RU" sz="11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Святой источник «Купель в честь чудотворной иконы Божьей Матери»    с. </a:t>
            </a:r>
            <a:r>
              <a:rPr lang="ru-RU" sz="1100" b="1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Лемдяй</a:t>
            </a:r>
            <a:r>
              <a:rPr lang="ru-RU" sz="11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    </a:t>
            </a:r>
          </a:p>
          <a:p>
            <a:r>
              <a:rPr lang="ru-RU" sz="1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Благодаря волонтёрам культуры и местным жителям была приведена в порядок территория около источника. Мероприятие по облагораживанию территории источника прошло в рамках реализации мероприятий регионального проекта «Творческие люди» национального проекта «Культура», а также в целях добровольчества (</a:t>
            </a:r>
            <a:r>
              <a:rPr lang="ru-RU" sz="12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волонтерства</a:t>
            </a:r>
            <a:r>
              <a:rPr lang="ru-RU" sz="1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в Республике Мордовия на территории муниципальных районов. Целью акции было способствование формированию в регионе социального института добровольчества в сфере сохранения культурного наследия.</a:t>
            </a:r>
            <a:endParaRPr lang="ru-RU" sz="12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2" name="Picture 8" descr="C:\Users\Светлана Ивановна\Desktop\1574697125-stolica-s-su-muzey_staraya_tereizmorga-12-804x536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 bwMode="auto">
          <a:xfrm>
            <a:off x="131727" y="1780367"/>
            <a:ext cx="5214974" cy="2857521"/>
          </a:xfrm>
          <a:prstGeom prst="rect">
            <a:avLst/>
          </a:prstGeom>
          <a:noFill/>
        </p:spPr>
      </p:pic>
      <p:pic>
        <p:nvPicPr>
          <p:cNvPr id="1035" name="Picture 11" descr="C:\Users\Светлана Ивановна\Desktop\2_p76487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989642" y="3209127"/>
            <a:ext cx="4286280" cy="2225542"/>
          </a:xfrm>
          <a:prstGeom prst="rect">
            <a:avLst/>
          </a:prstGeom>
          <a:noFill/>
        </p:spPr>
      </p:pic>
      <p:pic>
        <p:nvPicPr>
          <p:cNvPr id="1033" name="Picture 9" descr="C:\Users\Светлана Ивановна\Desktop\XX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8916" y="3637755"/>
            <a:ext cx="4857784" cy="2304323"/>
          </a:xfrm>
          <a:prstGeom prst="rect">
            <a:avLst/>
          </a:prstGeom>
          <a:noFill/>
        </p:spPr>
      </p:pic>
      <p:pic>
        <p:nvPicPr>
          <p:cNvPr id="1034" name="Picture 10" descr="C:\Users\Светлана Ивановна\Desktop\6131d8c015e9f929a74747cf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31924" y="5297198"/>
            <a:ext cx="3726682" cy="2264065"/>
          </a:xfrm>
          <a:prstGeom prst="rect">
            <a:avLst/>
          </a:prstGeom>
          <a:noFill/>
        </p:spPr>
      </p:pic>
      <p:pic>
        <p:nvPicPr>
          <p:cNvPr id="1036" name="Picture 12" descr="C:\Users\Светлана Ивановна\Desktop\focnogzpdiwregtkmкупель588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989642" y="5495143"/>
            <a:ext cx="3525482" cy="17328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C:\Users\Надежда\Desktop\X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32847" y="5423705"/>
            <a:ext cx="1857388" cy="923128"/>
          </a:xfrm>
          <a:prstGeom prst="rect">
            <a:avLst/>
          </a:prstGeom>
          <a:noFill/>
        </p:spPr>
      </p:pic>
      <p:pic>
        <p:nvPicPr>
          <p:cNvPr id="12" name="Picture 6" descr="http://alians22.ru/uploads/posts/2015-10/1445346865_0uja9xcmg1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3165" y="5423705"/>
            <a:ext cx="5286412" cy="1785950"/>
          </a:xfrm>
          <a:prstGeom prst="rect">
            <a:avLst/>
          </a:prstGeom>
          <a:noFill/>
        </p:spPr>
      </p:pic>
      <p:sp>
        <p:nvSpPr>
          <p:cNvPr id="2" name="Заголовок 1"/>
          <p:cNvSpPr txBox="1">
            <a:spLocks/>
          </p:cNvSpPr>
          <p:nvPr/>
        </p:nvSpPr>
        <p:spPr>
          <a:xfrm>
            <a:off x="2489180" y="280170"/>
            <a:ext cx="5000660" cy="500066"/>
          </a:xfrm>
          <a:prstGeom prst="rect">
            <a:avLst/>
          </a:prstGeom>
          <a:ln w="38100">
            <a:solidFill>
              <a:srgbClr val="00B050"/>
            </a:solidFill>
          </a:ln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1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Кадровый  потенциал</a:t>
            </a:r>
            <a:endParaRPr kumimoji="0" lang="ru-RU" sz="2000" b="1" i="1" u="none" strike="noStrike" kern="1200" cap="all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60356" y="851673"/>
            <a:ext cx="985844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1400" b="1" dirty="0" smtClean="0">
                <a:effectLst>
                  <a:glow rad="317500">
                    <a:schemeClr val="bg1">
                      <a:alpha val="59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Административный центр </a:t>
            </a:r>
            <a:r>
              <a:rPr lang="ru-RU" sz="1400" b="1" dirty="0" err="1" smtClean="0">
                <a:effectLst>
                  <a:glow rad="317500">
                    <a:schemeClr val="bg1">
                      <a:alpha val="59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Старошайговского</a:t>
            </a:r>
            <a:r>
              <a:rPr lang="ru-RU" sz="1400" b="1" dirty="0" smtClean="0">
                <a:effectLst>
                  <a:glow rad="317500">
                    <a:schemeClr val="bg1">
                      <a:alpha val="59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муниципального района расположен  в с. Старое </a:t>
            </a:r>
            <a:r>
              <a:rPr lang="ru-RU" sz="1400" b="1" dirty="0" err="1" smtClean="0">
                <a:effectLst>
                  <a:glow rad="317500">
                    <a:schemeClr val="bg1">
                      <a:alpha val="59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Шайгово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74602" y="1208864"/>
            <a:ext cx="585791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1400" b="1" i="1" dirty="0" smtClean="0">
                <a:latin typeface="Arial Narrow" pitchFamily="34" charset="0"/>
              </a:rPr>
              <a:t>Численность экономически активного населения  района – 6,9 тыс. чел.</a:t>
            </a:r>
            <a:r>
              <a:rPr lang="en-US" sz="1400" b="1" i="1" dirty="0" smtClean="0">
                <a:latin typeface="Arial Narrow" pitchFamily="34" charset="0"/>
              </a:rPr>
              <a:t>; </a:t>
            </a:r>
          </a:p>
          <a:p>
            <a:pPr>
              <a:buFont typeface="Wingdings" pitchFamily="2" charset="2"/>
              <a:buChar char="§"/>
            </a:pPr>
            <a:r>
              <a:rPr lang="ru-RU" sz="1400" b="1" i="1" dirty="0" smtClean="0">
                <a:latin typeface="Arial Narrow" pitchFamily="34" charset="0"/>
              </a:rPr>
              <a:t>Среднесписочная численность работников   организаций – 1,4 тыс. чел.</a:t>
            </a:r>
            <a:r>
              <a:rPr lang="en-US" sz="1400" b="1" i="1" dirty="0" smtClean="0">
                <a:latin typeface="Arial Narrow" pitchFamily="34" charset="0"/>
              </a:rPr>
              <a:t>;</a:t>
            </a:r>
          </a:p>
          <a:p>
            <a:pPr>
              <a:buFont typeface="Wingdings" pitchFamily="2" charset="2"/>
              <a:buChar char="§"/>
            </a:pPr>
            <a:r>
              <a:rPr lang="ru-RU" sz="1400" b="1" i="1" dirty="0" smtClean="0">
                <a:latin typeface="Arial Narrow" pitchFamily="34" charset="0"/>
              </a:rPr>
              <a:t> Среднемесячная номинальная начисленная заработная  плата работников организаций -</a:t>
            </a:r>
            <a:r>
              <a:rPr lang="ru-RU" sz="1400" b="1" i="1" dirty="0" smtClean="0">
                <a:latin typeface="Arial Narrow" pitchFamily="34" charset="0"/>
              </a:rPr>
              <a:t>29,</a:t>
            </a:r>
            <a:r>
              <a:rPr lang="en-US" sz="1400" b="1" i="1" dirty="0" smtClean="0">
                <a:latin typeface="Arial Narrow" pitchFamily="34" charset="0"/>
              </a:rPr>
              <a:t>0</a:t>
            </a:r>
            <a:r>
              <a:rPr lang="ru-RU" sz="1400" b="1" i="1" dirty="0" smtClean="0">
                <a:latin typeface="Arial Narrow" pitchFamily="34" charset="0"/>
              </a:rPr>
              <a:t> </a:t>
            </a:r>
            <a:r>
              <a:rPr lang="ru-RU" sz="1400" b="1" i="1" dirty="0" smtClean="0">
                <a:latin typeface="Arial Narrow" pitchFamily="34" charset="0"/>
              </a:rPr>
              <a:t>тыс. руб.</a:t>
            </a:r>
            <a:r>
              <a:rPr lang="en-US" sz="1400" b="1" i="1" dirty="0" smtClean="0">
                <a:latin typeface="Arial Narrow" pitchFamily="34" charset="0"/>
              </a:rPr>
              <a:t>.</a:t>
            </a:r>
            <a:endParaRPr lang="ru-RU" sz="1400" b="1" i="1" dirty="0">
              <a:latin typeface="Arial Narrow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17478" y="2209011"/>
            <a:ext cx="5429288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1200" b="1" i="1" dirty="0" smtClean="0">
                <a:latin typeface="PF Square Sans Pro" panose="02000506040000020004" pitchFamily="2" charset="0"/>
              </a:rPr>
              <a:t>На </a:t>
            </a:r>
            <a:r>
              <a:rPr lang="ru-RU" sz="1200" b="1" i="1" dirty="0">
                <a:latin typeface="PF Square Sans Pro" panose="02000506040000020004" pitchFamily="2" charset="0"/>
              </a:rPr>
              <a:t>начало </a:t>
            </a:r>
            <a:r>
              <a:rPr lang="ru-RU" sz="1200" b="1" i="1" dirty="0" smtClean="0">
                <a:latin typeface="PF Square Sans Pro" panose="02000506040000020004" pitchFamily="2" charset="0"/>
              </a:rPr>
              <a:t>202</a:t>
            </a:r>
            <a:r>
              <a:rPr lang="en-US" sz="1200" b="1" i="1" dirty="0" smtClean="0">
                <a:latin typeface="PF Square Sans Pro" panose="02000506040000020004" pitchFamily="2" charset="0"/>
              </a:rPr>
              <a:t>1</a:t>
            </a:r>
            <a:r>
              <a:rPr lang="ru-RU" sz="1200" b="1" i="1" dirty="0" smtClean="0">
                <a:latin typeface="PF Square Sans Pro" panose="02000506040000020004" pitchFamily="2" charset="0"/>
              </a:rPr>
              <a:t>-202</a:t>
            </a:r>
            <a:r>
              <a:rPr lang="en-US" sz="1200" b="1" i="1" dirty="0" smtClean="0">
                <a:latin typeface="PF Square Sans Pro" panose="02000506040000020004" pitchFamily="2" charset="0"/>
              </a:rPr>
              <a:t>2</a:t>
            </a:r>
            <a:r>
              <a:rPr lang="ru-RU" sz="1200" b="1" i="1" dirty="0" smtClean="0">
                <a:latin typeface="PF Square Sans Pro" panose="02000506040000020004" pitchFamily="2" charset="0"/>
              </a:rPr>
              <a:t> </a:t>
            </a:r>
            <a:r>
              <a:rPr lang="ru-RU" sz="1200" b="1" i="1" dirty="0">
                <a:latin typeface="PF Square Sans Pro" panose="02000506040000020004" pitchFamily="2" charset="0"/>
              </a:rPr>
              <a:t>учебного года сеть учреждений образования </a:t>
            </a:r>
            <a:r>
              <a:rPr lang="ru-RU" sz="1200" b="1" i="1" dirty="0" smtClean="0">
                <a:latin typeface="PF Square Sans Pro" panose="02000506040000020004" pitchFamily="2" charset="0"/>
              </a:rPr>
              <a:t>района включает </a:t>
            </a:r>
            <a:r>
              <a:rPr lang="ru-RU" sz="1200" b="1" i="1" dirty="0">
                <a:latin typeface="PF Square Sans Pro" panose="02000506040000020004" pitchFamily="2" charset="0"/>
              </a:rPr>
              <a:t>в себя: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1200" dirty="0" smtClean="0">
                <a:latin typeface="PF Square Sans Pro" panose="02000506040000020004" pitchFamily="2" charset="0"/>
              </a:rPr>
              <a:t>6</a:t>
            </a:r>
            <a:r>
              <a:rPr lang="ru-RU" sz="1200" dirty="0" smtClean="0">
                <a:latin typeface="PF Square Sans Pro" panose="02000506040000020004" pitchFamily="2" charset="0"/>
              </a:rPr>
              <a:t> </a:t>
            </a:r>
            <a:r>
              <a:rPr lang="ru-RU" sz="1200" dirty="0">
                <a:latin typeface="PF Square Sans Pro" panose="02000506040000020004" pitchFamily="2" charset="0"/>
              </a:rPr>
              <a:t>муниципальных дошкольных образовательных учреждений (МДОУ) на </a:t>
            </a:r>
            <a:r>
              <a:rPr lang="ru-RU" sz="1200" dirty="0" smtClean="0">
                <a:latin typeface="PF Square Sans Pro" panose="02000506040000020004" pitchFamily="2" charset="0"/>
              </a:rPr>
              <a:t>3</a:t>
            </a:r>
            <a:r>
              <a:rPr lang="en-US" sz="1200" dirty="0" smtClean="0">
                <a:latin typeface="PF Square Sans Pro" panose="02000506040000020004" pitchFamily="2" charset="0"/>
              </a:rPr>
              <a:t>7</a:t>
            </a:r>
            <a:r>
              <a:rPr lang="ru-RU" sz="1200" dirty="0" smtClean="0">
                <a:latin typeface="PF Square Sans Pro" panose="02000506040000020004" pitchFamily="2" charset="0"/>
              </a:rPr>
              <a:t>5 </a:t>
            </a:r>
            <a:r>
              <a:rPr lang="ru-RU" sz="1200" dirty="0">
                <a:latin typeface="PF Square Sans Pro" panose="02000506040000020004" pitchFamily="2" charset="0"/>
              </a:rPr>
              <a:t>мест;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200" dirty="0">
                <a:latin typeface="PF Square Sans Pro" panose="02000506040000020004" pitchFamily="2" charset="0"/>
              </a:rPr>
              <a:t>6 общеобразовательных учреждений: 5 средних и 1 основная школы;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200" dirty="0">
                <a:latin typeface="PF Square Sans Pro" panose="02000506040000020004" pitchFamily="2" charset="0"/>
              </a:rPr>
              <a:t>Центр Детского Творчества.</a:t>
            </a:r>
          </a:p>
          <a:p>
            <a:pPr algn="just"/>
            <a:endParaRPr lang="ru-RU" sz="1200" b="1" dirty="0">
              <a:latin typeface="PF Square Sans Pro" panose="02000506040000020004" pitchFamily="2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8956"/>
          <a:stretch/>
        </p:blipFill>
        <p:spPr bwMode="auto">
          <a:xfrm>
            <a:off x="417500" y="3494879"/>
            <a:ext cx="3643339" cy="17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6346834" y="3280581"/>
            <a:ext cx="4214842" cy="25083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В сеть культурно-просветительных учреждений района входят:</a:t>
            </a:r>
          </a:p>
          <a:p>
            <a:pPr marL="185738" indent="-185738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МБУК «Центр культуры» Старошайговского муниципального района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РМ        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(в составе 14 структурных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подразделений);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marL="185738" indent="-185738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МБУК «Центр национальной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культуры;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marL="185738" indent="-185738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МБУК «Центральная библиотечная система им. И.М. Девина» (в составе 15 структурных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подразделений);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marL="185738" indent="-185738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МБУ ДО «Старошайговская детская школа искусств им. Г.И.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Сураева-Королева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».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spcAft>
                <a:spcPts val="600"/>
              </a:spcAft>
            </a:pPr>
            <a:endParaRPr lang="ru-RU" sz="1200" dirty="0">
              <a:latin typeface="PF Square Sans Pro" panose="02000506040000020004" pitchFamily="2" charset="0"/>
            </a:endParaRPr>
          </a:p>
        </p:txBody>
      </p:sp>
      <p:pic>
        <p:nvPicPr>
          <p:cNvPr id="9" name="Picture 3" descr="C:\Users\Надежда\Desktop\WDXviz0paH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89708" y="1208863"/>
            <a:ext cx="3786214" cy="1922862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203163" y="5566597"/>
            <a:ext cx="5357851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1400" b="1" dirty="0" smtClean="0">
                <a:latin typeface="PF Square Sans Pro" panose="02000506040000020004" pitchFamily="2" charset="0"/>
              </a:rPr>
              <a:t>В районе в отрасли АПК функционируют 6 сельскохозяйственных предприятий, 5 отделений </a:t>
            </a:r>
            <a:r>
              <a:rPr lang="ru-RU" sz="1400" dirty="0" smtClean="0">
                <a:latin typeface="PF Square Sans Pro" panose="02000506040000020004" pitchFamily="2" charset="0"/>
              </a:rPr>
              <a:t>и    </a:t>
            </a:r>
            <a:r>
              <a:rPr lang="ru-RU" sz="1400" b="1" dirty="0" smtClean="0">
                <a:latin typeface="PF Square Sans Pro" panose="02000506040000020004" pitchFamily="2" charset="0"/>
              </a:rPr>
              <a:t>20 крестьянско-фермерских хозяйств.</a:t>
            </a:r>
          </a:p>
          <a:p>
            <a:pPr>
              <a:buFont typeface="Arial" pitchFamily="34" charset="0"/>
              <a:buChar char="•"/>
            </a:pPr>
            <a:endParaRPr lang="ru-RU" sz="1400" b="1" dirty="0" smtClean="0"/>
          </a:p>
          <a:p>
            <a:pPr>
              <a:buFont typeface="Arial" pitchFamily="34" charset="0"/>
              <a:buChar char="•"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Пищевая и перерабатывающая промышленность района представлена 6 предприятиями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endParaRPr lang="ru-RU" sz="1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5561037" y="5495144"/>
            <a:ext cx="3143271" cy="1985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  <a:buFont typeface="Arial" pitchFamily="34" charset="0"/>
              <a:buChar char="•"/>
            </a:pPr>
            <a:r>
              <a:rPr lang="ru-RU" sz="1200" b="1" dirty="0" smtClean="0">
                <a:latin typeface="PF Square Sans Pro" panose="02000506040000020004" pitchFamily="2" charset="0"/>
              </a:rPr>
              <a:t>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На территории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Старошайговского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 муниципального района функционирует одно учреждение здравоохранения .</a:t>
            </a:r>
          </a:p>
          <a:p>
            <a:pPr algn="just">
              <a:spcAft>
                <a:spcPts val="600"/>
              </a:spcAft>
              <a:buFont typeface="Arial" pitchFamily="34" charset="0"/>
              <a:buChar char="•"/>
            </a:pPr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spcAft>
                <a:spcPts val="600"/>
              </a:spcAft>
              <a:buFont typeface="Arial" pitchFamily="34" charset="0"/>
              <a:buChar char="•"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территории района успешно работают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70магазинов,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2 киоска, 4 автозаправочные станции, 4 аптеки, 12 предприятий бытового обслуживания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населения. </a:t>
            </a:r>
            <a:endParaRPr lang="en-US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spcAft>
                <a:spcPts val="600"/>
              </a:spcAft>
              <a:buFont typeface="Arial" pitchFamily="34" charset="0"/>
              <a:buChar char="•"/>
            </a:pPr>
            <a:r>
              <a:rPr lang="en-US" sz="1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i="1" dirty="0" smtClean="0">
                <a:latin typeface="Times New Roman" pitchFamily="18" charset="0"/>
                <a:cs typeface="Times New Roman" pitchFamily="18" charset="0"/>
              </a:rPr>
              <a:t>и другие предприятия…</a:t>
            </a:r>
            <a:endParaRPr lang="ru-RU" sz="1200" b="1" i="1" dirty="0">
              <a:latin typeface="PF Square Sans Pro" panose="02000506040000020004" pitchFamily="2" charset="0"/>
            </a:endParaRPr>
          </a:p>
        </p:txBody>
      </p:sp>
      <p:pic>
        <p:nvPicPr>
          <p:cNvPr id="14" name="Picture 24" descr="C:\Users\юлия\Downloads\IMG_608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03694" y="3494879"/>
            <a:ext cx="2000264" cy="1857388"/>
          </a:xfrm>
          <a:prstGeom prst="round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9188" y="749819"/>
            <a:ext cx="10712594" cy="1970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004470" y="3125575"/>
            <a:ext cx="665549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«Сбербанк России» в Старое Шайгово (Республика Мордовия)</a:t>
            </a: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Дополнительный офис Старое Шайгово банка «</a:t>
            </a:r>
            <a:r>
              <a:rPr lang="ru-RU" sz="1600" dirty="0" err="1">
                <a:latin typeface="PF Square Sans Pro" panose="02000506040000020004" pitchFamily="2" charset="0"/>
              </a:rPr>
              <a:t>Россельхозбанк</a:t>
            </a:r>
            <a:r>
              <a:rPr lang="ru-RU" sz="1600" dirty="0">
                <a:latin typeface="PF Square Sans Pro" panose="02000506040000020004" pitchFamily="2" charset="0"/>
              </a:rPr>
              <a:t>» в </a:t>
            </a:r>
            <a:r>
              <a:rPr lang="ru-RU" sz="1600" dirty="0" err="1">
                <a:latin typeface="PF Square Sans Pro" panose="02000506040000020004" pitchFamily="2" charset="0"/>
              </a:rPr>
              <a:t>Старошайговском</a:t>
            </a:r>
            <a:r>
              <a:rPr lang="ru-RU" sz="1600" dirty="0">
                <a:latin typeface="PF Square Sans Pro" panose="02000506040000020004" pitchFamily="2" charset="0"/>
              </a:rPr>
              <a:t> районе</a:t>
            </a: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«Росгосстрах» в Республике Мордовия, страховой отдел в </a:t>
            </a:r>
            <a:r>
              <a:rPr lang="ru-RU" sz="1600" dirty="0" err="1">
                <a:latin typeface="PF Square Sans Pro" panose="02000506040000020004" pitchFamily="2" charset="0"/>
              </a:rPr>
              <a:t>с.Старое</a:t>
            </a:r>
            <a:r>
              <a:rPr lang="ru-RU" sz="1600" dirty="0">
                <a:latin typeface="PF Square Sans Pro" panose="02000506040000020004" pitchFamily="2" charset="0"/>
              </a:rPr>
              <a:t> </a:t>
            </a:r>
            <a:r>
              <a:rPr lang="ru-RU" sz="1600" dirty="0" err="1">
                <a:latin typeface="PF Square Sans Pro" panose="02000506040000020004" pitchFamily="2" charset="0"/>
              </a:rPr>
              <a:t>шайгово</a:t>
            </a:r>
            <a:r>
              <a:rPr lang="ru-RU" sz="1600" dirty="0">
                <a:latin typeface="PF Square Sans Pro" panose="02000506040000020004" pitchFamily="2" charset="0"/>
              </a:rPr>
              <a:t> филиала общества с ограниченной ответственностью</a:t>
            </a: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Старошайговский филиал ЗАО "Страховая группа "УРАЛСИБ"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88916" y="2637623"/>
            <a:ext cx="97762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>
                <a:latin typeface="PF Square Sans Pro" panose="02000506040000020004" pitchFamily="2" charset="0"/>
              </a:rPr>
              <a:t>На территории района находятся </a:t>
            </a:r>
            <a:r>
              <a:rPr lang="ru-RU" sz="1600" b="1" dirty="0" smtClean="0">
                <a:latin typeface="PF Square Sans Pro" panose="02000506040000020004" pitchFamily="2" charset="0"/>
              </a:rPr>
              <a:t>2 </a:t>
            </a:r>
            <a:r>
              <a:rPr lang="ru-RU" sz="1600" b="1" dirty="0">
                <a:latin typeface="PF Square Sans Pro" panose="02000506040000020004" pitchFamily="2" charset="0"/>
              </a:rPr>
              <a:t>банка и 2 страховые компании:</a:t>
            </a:r>
          </a:p>
        </p:txBody>
      </p:sp>
      <p:pic>
        <p:nvPicPr>
          <p:cNvPr id="9" name="Picture 6" descr="http://abali.ru/wp-content/uploads/2011/07/sberbank201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889" y="3252887"/>
            <a:ext cx="2515414" cy="233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0563" y="4137048"/>
            <a:ext cx="2444069" cy="370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3" descr="http://upload.wikimedia.org/wikipedia/ru/a/a5/Rosgosstrah_log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7669" y="4709325"/>
            <a:ext cx="2209856" cy="642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xn--42-6kcd0blu0a.xn--p1ai/attachments/Image/logo-uralsib.gif?template=generic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0704" y="5566581"/>
            <a:ext cx="1903786" cy="357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Заголовок 1"/>
          <p:cNvSpPr txBox="1">
            <a:spLocks/>
          </p:cNvSpPr>
          <p:nvPr/>
        </p:nvSpPr>
        <p:spPr>
          <a:xfrm>
            <a:off x="2489180" y="137293"/>
            <a:ext cx="5000660" cy="500066"/>
          </a:xfrm>
          <a:prstGeom prst="rect">
            <a:avLst/>
          </a:prstGeom>
          <a:ln w="38100">
            <a:solidFill>
              <a:srgbClr val="00B050"/>
            </a:solidFill>
          </a:ln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1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ФИНАНСОВЫЙ  потенциал</a:t>
            </a:r>
            <a:endParaRPr kumimoji="0" lang="ru-RU" sz="1600" b="1" i="1" u="none" strike="noStrike" kern="1200" cap="all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05811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07943" y="1566069"/>
            <a:ext cx="102854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latin typeface="+mj-lt"/>
              </a:rPr>
              <a:t>Инженерная инфраструктура </a:t>
            </a:r>
            <a:r>
              <a:rPr lang="ru-RU" sz="1600" dirty="0" err="1">
                <a:latin typeface="+mj-lt"/>
              </a:rPr>
              <a:t>Старощайговского</a:t>
            </a:r>
            <a:r>
              <a:rPr lang="ru-RU" sz="1600" dirty="0">
                <a:latin typeface="+mj-lt"/>
              </a:rPr>
              <a:t> муниципального района достаточно развита и представлена</a:t>
            </a:r>
            <a:r>
              <a:rPr lang="en-US" sz="1600" dirty="0">
                <a:latin typeface="+mj-lt"/>
              </a:rPr>
              <a:t> </a:t>
            </a:r>
            <a:r>
              <a:rPr lang="ru-RU" sz="1600" dirty="0">
                <a:latin typeface="+mj-lt"/>
              </a:rPr>
              <a:t>системами :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493301" y="3259614"/>
            <a:ext cx="996169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+mj-lt"/>
                <a:cs typeface="Times New Roman" pitchFamily="18" charset="0"/>
              </a:rPr>
              <a:t>Водоснабжение населенных пунктов осуществляется как централизованными системами, так и из шахтных колодцев и водозаборных колонок. В районе насчитывается </a:t>
            </a:r>
            <a:r>
              <a:rPr lang="ru-RU" sz="1600" dirty="0" smtClean="0">
                <a:latin typeface="+mj-lt"/>
                <a:cs typeface="Times New Roman" pitchFamily="18" charset="0"/>
              </a:rPr>
              <a:t>35 артезианских скважин, 24 </a:t>
            </a:r>
            <a:r>
              <a:rPr lang="ru-RU" sz="1600" dirty="0">
                <a:latin typeface="+mj-lt"/>
                <a:cs typeface="Times New Roman" pitchFamily="18" charset="0"/>
              </a:rPr>
              <a:t>водонапорных башен</a:t>
            </a:r>
            <a:r>
              <a:rPr lang="ru-RU" sz="1600" dirty="0" smtClean="0">
                <a:latin typeface="+mj-lt"/>
                <a:cs typeface="Times New Roman" pitchFamily="18" charset="0"/>
              </a:rPr>
              <a:t>, 1 </a:t>
            </a:r>
            <a:r>
              <a:rPr lang="ru-RU" sz="1600" dirty="0" err="1" smtClean="0">
                <a:latin typeface="+mj-lt"/>
                <a:cs typeface="Times New Roman" pitchFamily="18" charset="0"/>
              </a:rPr>
              <a:t>канализационно-насосная</a:t>
            </a:r>
            <a:r>
              <a:rPr lang="ru-RU" sz="1600" dirty="0" smtClean="0">
                <a:latin typeface="+mj-lt"/>
                <a:cs typeface="Times New Roman" pitchFamily="18" charset="0"/>
              </a:rPr>
              <a:t> станция и 1 очистное сооружение</a:t>
            </a:r>
            <a:endParaRPr lang="ru-RU" sz="1600" dirty="0">
              <a:latin typeface="+mj-lt"/>
              <a:cs typeface="Times New Roman" pitchFamily="18" charset="0"/>
            </a:endParaRPr>
          </a:p>
          <a:p>
            <a:pPr algn="just"/>
            <a:endParaRPr lang="ru-RU" sz="1600" dirty="0">
              <a:latin typeface="+mj-lt"/>
              <a:cs typeface="Times New Roman" pitchFamily="18" charset="0"/>
            </a:endParaRPr>
          </a:p>
          <a:p>
            <a:pPr algn="just"/>
            <a:r>
              <a:rPr lang="ru-RU" sz="1600" dirty="0" smtClean="0">
                <a:latin typeface="+mj-lt"/>
                <a:cs typeface="Times New Roman" pitchFamily="18" charset="0"/>
              </a:rPr>
              <a:t>Электрические сети района находятся в ведении </a:t>
            </a:r>
            <a:r>
              <a:rPr lang="ru-RU" sz="1600" dirty="0" err="1" smtClean="0">
                <a:latin typeface="+mj-lt"/>
                <a:cs typeface="Times New Roman" pitchFamily="18" charset="0"/>
              </a:rPr>
              <a:t>Старошайговский</a:t>
            </a:r>
            <a:r>
              <a:rPr lang="ru-RU" sz="1600" dirty="0" smtClean="0">
                <a:latin typeface="+mj-lt"/>
                <a:cs typeface="Times New Roman" pitchFamily="18" charset="0"/>
              </a:rPr>
              <a:t>  РЭС филиала ПАО «</a:t>
            </a:r>
            <a:r>
              <a:rPr lang="ru-RU" sz="1600" dirty="0" err="1" smtClean="0">
                <a:latin typeface="+mj-lt"/>
                <a:cs typeface="Times New Roman" pitchFamily="18" charset="0"/>
              </a:rPr>
              <a:t>Россети-Волга</a:t>
            </a:r>
            <a:r>
              <a:rPr lang="ru-RU" sz="1600" dirty="0" smtClean="0">
                <a:latin typeface="+mj-lt"/>
                <a:cs typeface="Times New Roman" pitchFamily="18" charset="0"/>
              </a:rPr>
              <a:t>» - «</a:t>
            </a:r>
            <a:r>
              <a:rPr lang="ru-RU" sz="1600" dirty="0" err="1" smtClean="0">
                <a:latin typeface="+mj-lt"/>
                <a:cs typeface="Times New Roman" pitchFamily="18" charset="0"/>
              </a:rPr>
              <a:t>Мордовэнерго</a:t>
            </a:r>
            <a:r>
              <a:rPr lang="ru-RU" sz="1600" dirty="0" smtClean="0">
                <a:latin typeface="+mj-lt"/>
                <a:cs typeface="Times New Roman" pitchFamily="18" charset="0"/>
              </a:rPr>
              <a:t>». Энергосбережение является централизованным и подключено к электрическим сетям по линии 10 кВ.  На  территории района имеются понижающие станции. РЭС обслуживает 185  трансформаторных подстанций, протяженность линий электропередач составляет 787 км. </a:t>
            </a:r>
          </a:p>
          <a:p>
            <a:pPr algn="just"/>
            <a:endParaRPr lang="ru-RU" sz="1600" dirty="0">
              <a:latin typeface="+mj-lt"/>
              <a:cs typeface="Times New Roman" pitchFamily="18" charset="0"/>
            </a:endParaRPr>
          </a:p>
          <a:p>
            <a:pPr algn="just"/>
            <a:endParaRPr lang="ru-RU" sz="1600" dirty="0" smtClean="0">
              <a:latin typeface="+mj-lt"/>
              <a:cs typeface="Times New Roman" pitchFamily="18" charset="0"/>
            </a:endParaRPr>
          </a:p>
          <a:p>
            <a:pPr algn="just"/>
            <a:r>
              <a:rPr lang="ru-RU" sz="1600" dirty="0" smtClean="0">
                <a:latin typeface="+mj-lt"/>
                <a:cs typeface="Times New Roman" pitchFamily="18" charset="0"/>
              </a:rPr>
              <a:t>По </a:t>
            </a:r>
            <a:r>
              <a:rPr lang="ru-RU" sz="1600" dirty="0">
                <a:latin typeface="+mj-lt"/>
                <a:cs typeface="Times New Roman" pitchFamily="18" charset="0"/>
              </a:rPr>
              <a:t>протяженности автомобильных дорог общего пользования регионального значения Старошайговский муниципальный район занимает 6-е место среди 22 районов республики. Общая протяженность составляет 279,8 км. </a:t>
            </a:r>
            <a:r>
              <a:rPr lang="ru-RU" sz="1600" dirty="0" smtClean="0">
                <a:latin typeface="+mj-lt"/>
                <a:cs typeface="Times New Roman" pitchFamily="18" charset="0"/>
              </a:rPr>
              <a:t>Протяженность автомобильных дорог общего пользования местного значения </a:t>
            </a:r>
            <a:r>
              <a:rPr lang="en-US" sz="1600" dirty="0" smtClean="0">
                <a:latin typeface="+mj-lt"/>
                <a:cs typeface="Times New Roman" pitchFamily="18" charset="0"/>
              </a:rPr>
              <a:t>447</a:t>
            </a:r>
            <a:r>
              <a:rPr lang="ru-RU" sz="1600" dirty="0" smtClean="0">
                <a:latin typeface="+mj-lt"/>
                <a:cs typeface="Times New Roman" pitchFamily="18" charset="0"/>
              </a:rPr>
              <a:t>,</a:t>
            </a:r>
            <a:r>
              <a:rPr lang="en-US" sz="1600" dirty="0" smtClean="0">
                <a:latin typeface="+mj-lt"/>
                <a:cs typeface="Times New Roman" pitchFamily="18" charset="0"/>
              </a:rPr>
              <a:t>8</a:t>
            </a:r>
            <a:r>
              <a:rPr lang="ru-RU" sz="1600" dirty="0" smtClean="0">
                <a:latin typeface="+mj-lt"/>
                <a:cs typeface="Times New Roman" pitchFamily="18" charset="0"/>
              </a:rPr>
              <a:t> км.</a:t>
            </a:r>
            <a:endParaRPr lang="ru-RU" sz="1600" dirty="0">
              <a:latin typeface="+mj-lt"/>
              <a:cs typeface="Times New Roman" pitchFamily="18" charset="0"/>
            </a:endParaRPr>
          </a:p>
          <a:p>
            <a:pPr algn="just"/>
            <a:endParaRPr lang="ru-RU" sz="1600" dirty="0" smtClean="0">
              <a:latin typeface="+mj-lt"/>
              <a:cs typeface="Times New Roman" pitchFamily="18" charset="0"/>
            </a:endParaRPr>
          </a:p>
          <a:p>
            <a:pPr algn="just"/>
            <a:r>
              <a:rPr lang="ru-RU" sz="1600" dirty="0" smtClean="0">
                <a:latin typeface="+mj-lt"/>
                <a:cs typeface="Times New Roman" pitchFamily="18" charset="0"/>
              </a:rPr>
              <a:t>98% домов газифицировано. </a:t>
            </a:r>
            <a:endParaRPr lang="ru-RU" sz="1600" dirty="0">
              <a:latin typeface="+mj-lt"/>
              <a:cs typeface="Times New Roman" pitchFamily="18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6792" y="2164199"/>
            <a:ext cx="1259029" cy="598102"/>
          </a:xfrm>
          <a:prstGeom prst="rect">
            <a:avLst/>
          </a:prstGeom>
        </p:spPr>
      </p:pic>
      <p:pic>
        <p:nvPicPr>
          <p:cNvPr id="26" name="Picture 2" descr="Road ahead straight perspectiv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52881" y="2113687"/>
            <a:ext cx="1919572" cy="555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Прямоугольник 26"/>
          <p:cNvSpPr/>
          <p:nvPr/>
        </p:nvSpPr>
        <p:spPr>
          <a:xfrm>
            <a:off x="493322" y="2903303"/>
            <a:ext cx="220565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PF Square Sans Pro" panose="02000506040000020004" pitchFamily="2" charset="0"/>
              </a:rPr>
              <a:t>водоснабжения</a:t>
            </a:r>
            <a:endParaRPr lang="ru-RU" sz="1600" dirty="0"/>
          </a:p>
        </p:txBody>
      </p:sp>
      <p:sp>
        <p:nvSpPr>
          <p:cNvPr id="28" name="Прямоугольник 27"/>
          <p:cNvSpPr/>
          <p:nvPr/>
        </p:nvSpPr>
        <p:spPr>
          <a:xfrm>
            <a:off x="3023007" y="2921901"/>
            <a:ext cx="257729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PF Square Sans Pro" panose="02000506040000020004" pitchFamily="2" charset="0"/>
              </a:rPr>
              <a:t>электрификации</a:t>
            </a:r>
            <a:endParaRPr lang="ru-RU" sz="1600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5561014" y="2709061"/>
            <a:ext cx="292987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PF Square Sans Pro" panose="02000506040000020004" pitchFamily="2" charset="0"/>
              </a:rPr>
              <a:t>сетью автомобильных дорог</a:t>
            </a:r>
            <a:endParaRPr lang="ru-RU" sz="1600" dirty="0"/>
          </a:p>
        </p:txBody>
      </p:sp>
      <p:pic>
        <p:nvPicPr>
          <p:cNvPr id="13314" name="Picture 2" descr="Power line with four insulator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25067" y="2063172"/>
            <a:ext cx="1717512" cy="707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3010" name="Picture 2" descr="https://cdn4.iconfinder.com/data/icons/oil-industry-4/512/Pipeline-512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80694" y="2012658"/>
            <a:ext cx="1414421" cy="707190"/>
          </a:xfrm>
          <a:prstGeom prst="rect">
            <a:avLst/>
          </a:prstGeom>
          <a:noFill/>
        </p:spPr>
      </p:pic>
      <p:sp>
        <p:nvSpPr>
          <p:cNvPr id="17" name="Прямоугольник 16"/>
          <p:cNvSpPr/>
          <p:nvPr/>
        </p:nvSpPr>
        <p:spPr>
          <a:xfrm>
            <a:off x="8175542" y="2871389"/>
            <a:ext cx="222266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PF Square Sans Pro" panose="02000506040000020004" pitchFamily="2" charset="0"/>
              </a:rPr>
              <a:t>      газоснабжение</a:t>
            </a:r>
            <a:endParaRPr lang="ru-RU" sz="1600" dirty="0"/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703229" y="423046"/>
            <a:ext cx="8786875" cy="500066"/>
          </a:xfrm>
          <a:prstGeom prst="rect">
            <a:avLst/>
          </a:prstGeom>
          <a:ln w="38100">
            <a:solidFill>
              <a:srgbClr val="00B050"/>
            </a:solidFill>
          </a:ln>
        </p:spPr>
        <p:txBody>
          <a:bodyPr/>
          <a:lstStyle/>
          <a:p>
            <a:pPr lvl="0" algn="ctr" defTabSz="914400">
              <a:spcBef>
                <a:spcPct val="0"/>
              </a:spcBef>
              <a:defRPr/>
            </a:pPr>
            <a:r>
              <a:rPr lang="ru-RU" sz="2000" b="1" i="1" dirty="0" smtClean="0">
                <a:latin typeface="PF Square Sans Pro" panose="02000506040000020004" pitchFamily="2" charset="0"/>
              </a:rPr>
              <a:t>ИНЖЕНЕРНАЯ  И ТРАНСПОРТНАЯ  ИНФРАСТРУКТУРА</a:t>
            </a:r>
            <a:endParaRPr kumimoji="0" lang="ru-RU" sz="2000" b="1" i="1" u="none" strike="noStrike" kern="1200" cap="all" spc="0" normalizeH="0" baseline="0" noProof="0" dirty="0" smtClean="0">
              <a:ln>
                <a:noFill/>
              </a:ln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1083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978326" y="396223"/>
            <a:ext cx="8533215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latin typeface="PF Square Sans Pro" panose="02000506040000020004" pitchFamily="2" charset="0"/>
              </a:rPr>
              <a:t>ИНВЕСТИЦИОННЫЕ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54977" y="901373"/>
            <a:ext cx="10693400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latin typeface="PF Square Sans Pro Medium" panose="02000500000000020004" pitchFamily="2" charset="0"/>
              </a:rPr>
              <a:t>ПРЕИМУЩЕСТВА</a:t>
            </a:r>
          </a:p>
        </p:txBody>
      </p:sp>
      <p:pic>
        <p:nvPicPr>
          <p:cNvPr id="8194" name="Picture 2" descr="Geo fence placeholder on a circle symbo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333" y="1591219"/>
            <a:ext cx="1455351" cy="7304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004487" y="1591218"/>
            <a:ext cx="7507073" cy="652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dirty="0">
                <a:latin typeface="+mj-lt"/>
              </a:rPr>
              <a:t>Экономико-географическое положение благоприятно для связи с республиканским центром и другими районами Республики</a:t>
            </a:r>
          </a:p>
        </p:txBody>
      </p:sp>
      <p:pic>
        <p:nvPicPr>
          <p:cNvPr id="8196" name="Picture 4" descr="Plant leaves on a ha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907" y="3505282"/>
            <a:ext cx="1467243" cy="7336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3013062" y="3653302"/>
            <a:ext cx="71285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dirty="0">
                <a:latin typeface="+mj-lt"/>
              </a:rPr>
              <a:t>Агроклиматические ресурсы благоприятны для развития отраслей сельского хозяйства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041891" y="5599228"/>
            <a:ext cx="7128535" cy="702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800" dirty="0">
                <a:latin typeface="+mj-lt"/>
              </a:rPr>
              <a:t>Наличие полезных ископаемых, применяемых в строительной отрасли</a:t>
            </a:r>
          </a:p>
        </p:txBody>
      </p:sp>
      <p:pic>
        <p:nvPicPr>
          <p:cNvPr id="16" name="Picture 2" descr="Heart beat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849" y="4544383"/>
            <a:ext cx="1417929" cy="70894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3041906" y="2609552"/>
            <a:ext cx="7507073" cy="652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dirty="0">
                <a:latin typeface="+mj-lt"/>
              </a:rPr>
              <a:t>Развитая транспортная инфраструктура – сеть автомобильных дорог в </a:t>
            </a:r>
            <a:r>
              <a:rPr lang="ru-RU" sz="1800" dirty="0" err="1">
                <a:latin typeface="+mj-lt"/>
              </a:rPr>
              <a:t>т.ч</a:t>
            </a:r>
            <a:r>
              <a:rPr lang="ru-RU" sz="1800" dirty="0">
                <a:latin typeface="+mj-lt"/>
              </a:rPr>
              <a:t>. автомобильная дорога федерального значения</a:t>
            </a:r>
          </a:p>
        </p:txBody>
      </p:sp>
      <p:pic>
        <p:nvPicPr>
          <p:cNvPr id="1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477" y="5562714"/>
            <a:ext cx="1316672" cy="62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3041891" y="4644087"/>
            <a:ext cx="7128535" cy="384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800" dirty="0">
                <a:latin typeface="+mj-lt"/>
              </a:rPr>
              <a:t>Обеспеченность объектами здравоохранения, образования, спорта</a:t>
            </a:r>
          </a:p>
        </p:txBody>
      </p:sp>
      <p:pic>
        <p:nvPicPr>
          <p:cNvPr id="20" name="Picture 2" descr="Road ahead straight perspectiv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302" y="2609551"/>
            <a:ext cx="1305805" cy="65288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94866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03230" y="423045"/>
            <a:ext cx="914406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23850" algn="just"/>
            <a:r>
              <a:rPr lang="ru-RU" sz="1800" dirty="0" smtClean="0">
                <a:solidFill>
                  <a:schemeClr val="tx2">
                    <a:lumMod val="50000"/>
                  </a:schemeClr>
                </a:solidFill>
                <a:latin typeface="+mj-lt"/>
                <a:ea typeface="Calibri" pitchFamily="34" charset="0"/>
                <a:cs typeface="Arial" charset="0"/>
              </a:rPr>
              <a:t>За последние 5 лет о</a:t>
            </a:r>
            <a:r>
              <a:rPr lang="ru-RU" altLang="ru-RU" sz="1800" dirty="0" smtClean="0">
                <a:solidFill>
                  <a:schemeClr val="tx2">
                    <a:lumMod val="50000"/>
                  </a:schemeClr>
                </a:solidFill>
                <a:latin typeface="+mj-lt"/>
                <a:ea typeface="Calibri" pitchFamily="34" charset="0"/>
                <a:cs typeface="Arial" charset="0"/>
              </a:rPr>
              <a:t>бъем инвестиций в основной капитал составил 552,5 млн. руб.</a:t>
            </a:r>
            <a:r>
              <a:rPr lang="ru-RU" sz="1800" dirty="0" smtClean="0">
                <a:solidFill>
                  <a:schemeClr val="tx2">
                    <a:lumMod val="50000"/>
                  </a:schemeClr>
                </a:solidFill>
                <a:latin typeface="+mj-lt"/>
                <a:ea typeface="Calibri" pitchFamily="34" charset="0"/>
                <a:cs typeface="Arial" charset="0"/>
              </a:rPr>
              <a:t> З</a:t>
            </a:r>
            <a:r>
              <a:rPr lang="ru-RU" altLang="ru-RU" sz="1800" dirty="0" smtClean="0">
                <a:solidFill>
                  <a:schemeClr val="tx2">
                    <a:lumMod val="50000"/>
                  </a:schemeClr>
                </a:solidFill>
                <a:latin typeface="+mj-lt"/>
                <a:ea typeface="Calibri" pitchFamily="34" charset="0"/>
                <a:cs typeface="Arial" charset="0"/>
              </a:rPr>
              <a:t>а 2021 г.</a:t>
            </a:r>
            <a:r>
              <a:rPr lang="ru-RU" sz="1800" dirty="0" smtClean="0">
                <a:solidFill>
                  <a:schemeClr val="tx2">
                    <a:lumMod val="50000"/>
                  </a:schemeClr>
                </a:solidFill>
                <a:latin typeface="+mj-lt"/>
                <a:ea typeface="Calibri" pitchFamily="34" charset="0"/>
                <a:cs typeface="Arial" charset="0"/>
              </a:rPr>
              <a:t> о</a:t>
            </a:r>
            <a:r>
              <a:rPr lang="ru-RU" altLang="ru-RU" sz="1800" dirty="0" smtClean="0">
                <a:solidFill>
                  <a:schemeClr val="tx2">
                    <a:lumMod val="50000"/>
                  </a:schemeClr>
                </a:solidFill>
                <a:latin typeface="+mj-lt"/>
                <a:ea typeface="Calibri" pitchFamily="34" charset="0"/>
                <a:cs typeface="Arial" charset="0"/>
              </a:rPr>
              <a:t>бъем инвестиций в основной капитал   составил 146,4 млн. руб.</a:t>
            </a:r>
          </a:p>
          <a:p>
            <a:pPr indent="323850" algn="just"/>
            <a:endParaRPr lang="ru-RU" altLang="ru-RU" sz="1800" dirty="0" smtClean="0">
              <a:solidFill>
                <a:schemeClr val="tx2">
                  <a:lumMod val="50000"/>
                </a:schemeClr>
              </a:solidFill>
              <a:latin typeface="+mj-lt"/>
              <a:cs typeface="Arial" charset="0"/>
            </a:endParaRPr>
          </a:p>
          <a:p>
            <a:pPr algn="just"/>
            <a:r>
              <a:rPr lang="ru-RU" sz="1800" dirty="0" smtClean="0">
                <a:solidFill>
                  <a:schemeClr val="tx2">
                    <a:lumMod val="50000"/>
                  </a:schemeClr>
                </a:solidFill>
                <a:latin typeface="+mj-lt"/>
                <a:cs typeface="Times New Roman" panose="02020603050405020304" pitchFamily="18" charset="0"/>
              </a:rPr>
              <a:t>	В последние годы на территории района реализованы следующие  инвестиционные проекты:</a:t>
            </a:r>
          </a:p>
          <a:p>
            <a:pPr algn="just"/>
            <a:endParaRPr lang="ru-RU" sz="1800" dirty="0" smtClean="0">
              <a:solidFill>
                <a:schemeClr val="tx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  <a:p>
            <a:pPr algn="just"/>
            <a:endParaRPr lang="ru-RU" sz="1800" dirty="0">
              <a:solidFill>
                <a:schemeClr val="tx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74668" y="1923243"/>
            <a:ext cx="9358378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1800" dirty="0" smtClean="0">
                <a:latin typeface="+mj-lt"/>
                <a:cs typeface="Times New Roman" pitchFamily="18" charset="0"/>
              </a:rPr>
              <a:t>Построен </a:t>
            </a:r>
            <a:r>
              <a:rPr lang="ru-RU" sz="1800" dirty="0" smtClean="0">
                <a:latin typeface="+mj-lt"/>
              </a:rPr>
              <a:t>Цех по переработке зерна и крупяных культур», мощностью 300-400 кг крупяных изделий в час</a:t>
            </a:r>
            <a:r>
              <a:rPr lang="en-US" sz="1800" dirty="0" smtClean="0">
                <a:latin typeface="+mj-lt"/>
              </a:rPr>
              <a:t>;</a:t>
            </a:r>
            <a:endParaRPr lang="ru-RU" sz="1800" dirty="0" smtClean="0">
              <a:latin typeface="+mj-lt"/>
            </a:endParaRP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1800" dirty="0" smtClean="0">
                <a:latin typeface="+mj-lt"/>
                <a:cs typeface="Times New Roman" pitchFamily="18" charset="0"/>
              </a:rPr>
              <a:t>по программе «Поддержка начинающих фермеров в Республике Мордовия» КФХ Лавров А.Ю. получил грант на разведение молочного КРС;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1800" dirty="0" smtClean="0">
                <a:latin typeface="+mj-lt"/>
                <a:cs typeface="Times New Roman" pitchFamily="18" charset="0"/>
              </a:rPr>
              <a:t>по программе «Поддержка начинающих фермеров в Республике Мордовия» КФХ </a:t>
            </a:r>
            <a:r>
              <a:rPr lang="ru-RU" sz="1800" dirty="0" err="1" smtClean="0">
                <a:latin typeface="+mj-lt"/>
                <a:cs typeface="Times New Roman" pitchFamily="18" charset="0"/>
              </a:rPr>
              <a:t>Цыпцина</a:t>
            </a:r>
            <a:r>
              <a:rPr lang="ru-RU" sz="1800" dirty="0" smtClean="0">
                <a:latin typeface="+mj-lt"/>
                <a:cs typeface="Times New Roman" pitchFamily="18" charset="0"/>
              </a:rPr>
              <a:t> В.Г. получила грант на разведение  КРС;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1800" dirty="0" smtClean="0">
                <a:latin typeface="+mj-lt"/>
                <a:cs typeface="Times New Roman" pitchFamily="18" charset="0"/>
              </a:rPr>
              <a:t>В рамках национального проекта «Малый и средний бизнес и поддержка предпринимательской  инициативы»  грант на поддержку КФХ - «</a:t>
            </a:r>
            <a:r>
              <a:rPr lang="ru-RU" sz="1800" dirty="0" err="1" smtClean="0">
                <a:latin typeface="+mj-lt"/>
                <a:cs typeface="Times New Roman" pitchFamily="18" charset="0"/>
              </a:rPr>
              <a:t>Агростартап</a:t>
            </a:r>
            <a:r>
              <a:rPr lang="ru-RU" sz="1800" dirty="0" smtClean="0">
                <a:latin typeface="+mj-lt"/>
                <a:cs typeface="Times New Roman" pitchFamily="18" charset="0"/>
              </a:rPr>
              <a:t>» получил КФХ </a:t>
            </a:r>
            <a:r>
              <a:rPr lang="ru-RU" sz="1800" dirty="0" err="1" smtClean="0">
                <a:latin typeface="+mj-lt"/>
                <a:cs typeface="Times New Roman" pitchFamily="18" charset="0"/>
              </a:rPr>
              <a:t>Кибаков</a:t>
            </a:r>
            <a:r>
              <a:rPr lang="ru-RU" sz="1800" dirty="0" smtClean="0">
                <a:latin typeface="+mj-lt"/>
                <a:cs typeface="Times New Roman" pitchFamily="18" charset="0"/>
              </a:rPr>
              <a:t> А.Ф. с. Старое </a:t>
            </a:r>
            <a:r>
              <a:rPr lang="ru-RU" sz="1800" dirty="0" err="1" smtClean="0">
                <a:latin typeface="+mj-lt"/>
                <a:cs typeface="Times New Roman" pitchFamily="18" charset="0"/>
              </a:rPr>
              <a:t>Шайгово</a:t>
            </a:r>
            <a:r>
              <a:rPr lang="ru-RU" sz="1800" dirty="0" smtClean="0">
                <a:latin typeface="+mj-lt"/>
                <a:cs typeface="Times New Roman" pitchFamily="18" charset="0"/>
              </a:rPr>
              <a:t> для разведения крупного рогатого скота мясного направления и грант на развитие КРС молочного направления получил КФХ Маланьин Д.Н. с. </a:t>
            </a:r>
            <a:r>
              <a:rPr lang="ru-RU" sz="1800" dirty="0" err="1" smtClean="0">
                <a:latin typeface="+mj-lt"/>
                <a:cs typeface="Times New Roman" pitchFamily="18" charset="0"/>
              </a:rPr>
              <a:t>Подверниха</a:t>
            </a:r>
            <a:r>
              <a:rPr lang="ru-RU" sz="1800" dirty="0" smtClean="0">
                <a:latin typeface="+mj-lt"/>
                <a:cs typeface="Times New Roman" pitchFamily="18" charset="0"/>
              </a:rPr>
              <a:t>;	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1800" dirty="0" smtClean="0">
                <a:latin typeface="+mj-lt"/>
                <a:cs typeface="Times New Roman" pitchFamily="18" charset="0"/>
              </a:rPr>
              <a:t>грант «</a:t>
            </a:r>
            <a:r>
              <a:rPr lang="ru-RU" sz="1800" dirty="0" err="1" smtClean="0">
                <a:latin typeface="+mj-lt"/>
                <a:cs typeface="Times New Roman" pitchFamily="18" charset="0"/>
              </a:rPr>
              <a:t>Агростартап</a:t>
            </a:r>
            <a:r>
              <a:rPr lang="ru-RU" sz="1800" dirty="0" smtClean="0">
                <a:latin typeface="+mj-lt"/>
                <a:cs typeface="Times New Roman" pitchFamily="18" charset="0"/>
              </a:rPr>
              <a:t>» получил КФХ </a:t>
            </a:r>
            <a:r>
              <a:rPr lang="ru-RU" sz="1800" dirty="0" err="1" smtClean="0">
                <a:latin typeface="+mj-lt"/>
                <a:cs typeface="Times New Roman" pitchFamily="18" charset="0"/>
              </a:rPr>
              <a:t>Кибаков</a:t>
            </a:r>
            <a:r>
              <a:rPr lang="ru-RU" sz="1800" dirty="0" smtClean="0">
                <a:latin typeface="+mj-lt"/>
                <a:cs typeface="Times New Roman" pitchFamily="18" charset="0"/>
              </a:rPr>
              <a:t> А.С.  на развитие молочного скотоводства. </a:t>
            </a:r>
            <a:endParaRPr lang="ru-RU" sz="1800" dirty="0">
              <a:latin typeface="+mj-lt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4670" y="0"/>
            <a:ext cx="9624060" cy="787611"/>
          </a:xfrm>
        </p:spPr>
        <p:txBody>
          <a:bodyPr lIns="104306" tIns="52153" rIns="104306" bIns="52153">
            <a:normAutofit fontScale="90000"/>
          </a:bodyPr>
          <a:lstStyle/>
          <a:p>
            <a:pPr algn="ctr"/>
            <a:r>
              <a:rPr lang="ru-RU" sz="23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2022 году продолжается Реализация    Инвестиционных   проектов</a:t>
            </a:r>
            <a:endParaRPr lang="ru-RU" sz="2300" dirty="0">
              <a:solidFill>
                <a:schemeClr val="tx1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7048" y="866374"/>
            <a:ext cx="3091083" cy="3308076"/>
          </a:xfrm>
          <a:solidFill>
            <a:schemeClr val="bg2">
              <a:lumMod val="90000"/>
            </a:schemeClr>
          </a:solidFill>
        </p:spPr>
        <p:txBody>
          <a:bodyPr lIns="104306" tIns="52153" rIns="104306" bIns="52153">
            <a:normAutofit fontScale="25000" lnSpcReduction="20000"/>
          </a:bodyPr>
          <a:lstStyle/>
          <a:p>
            <a:endParaRPr lang="ru-RU" dirty="0" smtClean="0">
              <a:latin typeface="PF Square Sans Pro" panose="02000506040000020004" pitchFamily="2" charset="0"/>
            </a:endParaRPr>
          </a:p>
          <a:p>
            <a:endParaRPr lang="ru-RU" sz="55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5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ООО «Колобок»                        с.Новотроицкое </a:t>
            </a:r>
            <a:r>
              <a:rPr lang="ru-RU" sz="56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Строительство пекарни и приобретение оборудования. Начало  реализации проекта         в 2020 </a:t>
            </a:r>
            <a:r>
              <a:rPr lang="ru-RU" sz="56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56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56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планируется создать 12 рабочих мест. На сегодняшний день предприятие завершило строительство пекарни. В данный проект вложено 35  млн. рублей.</a:t>
            </a:r>
          </a:p>
          <a:p>
            <a:endParaRPr lang="ru-RU" sz="6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3341674" y="866374"/>
            <a:ext cx="3258168" cy="3308076"/>
          </a:xfrm>
          <a:solidFill>
            <a:schemeClr val="bg1">
              <a:lumMod val="75000"/>
            </a:schemeClr>
          </a:solidFill>
        </p:spPr>
        <p:txBody>
          <a:bodyPr lIns="104306" tIns="52153" rIns="104306" bIns="52153">
            <a:noAutofit/>
          </a:bodyPr>
          <a:lstStyle/>
          <a:p>
            <a:r>
              <a:rPr lang="ru-RU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ООО «Биосфера»  с. Новая Федоровка</a:t>
            </a:r>
            <a:r>
              <a:rPr lang="en-US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4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Строительство сыроварни, приобретение оборудования. Начало  реализации проекта 2021 г.  окончание проекта 2022 год. Общая стоимость проекта 8,5 млн. руб. За 2021 год вложено в проект  внебюджетных средств 7,5 млн. руб.  Планируется создать 2 новых рабочих места.        </a:t>
            </a:r>
          </a:p>
        </p:txBody>
      </p:sp>
      <p:pic>
        <p:nvPicPr>
          <p:cNvPr id="18433" name="Picture 1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048" y="5828488"/>
            <a:ext cx="3091083" cy="1496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3341674" y="4174450"/>
            <a:ext cx="3258168" cy="3150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 lIns="104306" tIns="52153" rIns="104306" bIns="52153"/>
          <a:lstStyle/>
          <a:p>
            <a:fld id="{725C68B6-61C2-468F-89AB-4B9F7531AA68}" type="slidenum">
              <a:rPr lang="ru-RU" smtClean="0"/>
              <a:pPr/>
              <a:t>23</a:t>
            </a:fld>
            <a:endParaRPr lang="ru-RU"/>
          </a:p>
        </p:txBody>
      </p:sp>
      <p:sp>
        <p:nvSpPr>
          <p:cNvPr id="9" name="Текст 2"/>
          <p:cNvSpPr txBox="1">
            <a:spLocks/>
          </p:cNvSpPr>
          <p:nvPr/>
        </p:nvSpPr>
        <p:spPr>
          <a:xfrm>
            <a:off x="6934013" y="866374"/>
            <a:ext cx="3341711" cy="3229312"/>
          </a:xfrm>
          <a:prstGeom prst="rect">
            <a:avLst/>
          </a:prstGeom>
          <a:solidFill>
            <a:srgbClr val="CCCCFF"/>
          </a:solidFill>
        </p:spPr>
        <p:txBody>
          <a:bodyPr vert="horz" lIns="52153" tIns="0" rIns="52153" bIns="0" anchor="ctr">
            <a:noAutofit/>
          </a:bodyPr>
          <a:lstStyle/>
          <a:p>
            <a:pPr lvl="0">
              <a:spcBef>
                <a:spcPct val="20000"/>
              </a:spcBef>
              <a:buClr>
                <a:schemeClr val="accent3"/>
              </a:buClr>
              <a:buSzPct val="95000"/>
            </a:pP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ИП Ромашов А.Н. с. Старое </a:t>
            </a:r>
            <a:r>
              <a:rPr lang="ru-RU" sz="1800" b="1" i="1" dirty="0" err="1" smtClean="0">
                <a:latin typeface="Times New Roman" pitchFamily="18" charset="0"/>
                <a:cs typeface="Times New Roman" pitchFamily="18" charset="0"/>
              </a:rPr>
              <a:t>Шайгово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Открытие кафе-бара, организация хлебобулочного производства. Начало  реализации проекта 2021 год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Вложено в проект 7,5 млн. руб. На сегодняшний день завершена реализация  проекта. Кафе заработал в июле месяце. Создано 4 рабочих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места.</a:t>
            </a:r>
            <a:endParaRPr lang="ru-RU" sz="18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34013" y="4174450"/>
            <a:ext cx="3341711" cy="3150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Рисунок 11" descr="https://stolica-s.su/wp-content/uploads/2022/06/cjowbwj9ufm-804x536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7048" y="3938159"/>
            <a:ext cx="3091083" cy="22053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501219" y="866374"/>
            <a:ext cx="4845481" cy="1906089"/>
          </a:xfrm>
          <a:solidFill>
            <a:schemeClr val="accent3">
              <a:lumMod val="20000"/>
              <a:lumOff val="80000"/>
            </a:schemeClr>
          </a:solidFill>
        </p:spPr>
        <p:txBody>
          <a:bodyPr lIns="104306" tIns="52153" rIns="104306" bIns="52153">
            <a:normAutofit lnSpcReduction="10000"/>
          </a:bodyPr>
          <a:lstStyle/>
          <a:p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ИП </a:t>
            </a:r>
            <a:r>
              <a:rPr lang="ru-RU" sz="1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Ерусланкин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А.Н. с. Старое </a:t>
            </a:r>
            <a:r>
              <a:rPr lang="ru-RU" sz="1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Шайгово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в сумме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3,0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 руб. на развитие коневодства.</a:t>
            </a:r>
          </a:p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Планирует приобрести 15 голов жеребят, с/</a:t>
            </a:r>
            <a:r>
              <a:rPr lang="ru-RU" sz="1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технику и оборудование, создать 2 рабочих места. </a:t>
            </a:r>
          </a:p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quarter" idx="2"/>
          </p:nvPr>
        </p:nvSpPr>
        <p:spPr>
          <a:xfrm>
            <a:off x="5513785" y="866375"/>
            <a:ext cx="4761939" cy="6146173"/>
          </a:xfrm>
          <a:solidFill>
            <a:srgbClr val="FFC000"/>
          </a:solidFill>
        </p:spPr>
        <p:txBody>
          <a:bodyPr lIns="104306" tIns="52153" rIns="104306" bIns="52153">
            <a:normAutofit/>
          </a:bodyPr>
          <a:lstStyle/>
          <a:p>
            <a:pPr algn="just"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ИП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Кибаков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П.С.   с. Старое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Шайгово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в сумме  4,95 млн. руб.. на разведение крупного рогатого скота молочного направления.                   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	Планирует приобрести  10 голов  нетелей, построить животноводческое помещение  и приобрести технику и оборудование, создать 2 рабочих места. </a:t>
            </a:r>
          </a:p>
          <a:p>
            <a:pPr>
              <a:buNone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3" descr="C:\Users\Светлана Ивановна\Desktop\eb12115c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1219" y="2599176"/>
            <a:ext cx="4845481" cy="4568295"/>
          </a:xfrm>
          <a:prstGeom prst="rect">
            <a:avLst/>
          </a:prstGeom>
          <a:noFill/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lIns="104306" tIns="52153" rIns="104306" bIns="52153"/>
          <a:lstStyle/>
          <a:p>
            <a:fld id="{725C68B6-61C2-468F-89AB-4B9F7531AA68}" type="slidenum">
              <a:rPr lang="ru-RU" smtClean="0"/>
              <a:pPr/>
              <a:t>24</a:t>
            </a:fld>
            <a:endParaRPr lang="ru-RU"/>
          </a:p>
        </p:txBody>
      </p:sp>
      <p:pic>
        <p:nvPicPr>
          <p:cNvPr id="8" name="Picture 4" descr="C:\Documents and Settings\User\Рабочий стол\ДЕНЬ СЕЛЬСКОГО ХОЗЯЙСТВА\фото 2017\Н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513786" y="3229286"/>
            <a:ext cx="4750121" cy="393818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2088533" y="78737"/>
            <a:ext cx="7051779" cy="459268"/>
          </a:xfrm>
          <a:prstGeom prst="rect">
            <a:avLst/>
          </a:prstGeom>
        </p:spPr>
        <p:txBody>
          <a:bodyPr wrap="square" lIns="104306" tIns="52153" rIns="104306" bIns="52153">
            <a:spAutoFit/>
          </a:bodyPr>
          <a:lstStyle/>
          <a:p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В 2022 году 2 </a:t>
            </a:r>
            <a:r>
              <a:rPr lang="ru-RU" sz="2300" b="1" dirty="0" err="1" smtClean="0">
                <a:latin typeface="Times New Roman" pitchFamily="18" charset="0"/>
                <a:cs typeface="Times New Roman" pitchFamily="18" charset="0"/>
              </a:rPr>
              <a:t>грантополучателя</a:t>
            </a: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300" b="1" dirty="0" err="1" smtClean="0">
                <a:latin typeface="Times New Roman" pitchFamily="18" charset="0"/>
                <a:cs typeface="Times New Roman" pitchFamily="18" charset="0"/>
              </a:rPr>
              <a:t>Агростартап</a:t>
            </a: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3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607381" y="1"/>
            <a:ext cx="1086019" cy="351546"/>
          </a:xfrm>
          <a:prstGeom prst="rect">
            <a:avLst/>
          </a:prstGeom>
        </p:spPr>
        <p:txBody>
          <a:bodyPr wrap="square" lIns="104306" tIns="52153" rIns="104306" bIns="52153">
            <a:spAutoFit/>
          </a:bodyPr>
          <a:lstStyle/>
          <a:p>
            <a:r>
              <a:rPr lang="ru-RU" sz="1600" i="1" dirty="0" smtClean="0"/>
              <a:t>Слайд 5</a:t>
            </a:r>
            <a:endParaRPr lang="ru-RU" sz="1600" i="1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9933" y="97498"/>
            <a:ext cx="9159863" cy="393776"/>
          </a:xfrm>
        </p:spPr>
        <p:txBody>
          <a:bodyPr lIns="104306" tIns="45712" rIns="104306" bIns="52153">
            <a:normAutofit fontScale="90000"/>
          </a:bodyPr>
          <a:lstStyle/>
          <a:p>
            <a:pPr algn="ctr"/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Итоги реализации Региональных проектов и мероприятий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государственных</a:t>
            </a:r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муниципальных программ за 2021 год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0" y="539625"/>
            <a:ext cx="5430243" cy="3028589"/>
          </a:xfrm>
          <a:prstGeom prst="rect">
            <a:avLst/>
          </a:prstGeom>
          <a:solidFill>
            <a:srgbClr val="FFCCFF"/>
          </a:solidFill>
        </p:spPr>
        <p:txBody>
          <a:bodyPr lIns="91424" tIns="45712" rIns="91424" bIns="45712">
            <a:normAutofit fontScale="25000" lnSpcReduction="20000"/>
          </a:bodyPr>
          <a:lstStyle/>
          <a:p>
            <a:pPr>
              <a:spcBef>
                <a:spcPts val="0"/>
              </a:spcBef>
              <a:buNone/>
            </a:pPr>
            <a:r>
              <a:rPr lang="en-US" sz="5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55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55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рамках национального проекта «Жилье и городская среда</a:t>
            </a:r>
            <a:r>
              <a:rPr lang="ru-RU" sz="5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5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благоустроена дворовая территория многоквартирного жилого дома №3 по ул. Рабочая в с. Старое </a:t>
            </a:r>
            <a:r>
              <a:rPr lang="ru-RU" sz="5000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Шайгово</a:t>
            </a:r>
            <a:r>
              <a:rPr lang="ru-RU" sz="5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Старошайговского муниципального района Республики Мордовия, стоимостью </a:t>
            </a:r>
            <a:r>
              <a:rPr lang="ru-RU" sz="50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1,045 млн. </a:t>
            </a:r>
            <a:r>
              <a:rPr lang="ru-RU" sz="5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8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8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9523839" y="1"/>
            <a:ext cx="1169561" cy="351546"/>
          </a:xfrm>
          <a:prstGeom prst="rect">
            <a:avLst/>
          </a:prstGeom>
        </p:spPr>
        <p:txBody>
          <a:bodyPr wrap="square" lIns="104306" tIns="52153" rIns="104306" bIns="52153">
            <a:spAutoFit/>
          </a:bodyPr>
          <a:lstStyle/>
          <a:p>
            <a:pPr algn="r">
              <a:defRPr/>
            </a:pPr>
            <a:r>
              <a:rPr lang="ru-RU" sz="16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Слайд </a:t>
            </a:r>
            <a:r>
              <a:rPr lang="ru-RU" sz="16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endParaRPr lang="ru-RU" sz="1600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2BE6C876-B0F7-4687-A1A5-A94025F8640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01987" y="5059343"/>
            <a:ext cx="1939413" cy="1574712"/>
          </a:xfrm>
          <a:prstGeom prst="rect">
            <a:avLst/>
          </a:prstGeom>
        </p:spPr>
      </p:pic>
      <p:sp>
        <p:nvSpPr>
          <p:cNvPr id="20" name="Объект 2">
            <a:extLst>
              <a:ext uri="{FF2B5EF4-FFF2-40B4-BE49-F238E27FC236}">
                <a16:creationId xmlns:a16="http://schemas.microsoft.com/office/drawing/2014/main" xmlns="" id="{680E533D-556D-4AC1-8765-CFABCDF86975}"/>
              </a:ext>
            </a:extLst>
          </p:cNvPr>
          <p:cNvSpPr txBox="1">
            <a:spLocks/>
          </p:cNvSpPr>
          <p:nvPr/>
        </p:nvSpPr>
        <p:spPr>
          <a:xfrm>
            <a:off x="5308447" y="526018"/>
            <a:ext cx="5384953" cy="325461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vert="horz" lIns="91424" tIns="45712" rIns="91424" bIns="45712">
            <a:no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spcBef>
                <a:spcPts val="0"/>
              </a:spcBef>
              <a:buClr>
                <a:srgbClr val="0BD0D9"/>
              </a:buClr>
              <a:buNone/>
              <a:defRPr/>
            </a:pPr>
            <a:r>
              <a:rPr lang="ru-RU" sz="1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реализации мероприятий государственной программы Российской Федерации «Развитие культуры и туризма» </a:t>
            </a:r>
            <a:r>
              <a:rPr lang="ru-RU" sz="1300" dirty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 капитальный ремонт здания "</a:t>
            </a:r>
            <a:r>
              <a:rPr lang="ru-RU" sz="1300" dirty="0" err="1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Богдановский</a:t>
            </a:r>
            <a:r>
              <a:rPr lang="ru-RU" sz="1300" dirty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сельский клуб" структурное подразделение МБУК «Центр культуры» Старошайговского муниципального района Республики Мордовия, площадью 292,9 м² и стоимостью </a:t>
            </a:r>
            <a:r>
              <a:rPr lang="ru-RU" sz="1300" dirty="0" smtClean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10,7 млн. </a:t>
            </a:r>
            <a:r>
              <a:rPr lang="ru-RU" sz="1300" dirty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рублей.</a:t>
            </a:r>
          </a:p>
        </p:txBody>
      </p:sp>
      <p:sp>
        <p:nvSpPr>
          <p:cNvPr id="24" name="Объект 2">
            <a:extLst>
              <a:ext uri="{FF2B5EF4-FFF2-40B4-BE49-F238E27FC236}">
                <a16:creationId xmlns:a16="http://schemas.microsoft.com/office/drawing/2014/main" xmlns="" id="{3559F99E-0C34-4C48-9D4D-7CB9E8CE59D6}"/>
              </a:ext>
            </a:extLst>
          </p:cNvPr>
          <p:cNvSpPr txBox="1">
            <a:spLocks/>
          </p:cNvSpPr>
          <p:nvPr/>
        </p:nvSpPr>
        <p:spPr>
          <a:xfrm>
            <a:off x="0" y="3544341"/>
            <a:ext cx="5346700" cy="4016923"/>
          </a:xfrm>
          <a:prstGeom prst="rect">
            <a:avLst/>
          </a:prstGeom>
          <a:solidFill>
            <a:srgbClr val="FFCCFF"/>
          </a:solidFill>
        </p:spPr>
        <p:txBody>
          <a:bodyPr vert="horz" lIns="91424" tIns="45712" rIns="91424" bIns="45712">
            <a:no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11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В рамках подпрограммы «Переселение граждан из аварийного жилищного фонда в Республике Мордовия» 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в 2021 году для переселения из аварийного жилья построены  8-ми квартирный  и 9-ти квартирные  дома по ул. Ленина в с. Старое </a:t>
            </a:r>
            <a:r>
              <a:rPr lang="ru-RU" sz="1100" dirty="0" err="1" smtClean="0">
                <a:latin typeface="Times New Roman" pitchFamily="18" charset="0"/>
                <a:cs typeface="Times New Roman" pitchFamily="18" charset="0"/>
              </a:rPr>
              <a:t>Шайгово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, жилищные условия улучшили 17 семей, общей площадью 675,5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м²,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в с.Новое </a:t>
            </a:r>
            <a:r>
              <a:rPr lang="ru-RU" sz="1100" dirty="0" err="1" smtClean="0">
                <a:latin typeface="Times New Roman" pitchFamily="18" charset="0"/>
                <a:cs typeface="Times New Roman" pitchFamily="18" charset="0"/>
              </a:rPr>
              <a:t>Акшино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для переселения из аварийного жилья  по этой же  подпрограмме, жилищные условия улучшили 4 семьи,</a:t>
            </a:r>
            <a:r>
              <a:rPr lang="ru-RU" sz="1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два двухквартирных дома общей площадью 185,5 </a:t>
            </a:r>
            <a:r>
              <a:rPr lang="ru-RU" sz="1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м². Общая стоимость строительства 36,8 </a:t>
            </a:r>
            <a:r>
              <a:rPr lang="en-US" sz="1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r>
              <a:rPr lang="en-US" sz="1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Объект 2">
            <a:extLst>
              <a:ext uri="{FF2B5EF4-FFF2-40B4-BE49-F238E27FC236}">
                <a16:creationId xmlns:a16="http://schemas.microsoft.com/office/drawing/2014/main" xmlns="" id="{AAD3F15E-2FDA-491B-ADFC-0694E445D1C0}"/>
              </a:ext>
            </a:extLst>
          </p:cNvPr>
          <p:cNvSpPr txBox="1">
            <a:spLocks/>
          </p:cNvSpPr>
          <p:nvPr/>
        </p:nvSpPr>
        <p:spPr>
          <a:xfrm>
            <a:off x="5346700" y="3651545"/>
            <a:ext cx="5346700" cy="3909718"/>
          </a:xfrm>
          <a:prstGeom prst="rect">
            <a:avLst/>
          </a:prstGeom>
          <a:solidFill>
            <a:srgbClr val="B3EAF2"/>
          </a:solidFill>
        </p:spPr>
        <p:txBody>
          <a:bodyPr vert="horz" lIns="91424" tIns="45712" rIns="91424" bIns="45712">
            <a:no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spcBef>
                <a:spcPts val="0"/>
              </a:spcBef>
              <a:buClr>
                <a:srgbClr val="0BD0D9"/>
              </a:buClr>
              <a:buNone/>
              <a:defRPr/>
            </a:pPr>
            <a:r>
              <a:rPr lang="ru-RU" sz="1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Государственной программы Российской Федерации «Комплексное развитие сельских территорий» </a:t>
            </a:r>
            <a:r>
              <a:rPr lang="ru-RU" sz="1300" dirty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построена спортивная площадка в с. Богдановка Старошайговского муниципального района Республики Мордовия, площадью 1456  м², стоимостью 8 325,77 тыс. рублей и детская спортивная площадка в с. Старая </a:t>
            </a:r>
            <a:r>
              <a:rPr lang="ru-RU" sz="1300" dirty="0" err="1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Теризморга</a:t>
            </a:r>
            <a:r>
              <a:rPr lang="ru-RU" sz="1300" dirty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Старошайговского муниципального района Республики Мордовия, площадью </a:t>
            </a:r>
            <a:r>
              <a:rPr lang="ru-RU" sz="1300" dirty="0" smtClean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292,9м², </a:t>
            </a:r>
            <a:r>
              <a:rPr lang="ru-RU" sz="1300" dirty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стоимостью </a:t>
            </a:r>
            <a:r>
              <a:rPr lang="en-US" sz="1300" dirty="0" smtClean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1300" dirty="0" smtClean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,7</a:t>
            </a:r>
            <a:r>
              <a:rPr lang="en-US" sz="1300" dirty="0" smtClean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dirty="0" smtClean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 </a:t>
            </a:r>
            <a:r>
              <a:rPr lang="ru-RU" sz="1300" dirty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5850271D-0A2E-E608-53BD-B6CA2ED987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74588" y="1496485"/>
            <a:ext cx="1713652" cy="200957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6EF0057A-821D-9AD2-9FCF-51A5E9A231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4520" y="1496484"/>
            <a:ext cx="2590818" cy="1969093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C89E6429-6577-4E40-9B22-4A2811E591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07502" y="5040851"/>
            <a:ext cx="2260092" cy="2520412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xmlns="" id="{096902FC-4C3F-E7E5-5751-688B8ADEAB0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7048" y="5040851"/>
            <a:ext cx="3231570" cy="2520412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xmlns="" id="{80586323-EC61-B73A-F9FC-C4A491E165A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05063" y="1732775"/>
            <a:ext cx="2985540" cy="1890329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xmlns="" id="{EB6268ED-4D58-D299-741F-C4794345672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09164" y="1715491"/>
            <a:ext cx="2741530" cy="1901310"/>
          </a:xfrm>
          <a:prstGeom prst="rect">
            <a:avLst/>
          </a:prstGeom>
        </p:spPr>
      </p:pic>
      <p:pic>
        <p:nvPicPr>
          <p:cNvPr id="8195" name="Рисунок 8194">
            <a:extLst>
              <a:ext uri="{FF2B5EF4-FFF2-40B4-BE49-F238E27FC236}">
                <a16:creationId xmlns:a16="http://schemas.microsoft.com/office/drawing/2014/main" xmlns="" id="{5016567A-B8F7-7E38-46BF-EEC1D9A42ED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30243" y="5054456"/>
            <a:ext cx="2834828" cy="2506808"/>
          </a:xfrm>
          <a:prstGeom prst="rect">
            <a:avLst/>
          </a:prstGeom>
        </p:spPr>
      </p:pic>
      <p:pic>
        <p:nvPicPr>
          <p:cNvPr id="8197" name="Рисунок 8196">
            <a:extLst>
              <a:ext uri="{FF2B5EF4-FFF2-40B4-BE49-F238E27FC236}">
                <a16:creationId xmlns:a16="http://schemas.microsoft.com/office/drawing/2014/main" xmlns="" id="{5543863B-3926-B096-0790-82693EB661A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9489" y="5050236"/>
            <a:ext cx="2116402" cy="2511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6350062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0" y="315028"/>
            <a:ext cx="5430242" cy="7246235"/>
          </a:xfrm>
          <a:prstGeom prst="rect">
            <a:avLst/>
          </a:prstGeom>
          <a:solidFill>
            <a:srgbClr val="FBF7AB"/>
          </a:solidFill>
        </p:spPr>
        <p:txBody>
          <a:bodyPr lIns="91424" tIns="45712" rIns="91424" bIns="45712">
            <a:normAutofit fontScale="55000" lnSpcReduction="20000"/>
          </a:bodyPr>
          <a:lstStyle/>
          <a:p>
            <a:pPr>
              <a:spcBef>
                <a:spcPts val="0"/>
              </a:spcBef>
              <a:buNone/>
            </a:pPr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3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39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рамках Дорожного фонда Республики Мордовия </a:t>
            </a:r>
            <a:r>
              <a:rPr lang="ru-RU" sz="3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в 2021 г. </a:t>
            </a:r>
            <a:r>
              <a:rPr lang="ru-RU" sz="29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отремонтирована </a:t>
            </a:r>
            <a:r>
              <a:rPr lang="ru-RU" sz="29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автомобильная дорога по ул. </a:t>
            </a:r>
            <a:r>
              <a:rPr lang="ru-RU" sz="29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Налдина</a:t>
            </a:r>
            <a:r>
              <a:rPr lang="ru-RU" sz="29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ул. Шишканова в с. Ст. </a:t>
            </a:r>
            <a:r>
              <a:rPr lang="ru-RU" sz="29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Шайгово</a:t>
            </a:r>
            <a:r>
              <a:rPr lang="ru-RU" sz="29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Старошайговского муниципального района Республики Мордовия протяженностью </a:t>
            </a:r>
            <a:r>
              <a:rPr lang="ru-RU" sz="29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1,132км</a:t>
            </a:r>
            <a:r>
              <a:rPr lang="ru-RU" sz="29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., стоимостью </a:t>
            </a:r>
            <a:r>
              <a:rPr lang="ru-RU" sz="29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13 млн. рублей.</a:t>
            </a:r>
            <a:endParaRPr lang="ru-RU" sz="29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8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9523839" y="1"/>
            <a:ext cx="1169561" cy="351546"/>
          </a:xfrm>
          <a:prstGeom prst="rect">
            <a:avLst/>
          </a:prstGeom>
        </p:spPr>
        <p:txBody>
          <a:bodyPr wrap="square" lIns="104306" tIns="52153" rIns="104306" bIns="52153">
            <a:spAutoFit/>
          </a:bodyPr>
          <a:lstStyle/>
          <a:p>
            <a:pPr algn="r">
              <a:defRPr/>
            </a:pPr>
            <a:r>
              <a:rPr lang="ru-RU" sz="16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Слайд </a:t>
            </a:r>
            <a:r>
              <a:rPr lang="en-US" sz="16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6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ru-RU" sz="1600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Объект 2">
            <a:extLst>
              <a:ext uri="{FF2B5EF4-FFF2-40B4-BE49-F238E27FC236}">
                <a16:creationId xmlns:a16="http://schemas.microsoft.com/office/drawing/2014/main" xmlns="" id="{680E533D-556D-4AC1-8765-CFABCDF86975}"/>
              </a:ext>
            </a:extLst>
          </p:cNvPr>
          <p:cNvSpPr txBox="1">
            <a:spLocks/>
          </p:cNvSpPr>
          <p:nvPr/>
        </p:nvSpPr>
        <p:spPr>
          <a:xfrm>
            <a:off x="5430243" y="315028"/>
            <a:ext cx="5263157" cy="724623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vert="horz" lIns="91424" tIns="45712" rIns="91424" bIns="45712">
            <a:no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spcBef>
                <a:spcPts val="0"/>
              </a:spcBef>
              <a:buClr>
                <a:srgbClr val="0BD0D9"/>
              </a:buClr>
              <a:buNone/>
              <a:defRPr/>
            </a:pPr>
            <a:r>
              <a:rPr lang="ru-RU" sz="1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муниципальной программы Старошайговского муниципального района Республики Мордовия "Развитие дорожного хозяйства на 2016-2024 годы" </a:t>
            </a:r>
            <a:r>
              <a:rPr lang="ru-RU" sz="1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2021 г. </a:t>
            </a:r>
            <a:r>
              <a:rPr lang="ru-RU" sz="1600" dirty="0" smtClean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 </a:t>
            </a:r>
            <a:r>
              <a:rPr lang="ru-RU" sz="1600" dirty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текущий ремонт автомобильных дорог по ул. Кирова, ул. Гагарина, ул. Ленина, ул. Октябрьская и ул. Советская в с. Старое </a:t>
            </a:r>
            <a:r>
              <a:rPr lang="ru-RU" sz="1600" dirty="0" err="1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Шайгово</a:t>
            </a:r>
            <a:r>
              <a:rPr lang="ru-RU" sz="1600" dirty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Старошайговского муниципального района Республики Мордовия протяженностью 1,8 км. Стоимость текущего ремонта составила </a:t>
            </a:r>
            <a:r>
              <a:rPr lang="ru-RU" sz="1600" dirty="0" smtClean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7,8 млн. рублей.</a:t>
            </a:r>
            <a:endParaRPr lang="ru-RU" sz="1600" dirty="0">
              <a:solidFill>
                <a:srgbClr val="04617B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B1F47C63-5FF4-FEBF-84DE-1648B08A21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5390" y="3780631"/>
            <a:ext cx="4344224" cy="3308076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59DDE465-28F7-1A01-88D2-FD3149DAB5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7676" y="1890302"/>
            <a:ext cx="4177139" cy="3071785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F64FD96F-444E-BCE1-D513-F5C2D3F544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13786" y="2362885"/>
            <a:ext cx="2384721" cy="3089559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7A51C941-F62B-3F1D-5338-851E2B3711F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13786" y="5355906"/>
            <a:ext cx="2422740" cy="2205357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9EB0D745-C03C-A1CC-43B3-3C77B90671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0069" y="2362885"/>
            <a:ext cx="2321223" cy="331961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606F4B6E-EBEA-54A0-134B-BFB0B1530F7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0069" y="5355906"/>
            <a:ext cx="2339198" cy="2205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917374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Объект 3">
            <a:extLst>
              <a:ext uri="{FF2B5EF4-FFF2-40B4-BE49-F238E27FC236}">
                <a16:creationId xmlns:a16="http://schemas.microsoft.com/office/drawing/2014/main" xmlns="" id="{F115D131-59D7-4765-8161-FA18A459A71F}"/>
              </a:ext>
            </a:extLst>
          </p:cNvPr>
          <p:cNvSpPr txBox="1">
            <a:spLocks/>
          </p:cNvSpPr>
          <p:nvPr/>
        </p:nvSpPr>
        <p:spPr>
          <a:xfrm>
            <a:off x="1" y="1065986"/>
            <a:ext cx="5407474" cy="255835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24" tIns="45712" rIns="91424" bIns="45712">
            <a:normAutofit fontScale="25000" lnSpcReduction="200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8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Объект 3">
            <a:extLst>
              <a:ext uri="{FF2B5EF4-FFF2-40B4-BE49-F238E27FC236}">
                <a16:creationId xmlns:a16="http://schemas.microsoft.com/office/drawing/2014/main" xmlns="" id="{2D37F220-D92F-4598-AC5E-3B8C8077927C}"/>
              </a:ext>
            </a:extLst>
          </p:cNvPr>
          <p:cNvSpPr txBox="1">
            <a:spLocks/>
          </p:cNvSpPr>
          <p:nvPr/>
        </p:nvSpPr>
        <p:spPr>
          <a:xfrm>
            <a:off x="1" y="4095687"/>
            <a:ext cx="2950610" cy="3465577"/>
          </a:xfrm>
          <a:prstGeom prst="rect">
            <a:avLst/>
          </a:prstGeom>
          <a:solidFill>
            <a:srgbClr val="FBF7AB"/>
          </a:solidFill>
        </p:spPr>
        <p:txBody>
          <a:bodyPr vert="horz" lIns="91424" tIns="45712" rIns="91424" bIns="45712">
            <a:normAutofit fontScale="25000" lnSpcReduction="200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buNone/>
            </a:pPr>
            <a:endParaRPr lang="ru-RU" sz="5000" dirty="0">
              <a:ln w="3175" cmpd="sng">
                <a:noFill/>
              </a:ln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buNone/>
            </a:pPr>
            <a:r>
              <a:rPr lang="ru-RU" sz="5500" dirty="0">
                <a:ln w="3175" cmpd="sng">
                  <a:noFill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Государственной программы</a:t>
            </a:r>
          </a:p>
          <a:p>
            <a:pPr>
              <a:spcBef>
                <a:spcPts val="0"/>
              </a:spcBef>
              <a:buNone/>
            </a:pPr>
            <a:r>
              <a:rPr lang="ru-RU" sz="5500" dirty="0">
                <a:ln w="3175" cmpd="sng">
                  <a:noFill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Российской Федерации </a:t>
            </a:r>
          </a:p>
          <a:p>
            <a:pPr>
              <a:spcBef>
                <a:spcPts val="0"/>
              </a:spcBef>
              <a:buNone/>
            </a:pPr>
            <a:r>
              <a:rPr lang="ru-RU" sz="5500" dirty="0">
                <a:ln w="3175" cmpd="sng">
                  <a:noFill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«Обеспечение доступным и </a:t>
            </a:r>
          </a:p>
          <a:p>
            <a:pPr>
              <a:spcBef>
                <a:spcPts val="0"/>
              </a:spcBef>
              <a:buNone/>
            </a:pPr>
            <a:r>
              <a:rPr lang="ru-RU" sz="5500" dirty="0">
                <a:ln w="3175" cmpd="sng">
                  <a:noFill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комфортным жильем и </a:t>
            </a:r>
          </a:p>
          <a:p>
            <a:pPr>
              <a:spcBef>
                <a:spcPts val="0"/>
              </a:spcBef>
              <a:buNone/>
            </a:pPr>
            <a:r>
              <a:rPr lang="ru-RU" sz="5500" dirty="0">
                <a:ln w="3175" cmpd="sng">
                  <a:noFill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коммунальными </a:t>
            </a:r>
            <a:r>
              <a:rPr lang="ru-RU" sz="5500" dirty="0" smtClean="0">
                <a:ln w="3175" cmpd="sng">
                  <a:noFill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услугами граждан  Российской Федерации</a:t>
            </a:r>
            <a:r>
              <a:rPr lang="ru-RU" sz="5500" dirty="0">
                <a:ln w="3175" cmpd="sng">
                  <a:noFill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», </a:t>
            </a:r>
          </a:p>
          <a:p>
            <a:pPr>
              <a:spcBef>
                <a:spcPts val="0"/>
              </a:spcBef>
              <a:buNone/>
            </a:pPr>
            <a:r>
              <a:rPr lang="ru-RU" sz="5500" dirty="0">
                <a:ln w="3175" cmpd="sng">
                  <a:noFill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Республиканской целевой </a:t>
            </a:r>
          </a:p>
          <a:p>
            <a:pPr>
              <a:spcBef>
                <a:spcPts val="0"/>
              </a:spcBef>
              <a:buNone/>
            </a:pPr>
            <a:r>
              <a:rPr lang="ru-RU" sz="5500" dirty="0">
                <a:ln w="3175" cmpd="sng">
                  <a:noFill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программы «</a:t>
            </a:r>
            <a:r>
              <a:rPr lang="ru-RU" sz="5500" dirty="0" smtClean="0">
                <a:ln w="3175" cmpd="sng">
                  <a:noFill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Жилище» завершаются  работы </a:t>
            </a:r>
            <a:r>
              <a:rPr lang="ru-RU" sz="5500" dirty="0">
                <a:ln w="3175" cmpd="sng">
                  <a:noFill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по строительству </a:t>
            </a:r>
          </a:p>
          <a:p>
            <a:pPr>
              <a:spcBef>
                <a:spcPts val="0"/>
              </a:spcBef>
              <a:buNone/>
            </a:pPr>
            <a:r>
              <a:rPr lang="ru-RU" sz="5500" dirty="0">
                <a:ln w="3175" cmpd="sng">
                  <a:noFill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автомобильной дороги по ул. </a:t>
            </a:r>
          </a:p>
          <a:p>
            <a:pPr>
              <a:spcBef>
                <a:spcPts val="0"/>
              </a:spcBef>
              <a:buNone/>
            </a:pPr>
            <a:r>
              <a:rPr lang="ru-RU" sz="5500" dirty="0">
                <a:ln w="3175" cmpd="sng">
                  <a:noFill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Крестьянская в с. Мельцаны </a:t>
            </a:r>
          </a:p>
          <a:p>
            <a:pPr>
              <a:spcBef>
                <a:spcPts val="0"/>
              </a:spcBef>
              <a:buNone/>
            </a:pPr>
            <a:r>
              <a:rPr lang="ru-RU" sz="5500" dirty="0">
                <a:ln w="3175" cmpd="sng">
                  <a:noFill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Старошайговского района </a:t>
            </a:r>
          </a:p>
          <a:p>
            <a:pPr>
              <a:spcBef>
                <a:spcPts val="0"/>
              </a:spcBef>
              <a:buNone/>
            </a:pPr>
            <a:r>
              <a:rPr lang="ru-RU" sz="5500" dirty="0">
                <a:ln w="3175" cmpd="sng">
                  <a:noFill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протяженностью 1,338 </a:t>
            </a:r>
            <a:r>
              <a:rPr lang="ru-RU" sz="5500" dirty="0" smtClean="0">
                <a:ln w="3175" cmpd="sng">
                  <a:noFill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км.</a:t>
            </a:r>
            <a:endParaRPr lang="ru-RU" sz="55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34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8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800" dirty="0"/>
          </a:p>
        </p:txBody>
      </p:sp>
      <p:sp>
        <p:nvSpPr>
          <p:cNvPr id="22" name="Объект 2">
            <a:extLst>
              <a:ext uri="{FF2B5EF4-FFF2-40B4-BE49-F238E27FC236}">
                <a16:creationId xmlns:a16="http://schemas.microsoft.com/office/drawing/2014/main" xmlns="" id="{AAD3F15E-2FDA-491B-ADFC-0694E445D1C0}"/>
              </a:ext>
            </a:extLst>
          </p:cNvPr>
          <p:cNvSpPr txBox="1">
            <a:spLocks/>
          </p:cNvSpPr>
          <p:nvPr/>
        </p:nvSpPr>
        <p:spPr>
          <a:xfrm>
            <a:off x="5744350" y="985088"/>
            <a:ext cx="4949050" cy="2803711"/>
          </a:xfrm>
          <a:prstGeom prst="rect">
            <a:avLst/>
          </a:prstGeom>
          <a:solidFill>
            <a:srgbClr val="B3EAF2"/>
          </a:solidFill>
        </p:spPr>
        <p:txBody>
          <a:bodyPr vert="horz" lIns="91424" tIns="45712" rIns="91424" bIns="45712">
            <a:no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spcBef>
                <a:spcPts val="0"/>
              </a:spcBef>
              <a:buClr>
                <a:srgbClr val="0BD0D9"/>
              </a:buClr>
              <a:buNone/>
              <a:defRPr/>
            </a:pPr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Государственной программы Российской Федерации «Комплексное развитие сельских территорий»</a:t>
            </a:r>
            <a:endParaRPr lang="ru-RU" sz="1300" dirty="0">
              <a:solidFill>
                <a:srgbClr val="04617B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4134" y="393793"/>
            <a:ext cx="10025133" cy="571923"/>
          </a:xfrm>
        </p:spPr>
        <p:txBody>
          <a:bodyPr lIns="104306" tIns="45712" rIns="104306" bIns="52153">
            <a:noAutofit/>
          </a:bodyPr>
          <a:lstStyle/>
          <a:p>
            <a:pPr algn="ctr"/>
            <a:r>
              <a:rPr lang="ru-RU" sz="2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План мероприятий на 2022 год и на 2023-2024 </a:t>
            </a:r>
            <a:r>
              <a:rPr lang="ru-RU" sz="2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en-US" sz="2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г.</a:t>
            </a:r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</a:t>
            </a: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по</a:t>
            </a:r>
            <a:r>
              <a:rPr lang="ru-RU" sz="1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проектированию</a:t>
            </a:r>
            <a:r>
              <a:rPr lang="ru-RU" sz="1100" b="1" dirty="0">
                <a:latin typeface="Times New Roman" pitchFamily="18" charset="0"/>
                <a:cs typeface="Times New Roman" pitchFamily="18" charset="0"/>
              </a:rPr>
              <a:t>, строительству, реконструкции, капитальному ремонту объектов в рамках региональных проектов, государственных и муниципальных программ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9523839" y="1"/>
            <a:ext cx="1169561" cy="351546"/>
          </a:xfrm>
          <a:prstGeom prst="rect">
            <a:avLst/>
          </a:prstGeom>
        </p:spPr>
        <p:txBody>
          <a:bodyPr wrap="square" lIns="104306" tIns="52153" rIns="104306" bIns="52153">
            <a:spAutoFit/>
          </a:bodyPr>
          <a:lstStyle/>
          <a:p>
            <a:pPr algn="r">
              <a:defRPr/>
            </a:pPr>
            <a:r>
              <a:rPr lang="ru-RU" sz="16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Слайд </a:t>
            </a:r>
            <a:r>
              <a:rPr lang="en-US" sz="16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6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sz="1600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Объект 2">
            <a:extLst>
              <a:ext uri="{FF2B5EF4-FFF2-40B4-BE49-F238E27FC236}">
                <a16:creationId xmlns:a16="http://schemas.microsoft.com/office/drawing/2014/main" xmlns="" id="{680E533D-556D-4AC1-8765-CFABCDF86975}"/>
              </a:ext>
            </a:extLst>
          </p:cNvPr>
          <p:cNvSpPr txBox="1">
            <a:spLocks/>
          </p:cNvSpPr>
          <p:nvPr/>
        </p:nvSpPr>
        <p:spPr>
          <a:xfrm>
            <a:off x="5744350" y="3624345"/>
            <a:ext cx="4949050" cy="3936919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vert="horz" lIns="91424" tIns="45712" rIns="91424" bIns="45712">
            <a:no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spcBef>
                <a:spcPts val="0"/>
              </a:spcBef>
              <a:buClr>
                <a:srgbClr val="0BD0D9"/>
              </a:buClr>
              <a:buNone/>
              <a:defRPr/>
            </a:pPr>
            <a:r>
              <a:rPr lang="ru-RU" sz="140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Также в рамках данной программы ведутся работы по строительству дома в с. Старое </a:t>
            </a:r>
            <a:r>
              <a:rPr lang="ru-RU" sz="1400" dirty="0" err="1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Шайгово</a:t>
            </a:r>
            <a:r>
              <a:rPr lang="ru-RU" sz="140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площадью 72 м², стоимостью </a:t>
            </a:r>
            <a:r>
              <a:rPr lang="ru-RU" sz="14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4,7 млн. </a:t>
            </a:r>
            <a:r>
              <a:rPr lang="ru-RU" sz="140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 и планируется приобретение дома в с. Конопать, площадью 90 м², стоимостью </a:t>
            </a:r>
            <a:r>
              <a:rPr lang="ru-RU" sz="14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5,8 млн. </a:t>
            </a:r>
            <a:r>
              <a:rPr lang="ru-RU" sz="140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рублей, для предоставления их по договору найма жилого помещения общей, а также строительство индивидуального жилого дома с. Богдановка, площадью 90 м², стоимостью </a:t>
            </a:r>
          </a:p>
          <a:p>
            <a:pPr marL="0" indent="0">
              <a:lnSpc>
                <a:spcPct val="80000"/>
              </a:lnSpc>
              <a:spcBef>
                <a:spcPts val="0"/>
              </a:spcBef>
              <a:buClr>
                <a:srgbClr val="0BD0D9"/>
              </a:buClr>
              <a:buNone/>
              <a:defRPr/>
            </a:pPr>
            <a:r>
              <a:rPr lang="ru-RU" sz="14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3,1 млн. </a:t>
            </a:r>
            <a:r>
              <a:rPr lang="ru-RU" sz="140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рублей, для улучшения жилищных условий граждан работающих в сельской местности </a:t>
            </a:r>
          </a:p>
        </p:txBody>
      </p:sp>
      <p:sp>
        <p:nvSpPr>
          <p:cNvPr id="24" name="Объект 2">
            <a:extLst>
              <a:ext uri="{FF2B5EF4-FFF2-40B4-BE49-F238E27FC236}">
                <a16:creationId xmlns:a16="http://schemas.microsoft.com/office/drawing/2014/main" xmlns="" id="{3559F99E-0C34-4C48-9D4D-7CB9E8CE59D6}"/>
              </a:ext>
            </a:extLst>
          </p:cNvPr>
          <p:cNvSpPr txBox="1">
            <a:spLocks/>
          </p:cNvSpPr>
          <p:nvPr/>
        </p:nvSpPr>
        <p:spPr>
          <a:xfrm>
            <a:off x="5762026" y="1611465"/>
            <a:ext cx="2243663" cy="152622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24" tIns="45712" rIns="91424" bIns="45712">
            <a:no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spcBef>
                <a:spcPts val="0"/>
              </a:spcBef>
              <a:buClr>
                <a:srgbClr val="0BD0D9"/>
              </a:buClr>
              <a:buNone/>
              <a:defRPr/>
            </a:pPr>
            <a:r>
              <a:rPr lang="ru-RU" sz="1300" dirty="0" smtClean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Идет </a:t>
            </a:r>
            <a:r>
              <a:rPr lang="ru-RU" sz="1300" dirty="0" smtClean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завершению строительство </a:t>
            </a:r>
            <a:r>
              <a:rPr lang="ru-RU" sz="1300" dirty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детской спортивной площадки в с. Мельцаны Старошайговского муниципального района Республики Мордовия, площадью 292,9 </a:t>
            </a:r>
            <a:r>
              <a:rPr lang="ru-RU" sz="1300" dirty="0" smtClean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м². </a:t>
            </a:r>
            <a:endParaRPr lang="ru-RU" sz="1300" dirty="0">
              <a:solidFill>
                <a:srgbClr val="04617B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Объект 3">
            <a:extLst>
              <a:ext uri="{FF2B5EF4-FFF2-40B4-BE49-F238E27FC236}">
                <a16:creationId xmlns:a16="http://schemas.microsoft.com/office/drawing/2014/main" xmlns="" id="{3B1E512B-A884-458C-AE30-946A0A1A30CA}"/>
              </a:ext>
            </a:extLst>
          </p:cNvPr>
          <p:cNvSpPr txBox="1">
            <a:spLocks/>
          </p:cNvSpPr>
          <p:nvPr/>
        </p:nvSpPr>
        <p:spPr>
          <a:xfrm>
            <a:off x="1" y="3701868"/>
            <a:ext cx="5456893" cy="472582"/>
          </a:xfrm>
          <a:prstGeom prst="rect">
            <a:avLst/>
          </a:prstGeom>
          <a:solidFill>
            <a:srgbClr val="FBF7AB"/>
          </a:solidFill>
        </p:spPr>
        <p:txBody>
          <a:bodyPr vert="horz" lIns="91424" tIns="45712" rIns="91424" bIns="45712">
            <a:normAutofit fontScale="25000" lnSpcReduction="200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6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федерального и </a:t>
            </a:r>
          </a:p>
          <a:p>
            <a:pPr marL="0" indent="0">
              <a:buNone/>
            </a:pPr>
            <a:r>
              <a:rPr lang="ru-RU" sz="6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регионального проектов «Жилье», </a:t>
            </a: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8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Объект 3">
            <a:extLst>
              <a:ext uri="{FF2B5EF4-FFF2-40B4-BE49-F238E27FC236}">
                <a16:creationId xmlns:a16="http://schemas.microsoft.com/office/drawing/2014/main" xmlns="" id="{14000207-38D1-4CF1-9479-4547B8311CAA}"/>
              </a:ext>
            </a:extLst>
          </p:cNvPr>
          <p:cNvSpPr txBox="1">
            <a:spLocks/>
          </p:cNvSpPr>
          <p:nvPr/>
        </p:nvSpPr>
        <p:spPr>
          <a:xfrm>
            <a:off x="0" y="1496484"/>
            <a:ext cx="2673331" cy="193553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24" tIns="45712" rIns="91424" bIns="45712">
            <a:normAutofit fontScale="25000" lnSpcReduction="200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55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текущий момент завершены работы </a:t>
            </a:r>
            <a:r>
              <a:rPr lang="ru-RU" sz="55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55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капитальному ремонту </a:t>
            </a:r>
            <a:r>
              <a:rPr lang="ru-RU" sz="55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здания МБУ ДО «Старошайговская детская школа искусств им. Г.И. </a:t>
            </a:r>
            <a:r>
              <a:rPr lang="ru-RU" sz="55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Сураева-Королева</a:t>
            </a:r>
            <a:r>
              <a:rPr lang="ru-RU" sz="55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55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площадью 573м².</a:t>
            </a:r>
            <a:endParaRPr lang="ru-RU" sz="55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Объект 3">
            <a:extLst>
              <a:ext uri="{FF2B5EF4-FFF2-40B4-BE49-F238E27FC236}">
                <a16:creationId xmlns:a16="http://schemas.microsoft.com/office/drawing/2014/main" xmlns="" id="{AB454C60-670C-4209-834B-908F0A263086}"/>
              </a:ext>
            </a:extLst>
          </p:cNvPr>
          <p:cNvSpPr txBox="1">
            <a:spLocks/>
          </p:cNvSpPr>
          <p:nvPr/>
        </p:nvSpPr>
        <p:spPr>
          <a:xfrm>
            <a:off x="1" y="940679"/>
            <a:ext cx="2830662" cy="40989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24" tIns="45712" rIns="91424" bIns="45712">
            <a:normAutofit fontScale="25000" lnSpcReduction="200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ru-RU" sz="6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рамках национального</a:t>
            </a:r>
          </a:p>
          <a:p>
            <a:pPr>
              <a:spcBef>
                <a:spcPts val="0"/>
              </a:spcBef>
              <a:buNone/>
            </a:pPr>
            <a:r>
              <a:rPr lang="ru-RU" sz="6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проекта «Культура</a:t>
            </a:r>
            <a:r>
              <a:rPr lang="ru-RU" sz="6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>
              <a:spcBef>
                <a:spcPts val="0"/>
              </a:spcBef>
              <a:buNone/>
            </a:pPr>
            <a:endParaRPr lang="ru-RU" sz="6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None/>
            </a:pPr>
            <a:endParaRPr lang="ru-RU" sz="6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8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6ECEF134-2239-C9B7-4D5E-5465BD7F26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77645" y="1698168"/>
            <a:ext cx="2361160" cy="1688645"/>
          </a:xfrm>
          <a:prstGeom prst="rect">
            <a:avLst/>
          </a:prstGeom>
        </p:spPr>
      </p:pic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64415" y="5198378"/>
            <a:ext cx="2339198" cy="220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604831" y="4962087"/>
            <a:ext cx="2088569" cy="1338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87154" y="6143543"/>
            <a:ext cx="2339198" cy="126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870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23960" y="4174450"/>
            <a:ext cx="2506283" cy="338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" name="Рисунок 18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06246" y="1137424"/>
            <a:ext cx="2923997" cy="2485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915570406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9576" y="571940"/>
            <a:ext cx="9526940" cy="393776"/>
          </a:xfrm>
        </p:spPr>
        <p:txBody>
          <a:bodyPr lIns="104306" tIns="45712" rIns="104306" bIns="52153">
            <a:normAutofit/>
          </a:bodyPr>
          <a:lstStyle/>
          <a:p>
            <a:pPr algn="ctr"/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9523839" y="1"/>
            <a:ext cx="1169561" cy="351546"/>
          </a:xfrm>
          <a:prstGeom prst="rect">
            <a:avLst/>
          </a:prstGeom>
        </p:spPr>
        <p:txBody>
          <a:bodyPr wrap="square" lIns="104306" tIns="52153" rIns="104306" bIns="52153">
            <a:spAutoFit/>
          </a:bodyPr>
          <a:lstStyle/>
          <a:p>
            <a:pPr algn="r">
              <a:defRPr/>
            </a:pPr>
            <a:r>
              <a:rPr lang="ru-RU" sz="16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Слайд </a:t>
            </a:r>
            <a:r>
              <a:rPr lang="en-US" sz="16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6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ru-RU" sz="1600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Объект 2">
            <a:extLst>
              <a:ext uri="{FF2B5EF4-FFF2-40B4-BE49-F238E27FC236}">
                <a16:creationId xmlns:a16="http://schemas.microsoft.com/office/drawing/2014/main" xmlns="" id="{680E533D-556D-4AC1-8765-CFABCDF86975}"/>
              </a:ext>
            </a:extLst>
          </p:cNvPr>
          <p:cNvSpPr txBox="1">
            <a:spLocks/>
          </p:cNvSpPr>
          <p:nvPr/>
        </p:nvSpPr>
        <p:spPr>
          <a:xfrm>
            <a:off x="5346700" y="315028"/>
            <a:ext cx="5346700" cy="437079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vert="horz" lIns="91424" tIns="45712" rIns="91424" bIns="45712">
            <a:no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spcBef>
                <a:spcPts val="0"/>
              </a:spcBef>
              <a:buClr>
                <a:srgbClr val="0BD0D9"/>
              </a:buClr>
              <a:buNone/>
              <a:defRPr/>
            </a:pPr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реализации мероприятий государственной программы Российской Федерации «Развитие культуры и туризма» </a:t>
            </a:r>
            <a:r>
              <a:rPr lang="ru-RU" sz="1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2023 г. </a:t>
            </a:r>
            <a:r>
              <a:rPr lang="ru-RU" sz="1400" dirty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запланирован капитальный ремонт здания «</a:t>
            </a:r>
            <a:r>
              <a:rPr lang="ru-RU" sz="1400" dirty="0" err="1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Конопатский</a:t>
            </a:r>
            <a:r>
              <a:rPr lang="ru-RU" sz="1400" dirty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сельский клуб" структурное подразделение МБУК «Центр культуры» Старошайговского муниципального района Республики Мордовия, площадью 266,1 м², стоимостью строительства </a:t>
            </a:r>
            <a:r>
              <a:rPr lang="ru-RU" sz="1400" dirty="0" smtClean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12,9 млн. </a:t>
            </a:r>
            <a:r>
              <a:rPr lang="ru-RU" sz="1400" dirty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рублей, вместимость 50 </a:t>
            </a:r>
            <a:r>
              <a:rPr lang="ru-RU" sz="1400" dirty="0" smtClean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человек. </a:t>
            </a:r>
            <a:endParaRPr lang="ru-RU" sz="1400" dirty="0">
              <a:solidFill>
                <a:srgbClr val="04617B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80000"/>
              </a:lnSpc>
              <a:spcBef>
                <a:spcPts val="0"/>
              </a:spcBef>
              <a:buClr>
                <a:srgbClr val="0BD0D9"/>
              </a:buClr>
              <a:buNone/>
              <a:defRPr/>
            </a:pPr>
            <a:endParaRPr lang="ru-RU" sz="1300" dirty="0">
              <a:solidFill>
                <a:srgbClr val="04617B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Объект 3">
            <a:extLst>
              <a:ext uri="{FF2B5EF4-FFF2-40B4-BE49-F238E27FC236}">
                <a16:creationId xmlns:a16="http://schemas.microsoft.com/office/drawing/2014/main" xmlns="" id="{3B1E512B-A884-458C-AE30-946A0A1A30CA}"/>
              </a:ext>
            </a:extLst>
          </p:cNvPr>
          <p:cNvSpPr txBox="1">
            <a:spLocks/>
          </p:cNvSpPr>
          <p:nvPr/>
        </p:nvSpPr>
        <p:spPr>
          <a:xfrm>
            <a:off x="0" y="315028"/>
            <a:ext cx="5369155" cy="4371517"/>
          </a:xfrm>
          <a:prstGeom prst="rect">
            <a:avLst/>
          </a:prstGeom>
          <a:solidFill>
            <a:srgbClr val="CCCCFF"/>
          </a:solidFill>
        </p:spPr>
        <p:txBody>
          <a:bodyPr vert="horz" lIns="91424" tIns="45712" rIns="91424" bIns="45712">
            <a:normAutofit fontScale="25000" lnSpcReduction="200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ru-RU" sz="6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рамках государственной программы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6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Республики Мордовия "Развитие 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6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образования в Республике 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6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Мордовия" на </a:t>
            </a:r>
            <a:r>
              <a:rPr lang="ru-RU" sz="6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2015 </a:t>
            </a:r>
            <a:r>
              <a:rPr lang="ru-RU" sz="6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- 2025 годы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55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2023 г. планируется капитальный ремонт здания 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55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МОУ «Старошайговская средняя 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55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общеобразовательная школа» общей площадью 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55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3546 кв. м., стоимостью ремонта </a:t>
            </a:r>
            <a:r>
              <a:rPr lang="ru-RU" sz="55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59,2 млн. </a:t>
            </a:r>
            <a:endParaRPr lang="ru-RU" sz="55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ru-RU" sz="55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рублей, вместимость 600 </a:t>
            </a:r>
            <a:r>
              <a:rPr lang="ru-RU" sz="55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человек.</a:t>
            </a:r>
            <a:endParaRPr lang="ru-RU" sz="55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8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800" dirty="0"/>
          </a:p>
        </p:txBody>
      </p:sp>
      <p:sp>
        <p:nvSpPr>
          <p:cNvPr id="19" name="Объект 2">
            <a:extLst>
              <a:ext uri="{FF2B5EF4-FFF2-40B4-BE49-F238E27FC236}">
                <a16:creationId xmlns:a16="http://schemas.microsoft.com/office/drawing/2014/main" xmlns="" id="{90F95CB4-232F-447B-9E32-0BB53DC8D6D8}"/>
              </a:ext>
            </a:extLst>
          </p:cNvPr>
          <p:cNvSpPr txBox="1">
            <a:spLocks/>
          </p:cNvSpPr>
          <p:nvPr/>
        </p:nvSpPr>
        <p:spPr>
          <a:xfrm>
            <a:off x="0" y="4694575"/>
            <a:ext cx="4660493" cy="2762841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vert="horz" lIns="91424" tIns="45712" rIns="91424" bIns="45712">
            <a:no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spcBef>
                <a:spcPts val="0"/>
              </a:spcBef>
              <a:buClr>
                <a:srgbClr val="0BD0D9"/>
              </a:buClr>
              <a:buNone/>
              <a:defRPr/>
            </a:pPr>
            <a:endParaRPr lang="ru-RU" sz="16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80000"/>
              </a:lnSpc>
              <a:spcBef>
                <a:spcPts val="0"/>
              </a:spcBef>
              <a:buClr>
                <a:srgbClr val="0BD0D9"/>
              </a:buClr>
              <a:buNone/>
              <a:defRPr/>
            </a:pPr>
            <a:endParaRPr lang="ru-RU" sz="16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80000"/>
              </a:lnSpc>
              <a:spcBef>
                <a:spcPts val="0"/>
              </a:spcBef>
              <a:buClr>
                <a:srgbClr val="0BD0D9"/>
              </a:buClr>
              <a:buNone/>
              <a:defRPr/>
            </a:pPr>
            <a:r>
              <a:rPr lang="ru-RU" sz="1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Государственной программы Российской Федерации «Комплексное развитие сельских территорий»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2023 г.</a:t>
            </a:r>
          </a:p>
          <a:p>
            <a:pPr marL="0" indent="0" algn="ctr">
              <a:lnSpc>
                <a:spcPct val="80000"/>
              </a:lnSpc>
              <a:spcBef>
                <a:spcPts val="0"/>
              </a:spcBef>
              <a:buClr>
                <a:srgbClr val="0BD0D9"/>
              </a:buClr>
              <a:buNone/>
              <a:defRPr/>
            </a:pPr>
            <a:r>
              <a:rPr lang="ru-RU" sz="16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планируется приобретение домов в с. Старое </a:t>
            </a:r>
            <a:r>
              <a:rPr lang="ru-RU" sz="1600" dirty="0" err="1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Шайгово</a:t>
            </a:r>
            <a:r>
              <a:rPr lang="ru-RU" sz="16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площадью 72 м², стоимостью 3,4 млн. рублей и дома в с. Новотроицкое, площадью 54 м², стоимостью 2,5 млн. рублей, для предоставления их по договору найма жилого помещения</a:t>
            </a:r>
            <a:endParaRPr lang="ru-RU" sz="1600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Объект 2">
            <a:extLst>
              <a:ext uri="{FF2B5EF4-FFF2-40B4-BE49-F238E27FC236}">
                <a16:creationId xmlns:a16="http://schemas.microsoft.com/office/drawing/2014/main" xmlns="" id="{3AB67F0B-D709-44E5-9CB5-5F1FF0EC41E1}"/>
              </a:ext>
            </a:extLst>
          </p:cNvPr>
          <p:cNvSpPr txBox="1">
            <a:spLocks/>
          </p:cNvSpPr>
          <p:nvPr/>
        </p:nvSpPr>
        <p:spPr>
          <a:xfrm>
            <a:off x="4657034" y="4702603"/>
            <a:ext cx="6036366" cy="2762841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vert="horz" lIns="91424" tIns="45712" rIns="91424" bIns="45712">
            <a:no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spcBef>
                <a:spcPts val="0"/>
              </a:spcBef>
              <a:buClr>
                <a:srgbClr val="0BD0D9"/>
              </a:buClr>
              <a:buNone/>
              <a:defRPr/>
            </a:pPr>
            <a:endParaRPr lang="ru-RU" sz="1400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D3E3DD57-D224-1F27-9F8F-7CA32360FF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9562" y="2047831"/>
            <a:ext cx="3341710" cy="1496927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313704DB-5510-CF34-7990-490F7DACC9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4134" y="2835467"/>
            <a:ext cx="2698049" cy="173280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C74CA6F9-2C23-115C-740D-8863C7605A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71700" y="2864752"/>
            <a:ext cx="1772707" cy="1732197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xmlns="" id="{290E5FDD-06C7-E124-7606-A9A4926E224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50471" y="2677940"/>
            <a:ext cx="3457924" cy="1919010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xmlns="" id="{71988BD0-A148-5B8C-9B87-048DF723915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8357" y="4804560"/>
            <a:ext cx="4295155" cy="2488714"/>
          </a:xfrm>
          <a:prstGeom prst="rect">
            <a:avLst/>
          </a:prstGeom>
        </p:spPr>
      </p:pic>
      <p:pic>
        <p:nvPicPr>
          <p:cNvPr id="15" name="Рисунок 14" descr="Конопатский сельский клуб. Подробная информация: расписание, фото, адрес и  т. д. на официальном сайте Культура.РФ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13786" y="1732775"/>
            <a:ext cx="2589826" cy="2126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66148390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912" y="162485"/>
            <a:ext cx="9526940" cy="393776"/>
          </a:xfrm>
        </p:spPr>
        <p:txBody>
          <a:bodyPr lIns="104306" tIns="45712" rIns="104306" bIns="52153">
            <a:normAutofit/>
          </a:bodyPr>
          <a:lstStyle/>
          <a:p>
            <a:pPr algn="ctr"/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" y="278244"/>
            <a:ext cx="6131798" cy="723629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lIns="91424" tIns="45712" rIns="91424" bIns="45712">
            <a:normAutofit fontScale="25000" lnSpcReduction="20000"/>
          </a:bodyPr>
          <a:lstStyle/>
          <a:p>
            <a:pPr>
              <a:spcBef>
                <a:spcPts val="0"/>
              </a:spcBef>
              <a:buNone/>
            </a:pPr>
            <a:r>
              <a:rPr lang="ru-RU" sz="6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В рамках Государственной программы Российской Федерации «Комплексное развитие сельских территорий» на 2023 год </a:t>
            </a:r>
          </a:p>
          <a:p>
            <a:pPr indent="0">
              <a:spcBef>
                <a:spcPts val="0"/>
              </a:spcBef>
              <a:buNone/>
            </a:pPr>
            <a:r>
              <a:rPr lang="ru-RU" sz="55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запланировано строительство трех дорог: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55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автомобильной дороги в с. Богдановка по пер. Чапаева, ул. Советская,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55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обеспечивающей подъезд до спортплощадки Старошайговского муниципального </a:t>
            </a:r>
            <a:r>
              <a:rPr lang="ru-RU" sz="55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района </a:t>
            </a:r>
            <a:r>
              <a:rPr lang="ru-RU" sz="55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Республики Мордовия, </a:t>
            </a:r>
            <a:r>
              <a:rPr lang="ru-RU" sz="55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протяженностью     1 </a:t>
            </a:r>
            <a:r>
              <a:rPr lang="ru-RU" sz="55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км., стоимостью 36,1 млн.руб.;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55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автомобильной дороги, обеспечивающей подъезд к КФХ </a:t>
            </a:r>
            <a:r>
              <a:rPr lang="ru-RU" sz="55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Кибакова</a:t>
            </a:r>
            <a:r>
              <a:rPr lang="ru-RU" sz="55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А.Ф</a:t>
            </a:r>
            <a:r>
              <a:rPr lang="ru-RU" sz="55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      </a:t>
            </a:r>
            <a:r>
              <a:rPr lang="ru-RU" sz="55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Старошайговском муниципальном районе Республики Мордовия, протяженностью 0,800 км., стоимостью 33,1 млн</a:t>
            </a:r>
            <a:r>
              <a:rPr lang="ru-RU" sz="55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руб</a:t>
            </a:r>
            <a:r>
              <a:rPr lang="ru-RU" sz="55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.;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55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автомобильной дороги по ул. Молодежная до зданий коровников ООО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55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"</a:t>
            </a:r>
            <a:r>
              <a:rPr lang="ru-RU" sz="55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Конопатское</a:t>
            </a:r>
            <a:r>
              <a:rPr lang="ru-RU" sz="55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" в с. Конопать Старошайговского муниципального района Республики Мордовия, протяженностью 2,052 км., стоимостью </a:t>
            </a:r>
            <a:r>
              <a:rPr lang="ru-RU" sz="55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72,0 </a:t>
            </a:r>
            <a:r>
              <a:rPr lang="ru-RU" sz="55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млн</a:t>
            </a:r>
            <a:r>
              <a:rPr lang="ru-RU" sz="55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руб</a:t>
            </a:r>
            <a:r>
              <a:rPr lang="ru-RU" sz="55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en-US" sz="4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8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800" dirty="0"/>
          </a:p>
          <a:p>
            <a:endParaRPr lang="ru-RU" sz="4800" dirty="0"/>
          </a:p>
          <a:p>
            <a:endParaRPr lang="ru-RU" sz="4800" dirty="0"/>
          </a:p>
          <a:p>
            <a:pPr marL="0" indent="0">
              <a:buNone/>
            </a:pPr>
            <a:endParaRPr lang="ru-RU" sz="55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5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Планируется обустройство площадок накопления ТКО в </a:t>
            </a:r>
            <a:r>
              <a:rPr lang="ru-RU" sz="55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Старотеризморгском</a:t>
            </a:r>
            <a:r>
              <a:rPr lang="ru-RU" sz="5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55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Новофедоровском</a:t>
            </a:r>
            <a:r>
              <a:rPr lang="ru-RU" sz="5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сельских поселениях Старошайговского района общей стоимостью 2,45 млн. рублей.</a:t>
            </a:r>
          </a:p>
          <a:p>
            <a:pPr marL="0" indent="0">
              <a:buNone/>
            </a:pPr>
            <a:endParaRPr lang="ru-RU" sz="4800" dirty="0"/>
          </a:p>
          <a:p>
            <a:pPr marL="0" indent="0">
              <a:buNone/>
            </a:pPr>
            <a:endParaRPr lang="ru-RU" sz="48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9523839" y="1"/>
            <a:ext cx="1169561" cy="351546"/>
          </a:xfrm>
          <a:prstGeom prst="rect">
            <a:avLst/>
          </a:prstGeom>
        </p:spPr>
        <p:txBody>
          <a:bodyPr wrap="square" lIns="104306" tIns="52153" rIns="104306" bIns="52153">
            <a:spAutoFit/>
          </a:bodyPr>
          <a:lstStyle/>
          <a:p>
            <a:pPr algn="r">
              <a:defRPr/>
            </a:pPr>
            <a:r>
              <a:rPr lang="ru-RU" sz="16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Слайд </a:t>
            </a:r>
            <a:r>
              <a:rPr lang="en-US" sz="16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6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ru-RU" sz="1600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Объект 3">
            <a:extLst>
              <a:ext uri="{FF2B5EF4-FFF2-40B4-BE49-F238E27FC236}">
                <a16:creationId xmlns:a16="http://schemas.microsoft.com/office/drawing/2014/main" xmlns="" id="{DD66794C-1748-437E-B63D-F003A8C10344}"/>
              </a:ext>
            </a:extLst>
          </p:cNvPr>
          <p:cNvSpPr txBox="1">
            <a:spLocks/>
          </p:cNvSpPr>
          <p:nvPr/>
        </p:nvSpPr>
        <p:spPr>
          <a:xfrm>
            <a:off x="6077082" y="278244"/>
            <a:ext cx="4388131" cy="287349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24" tIns="45712" rIns="91424" bIns="45712">
            <a:normAutofit fontScale="25000" lnSpcReduction="200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8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800" dirty="0"/>
          </a:p>
        </p:txBody>
      </p:sp>
      <p:sp>
        <p:nvSpPr>
          <p:cNvPr id="18" name="Объект 2">
            <a:extLst>
              <a:ext uri="{FF2B5EF4-FFF2-40B4-BE49-F238E27FC236}">
                <a16:creationId xmlns:a16="http://schemas.microsoft.com/office/drawing/2014/main" xmlns="" id="{2EFEB729-4A58-4CD1-B8AA-E29BF03C0771}"/>
              </a:ext>
            </a:extLst>
          </p:cNvPr>
          <p:cNvSpPr txBox="1">
            <a:spLocks/>
          </p:cNvSpPr>
          <p:nvPr/>
        </p:nvSpPr>
        <p:spPr>
          <a:xfrm>
            <a:off x="6385200" y="2156265"/>
            <a:ext cx="3886250" cy="93023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24" tIns="45712" rIns="91424" bIns="45712">
            <a:no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spcBef>
                <a:spcPts val="0"/>
              </a:spcBef>
              <a:buClr>
                <a:srgbClr val="0BD0D9"/>
              </a:buClr>
              <a:buNone/>
              <a:defRPr/>
            </a:pPr>
            <a:r>
              <a:rPr lang="ru-RU" sz="1400" dirty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также планируется строительство детской спортивной площадки в с. Новое </a:t>
            </a:r>
            <a:r>
              <a:rPr lang="ru-RU" sz="1400" dirty="0" err="1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Акшино</a:t>
            </a:r>
            <a:r>
              <a:rPr lang="ru-RU" sz="1400" dirty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Старошайговского муниципального района Республики Мордовия, площадью 292,9 м², </a:t>
            </a:r>
          </a:p>
          <a:p>
            <a:pPr marL="0" indent="0">
              <a:lnSpc>
                <a:spcPct val="80000"/>
              </a:lnSpc>
              <a:spcBef>
                <a:spcPts val="0"/>
              </a:spcBef>
              <a:buClr>
                <a:srgbClr val="0BD0D9"/>
              </a:buClr>
              <a:buNone/>
              <a:defRPr/>
            </a:pPr>
            <a:r>
              <a:rPr lang="ru-RU" sz="1400" dirty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сметной стоимостью </a:t>
            </a:r>
            <a:r>
              <a:rPr lang="ru-RU" sz="1400" dirty="0" smtClean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3,7 млн. </a:t>
            </a:r>
            <a:r>
              <a:rPr lang="ru-RU" sz="1400" dirty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рублей. </a:t>
            </a:r>
          </a:p>
        </p:txBody>
      </p:sp>
      <p:sp>
        <p:nvSpPr>
          <p:cNvPr id="21" name="Объект 3">
            <a:extLst>
              <a:ext uri="{FF2B5EF4-FFF2-40B4-BE49-F238E27FC236}">
                <a16:creationId xmlns:a16="http://schemas.microsoft.com/office/drawing/2014/main" xmlns="" id="{858562C1-528B-411D-9EE3-5DA3C112A81E}"/>
              </a:ext>
            </a:extLst>
          </p:cNvPr>
          <p:cNvSpPr txBox="1">
            <a:spLocks/>
          </p:cNvSpPr>
          <p:nvPr/>
        </p:nvSpPr>
        <p:spPr>
          <a:xfrm>
            <a:off x="6087048" y="3150523"/>
            <a:ext cx="4388131" cy="436401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91424" tIns="45712" rIns="91424" bIns="45712">
            <a:normAutofit fontScale="25000" lnSpcReduction="200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sz="6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6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6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6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рамках Муниципальной программы «Развитие дорожного хозяйства на 2016-2024 годы» </a:t>
            </a:r>
            <a:r>
              <a:rPr lang="ru-RU" sz="55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2023 год планируется ремонт автомобильных дорог в с. Старое </a:t>
            </a:r>
            <a:r>
              <a:rPr lang="ru-RU" sz="55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Шайгово</a:t>
            </a:r>
            <a:r>
              <a:rPr lang="ru-RU" sz="55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r>
              <a:rPr lang="ru-RU" sz="55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5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«Ремонт автомобильной дороги по ул. Центральная             в с. Богдановка </a:t>
            </a:r>
            <a:r>
              <a:rPr lang="ru-RU" sz="5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Старошайговского</a:t>
            </a:r>
            <a:r>
              <a:rPr lang="ru-RU" sz="5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Республики Мордовия» протяженностью           0,827 км., стоимостью 3,1  млн. рублей;</a:t>
            </a:r>
          </a:p>
          <a:p>
            <a:pPr marL="0" indent="0">
              <a:buNone/>
            </a:pPr>
            <a:endParaRPr lang="ru-RU" sz="5500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5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«Ремонт автомобильной дороги по ул. Дачная                 в с.Старое  </a:t>
            </a:r>
            <a:r>
              <a:rPr lang="ru-RU" sz="5500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Акшино</a:t>
            </a:r>
            <a:r>
              <a:rPr lang="ru-RU" sz="55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Старошайговского</a:t>
            </a:r>
            <a:r>
              <a:rPr lang="ru-RU" sz="55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Мордовия» протяженностью 0,488 км., стоимостью 4,0 млн. рублей;</a:t>
            </a:r>
          </a:p>
          <a:p>
            <a:pPr marL="0" indent="0">
              <a:buNone/>
            </a:pPr>
            <a:endParaRPr lang="ru-RU" sz="550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Tx/>
              <a:buChar char="-"/>
            </a:pPr>
            <a:r>
              <a:rPr lang="ru-RU" sz="55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«Ремонт автомобильной дороги по ул. Садовая              в  с. Мельцаны </a:t>
            </a:r>
            <a:r>
              <a:rPr lang="ru-RU" sz="5500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Старошайговского</a:t>
            </a:r>
            <a:r>
              <a:rPr lang="ru-RU" sz="55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Мордовия» протяженностью           0,41 км., стоимостью 2,6 млн. рублей.</a:t>
            </a:r>
          </a:p>
          <a:p>
            <a:pPr marL="0" indent="0">
              <a:buFontTx/>
              <a:buChar char="-"/>
            </a:pPr>
            <a:endParaRPr lang="ru-RU" sz="46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7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37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55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8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800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750FC8DF-30F1-49F6-C1BA-D8745367EC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89789" y="2835468"/>
            <a:ext cx="3391699" cy="188675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61091B48-0025-B7D6-CDF8-5CDF55E7F3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0591" y="2835467"/>
            <a:ext cx="2153034" cy="2517038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537F5FF0-3707-5E9E-DA3D-DC550A56EE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73109" y="326372"/>
            <a:ext cx="2850730" cy="182989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4DB5E70B-E5D7-0A28-E7CF-23DE6D754F3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21447" y="4489505"/>
            <a:ext cx="3452237" cy="1980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172173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0693400" cy="1732775"/>
          </a:xfrm>
        </p:spPr>
        <p:txBody>
          <a:bodyPr lIns="104306" tIns="52153" rIns="104306" bIns="52153" rtlCol="0">
            <a:noAutofit/>
          </a:bodyPr>
          <a:lstStyle/>
          <a:p>
            <a:pPr>
              <a:defRPr/>
            </a:pPr>
            <a:r>
              <a:rPr lang="ru-RU" sz="2300" b="1" dirty="0">
                <a:latin typeface="+mn-lt"/>
              </a:rPr>
              <a:t> </a:t>
            </a:r>
          </a:p>
        </p:txBody>
      </p:sp>
      <p:pic>
        <p:nvPicPr>
          <p:cNvPr id="11" name="Picture 2" descr="C:\Users\Arxitektor\Desktop\Заявка в минсельхоз по Старошайговскому району\Презентация\20190605_08593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3393" y="2351573"/>
            <a:ext cx="4763423" cy="3386839"/>
          </a:xfrm>
          <a:prstGeom prst="rect">
            <a:avLst/>
          </a:prstGeom>
          <a:noFill/>
        </p:spPr>
      </p:pic>
      <p:pic>
        <p:nvPicPr>
          <p:cNvPr id="12" name="Picture 2" descr="C:\Users\Arxitektor\Desktop\Заявка в минсельхоз по Старошайговскому району\Презентация\20190605_0904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99328" y="2310596"/>
            <a:ext cx="4594852" cy="2940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Объект 2">
            <a:extLst>
              <a:ext uri="{FF2B5EF4-FFF2-40B4-BE49-F238E27FC236}">
                <a16:creationId xmlns="" xmlns:a16="http://schemas.microsoft.com/office/drawing/2014/main" id="{D881974F-EFAD-4D8D-979F-99847CA14F45}"/>
              </a:ext>
            </a:extLst>
          </p:cNvPr>
          <p:cNvSpPr txBox="1">
            <a:spLocks/>
          </p:cNvSpPr>
          <p:nvPr/>
        </p:nvSpPr>
        <p:spPr>
          <a:xfrm>
            <a:off x="-33238" y="354435"/>
            <a:ext cx="10693400" cy="1732776"/>
          </a:xfrm>
          <a:prstGeom prst="rect">
            <a:avLst/>
          </a:prstGeom>
        </p:spPr>
        <p:txBody>
          <a:bodyPr vert="horz" lIns="104306" tIns="52153" rIns="104306" bIns="52153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Модернизация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очистных сооружений и канализационных сетей в с. Ст.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Шайгово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4" descr="C:\Users\Arxitektor\Desktop\Заявка в минсельхоз по Старошайговскому району\Презентация\20190605_090055.jpg">
            <a:extLst>
              <a:ext uri="{FF2B5EF4-FFF2-40B4-BE49-F238E27FC236}">
                <a16:creationId xmlns="" xmlns:a16="http://schemas.microsoft.com/office/drawing/2014/main" id="{D6D468BD-A612-4601-9DB0-CACBFAC6A5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79615" y="4568269"/>
            <a:ext cx="5016565" cy="278257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0000">
    <p:diamond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E425410-D4DC-4D71-B049-DCBD85C69F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440" y="81893"/>
            <a:ext cx="10441960" cy="3460562"/>
          </a:xfrm>
        </p:spPr>
        <p:txBody>
          <a:bodyPr lIns="104306" tIns="52153" rIns="104306" bIns="52153">
            <a:normAutofit/>
          </a:bodyPr>
          <a:lstStyle/>
          <a:p>
            <a:pPr algn="ctr"/>
            <a:endParaRPr lang="ru-RU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1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3">
            <a:extLst>
              <a:ext uri="{FF2B5EF4-FFF2-40B4-BE49-F238E27FC236}">
                <a16:creationId xmlns:a16="http://schemas.microsoft.com/office/drawing/2014/main" xmlns="" id="{DB410EEF-0852-4C99-B267-642DA0EDBCEC}"/>
              </a:ext>
            </a:extLst>
          </p:cNvPr>
          <p:cNvSpPr txBox="1">
            <a:spLocks/>
          </p:cNvSpPr>
          <p:nvPr/>
        </p:nvSpPr>
        <p:spPr>
          <a:xfrm>
            <a:off x="251440" y="364665"/>
            <a:ext cx="5011051" cy="472593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lIns="91424" tIns="45712" rIns="91424" bIns="45712">
            <a:normAutofit fontScale="25000" lnSpcReduction="200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ru-RU" sz="6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В рамках Государственной программы Российской Федерации «Комплексное развитие сельских территорий» на 2024 год</a:t>
            </a:r>
            <a:endParaRPr lang="ru-RU" sz="64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sz="4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328522" algn="just">
              <a:buNone/>
            </a:pPr>
            <a:r>
              <a:rPr lang="ru-RU" sz="6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Планируется приобретение домов в с. Старое </a:t>
            </a:r>
            <a:r>
              <a:rPr lang="ru-RU" sz="6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Шайгово</a:t>
            </a:r>
            <a:r>
              <a:rPr lang="ru-RU" sz="6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площадью 72 м², стоимостью 4,7 млн. рублей и дома в с. Богдановка, площадью 72 м², стоимостью 4,7 млн. рублей, для предоставления их по договору найма жилого помещения, а также строительство индивидуального жилого дома с. Мельцаны, площадью 72 м², стоимостью 2,5 млн. рублей, для улучшения жилищных условий граждан работающих в сельской местности.</a:t>
            </a:r>
          </a:p>
          <a:p>
            <a:pPr marL="0" indent="328522" algn="just">
              <a:buNone/>
            </a:pPr>
            <a:r>
              <a:rPr lang="ru-RU" sz="6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Также в рамках программы планируется обустройство площадок накопления </a:t>
            </a:r>
            <a:r>
              <a:rPr lang="ru-RU" sz="6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ТКО </a:t>
            </a:r>
            <a:r>
              <a:rPr lang="ru-RU" sz="6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6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Богдановском</a:t>
            </a:r>
            <a:r>
              <a:rPr lang="ru-RU" sz="6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сельском поселении Старошайговского района общей стоимостью 700,0 тыс. рублей.</a:t>
            </a:r>
          </a:p>
          <a:p>
            <a:pPr marL="0" indent="0" algn="just">
              <a:buNone/>
            </a:pPr>
            <a:r>
              <a:rPr lang="ru-RU" sz="6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ru-RU" sz="64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64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64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800" dirty="0"/>
          </a:p>
        </p:txBody>
      </p:sp>
      <p:sp>
        <p:nvSpPr>
          <p:cNvPr id="12" name="Объект 3">
            <a:extLst>
              <a:ext uri="{FF2B5EF4-FFF2-40B4-BE49-F238E27FC236}">
                <a16:creationId xmlns:a16="http://schemas.microsoft.com/office/drawing/2014/main" xmlns="" id="{ADFA7D19-9E1F-40A6-8E55-8CBBC64EFC3A}"/>
              </a:ext>
            </a:extLst>
          </p:cNvPr>
          <p:cNvSpPr txBox="1">
            <a:spLocks/>
          </p:cNvSpPr>
          <p:nvPr/>
        </p:nvSpPr>
        <p:spPr>
          <a:xfrm>
            <a:off x="5346700" y="381103"/>
            <a:ext cx="5263195" cy="1970470"/>
          </a:xfrm>
          <a:prstGeom prst="rect">
            <a:avLst/>
          </a:prstGeom>
          <a:solidFill>
            <a:srgbClr val="CCCCFF"/>
          </a:solidFill>
        </p:spPr>
        <p:txBody>
          <a:bodyPr vert="horz" lIns="91424" tIns="45712" rIns="91424" bIns="45712">
            <a:normAutofit fontScale="25000" lnSpcReduction="200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ts val="0"/>
              </a:spcBef>
              <a:buNone/>
            </a:pPr>
            <a:r>
              <a:rPr lang="ru-RU" sz="6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рамках государственной программы</a:t>
            </a:r>
          </a:p>
          <a:p>
            <a:pPr algn="r">
              <a:spcBef>
                <a:spcPts val="0"/>
              </a:spcBef>
              <a:buNone/>
            </a:pPr>
            <a:r>
              <a:rPr lang="ru-RU" sz="6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Республики Мордовия "Развитие </a:t>
            </a:r>
          </a:p>
          <a:p>
            <a:pPr algn="r">
              <a:spcBef>
                <a:spcPts val="0"/>
              </a:spcBef>
              <a:buNone/>
            </a:pPr>
            <a:r>
              <a:rPr lang="ru-RU" sz="6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образования в Республике </a:t>
            </a:r>
          </a:p>
          <a:p>
            <a:pPr algn="r">
              <a:spcBef>
                <a:spcPts val="0"/>
              </a:spcBef>
              <a:buNone/>
            </a:pPr>
            <a:r>
              <a:rPr lang="ru-RU" sz="6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Мордовия" на 2014 - 2025 годы</a:t>
            </a:r>
          </a:p>
          <a:p>
            <a:pPr marL="0" indent="0">
              <a:spcBef>
                <a:spcPts val="0"/>
              </a:spcBef>
              <a:buNone/>
            </a:pPr>
            <a:endParaRPr lang="ru-RU" sz="64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6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2024 г. планируется строительство здания МОУ «Новотроицкая средняя общеобразовательная школа» площадью 1250 кв. м., стоимостью ремонта 130,0 млн. рублей, вместимостью 196 чел. </a:t>
            </a:r>
            <a:endParaRPr lang="ru-RU" sz="64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8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800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543CDF98-AB50-4126-81DD-F0BAB89C64CA}"/>
              </a:ext>
            </a:extLst>
          </p:cNvPr>
          <p:cNvSpPr/>
          <p:nvPr/>
        </p:nvSpPr>
        <p:spPr>
          <a:xfrm>
            <a:off x="9523839" y="1"/>
            <a:ext cx="1169561" cy="351546"/>
          </a:xfrm>
          <a:prstGeom prst="rect">
            <a:avLst/>
          </a:prstGeom>
        </p:spPr>
        <p:txBody>
          <a:bodyPr wrap="square" lIns="104306" tIns="52153" rIns="104306" bIns="52153">
            <a:spAutoFit/>
          </a:bodyPr>
          <a:lstStyle/>
          <a:p>
            <a:pPr algn="r">
              <a:defRPr/>
            </a:pPr>
            <a:r>
              <a:rPr lang="ru-RU" sz="16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Слайд </a:t>
            </a:r>
            <a:r>
              <a:rPr lang="ru-RU" sz="16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endParaRPr lang="ru-RU" sz="1600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4F1C0852-254D-C106-6CC0-1D2E725A51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3070" y="3717829"/>
            <a:ext cx="2516214" cy="1332278"/>
          </a:xfrm>
          <a:prstGeom prst="rect">
            <a:avLst/>
          </a:prstGeom>
        </p:spPr>
      </p:pic>
      <p:sp>
        <p:nvSpPr>
          <p:cNvPr id="10" name="Объект 3">
            <a:extLst>
              <a:ext uri="{FF2B5EF4-FFF2-40B4-BE49-F238E27FC236}">
                <a16:creationId xmlns:a16="http://schemas.microsoft.com/office/drawing/2014/main" xmlns="" id="{513A7B9E-7877-933D-75F9-6436FFA114AF}"/>
              </a:ext>
            </a:extLst>
          </p:cNvPr>
          <p:cNvSpPr txBox="1">
            <a:spLocks/>
          </p:cNvSpPr>
          <p:nvPr/>
        </p:nvSpPr>
        <p:spPr>
          <a:xfrm>
            <a:off x="5354781" y="2727634"/>
            <a:ext cx="5011051" cy="4592274"/>
          </a:xfrm>
          <a:prstGeom prst="rect">
            <a:avLst/>
          </a:prstGeom>
          <a:solidFill>
            <a:srgbClr val="FBF7AB"/>
          </a:solidFill>
        </p:spPr>
        <p:txBody>
          <a:bodyPr vert="horz" lIns="91424" tIns="45712" rIns="91424" bIns="45712">
            <a:normAutofit fontScale="25000" lnSpcReduction="200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buNone/>
            </a:pPr>
            <a:endParaRPr lang="ru-RU" sz="6400" dirty="0">
              <a:ln w="3175" cmpd="sng">
                <a:noFill/>
              </a:ln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6400" dirty="0">
                <a:ln w="3175" cmpd="sng">
                  <a:noFill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Государственной программы Российской Федерации «Обеспечение доступным и комфортным жильем и коммунальными услугами граждан Российской Федерации»,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6400" dirty="0">
                <a:ln w="3175" cmpd="sng">
                  <a:noFill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Республиканской целевой программы «Жилище» планируется с</a:t>
            </a:r>
            <a:r>
              <a:rPr lang="ru-RU" sz="6400" dirty="0" err="1">
                <a:ln w="3175" cmpd="sng">
                  <a:noFill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троительство</a:t>
            </a:r>
            <a:r>
              <a:rPr lang="ru-RU" sz="6400" dirty="0">
                <a:ln w="3175" cmpd="sng">
                  <a:noFill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автомобильной дороги по ул. Садовая в с. Старое </a:t>
            </a:r>
            <a:r>
              <a:rPr lang="ru-RU" sz="6400" dirty="0" err="1">
                <a:ln w="3175" cmpd="sng">
                  <a:noFill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Шайгово</a:t>
            </a:r>
            <a:r>
              <a:rPr lang="ru-RU" sz="6400" dirty="0">
                <a:ln w="3175" cmpd="sng">
                  <a:noFill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Старошайговского района протяженностью 2,0 км, стоимостью строительства 22,6 млн. рублей</a:t>
            </a:r>
            <a:endParaRPr lang="ru-RU" sz="64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sz="34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48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4800" dirty="0"/>
          </a:p>
        </p:txBody>
      </p:sp>
      <p:sp>
        <p:nvSpPr>
          <p:cNvPr id="9" name="Объект 3">
            <a:extLst>
              <a:ext uri="{FF2B5EF4-FFF2-40B4-BE49-F238E27FC236}">
                <a16:creationId xmlns:a16="http://schemas.microsoft.com/office/drawing/2014/main" xmlns="" id="{BD4B8E9A-D0CD-053A-9C10-53B0686EB7DA}"/>
              </a:ext>
            </a:extLst>
          </p:cNvPr>
          <p:cNvSpPr txBox="1">
            <a:spLocks/>
          </p:cNvSpPr>
          <p:nvPr/>
        </p:nvSpPr>
        <p:spPr>
          <a:xfrm>
            <a:off x="5381312" y="2469821"/>
            <a:ext cx="5011051" cy="442180"/>
          </a:xfrm>
          <a:prstGeom prst="rect">
            <a:avLst/>
          </a:prstGeom>
          <a:solidFill>
            <a:srgbClr val="FBF7AB"/>
          </a:solidFill>
        </p:spPr>
        <p:txBody>
          <a:bodyPr vert="horz" lIns="91424" tIns="45712" rIns="91424" bIns="45712">
            <a:normAutofit fontScale="25000" lnSpcReduction="200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6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федерального и регионального проектов «Жилье» </a:t>
            </a:r>
            <a:endParaRPr lang="ru-RU" sz="48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ru-RU" sz="48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EF564A2-3619-4C05-A7F2-09E8AB1266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46388" y="4733338"/>
            <a:ext cx="3027836" cy="2446823"/>
          </a:xfrm>
          <a:prstGeom prst="rect">
            <a:avLst/>
          </a:prstGeom>
        </p:spPr>
      </p:pic>
      <p:sp>
        <p:nvSpPr>
          <p:cNvPr id="15" name="Объект 3">
            <a:extLst>
              <a:ext uri="{FF2B5EF4-FFF2-40B4-BE49-F238E27FC236}">
                <a16:creationId xmlns:a16="http://schemas.microsoft.com/office/drawing/2014/main" xmlns="" id="{8B3130F2-6508-AECE-5A4D-B3A3DA139717}"/>
              </a:ext>
            </a:extLst>
          </p:cNvPr>
          <p:cNvSpPr txBox="1">
            <a:spLocks/>
          </p:cNvSpPr>
          <p:nvPr/>
        </p:nvSpPr>
        <p:spPr>
          <a:xfrm>
            <a:off x="251440" y="5149070"/>
            <a:ext cx="5011051" cy="2207989"/>
          </a:xfrm>
          <a:prstGeom prst="rect">
            <a:avLst/>
          </a:prstGeom>
          <a:solidFill>
            <a:srgbClr val="B3EAF2"/>
          </a:solidFill>
        </p:spPr>
        <p:txBody>
          <a:bodyPr lIns="91424" tIns="45712" rIns="91424" bIns="45712">
            <a:normAutofit fontScale="25000" lnSpcReduction="200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6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реализации мероприятий государственной программы Российской Федерации «Развитие культуры и туризма» </a:t>
            </a:r>
          </a:p>
          <a:p>
            <a:pPr marL="0" indent="0" algn="ctr">
              <a:buNone/>
            </a:pPr>
            <a:r>
              <a:rPr lang="ru-RU" sz="6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2024 г. запланирован капитальный ремонт здания «</a:t>
            </a:r>
            <a:r>
              <a:rPr lang="ru-RU" sz="6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Мельцанский</a:t>
            </a:r>
            <a:r>
              <a:rPr lang="ru-RU" sz="6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сельский клуб" структурное подразделение МБУК «Центр культуры» Старошайговского муниципального района Республики Мордовия, площадью 266,1 м², стоимостью строительства 55,0 млн. рублей, вместимость 150 мест. </a:t>
            </a:r>
          </a:p>
          <a:p>
            <a:pPr marL="0" indent="0">
              <a:buNone/>
            </a:pPr>
            <a:endParaRPr lang="ru-RU" sz="64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8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800" dirty="0"/>
          </a:p>
        </p:txBody>
      </p:sp>
      <p:pic>
        <p:nvPicPr>
          <p:cNvPr id="13" name="Рисунок 12" descr="https://upload2.schoolrm.ru/iblock/751/shkola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30242" y="393792"/>
            <a:ext cx="1420228" cy="787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4389000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4668" y="137294"/>
            <a:ext cx="92869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800" b="1" i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Приоритетные  направления  для  инвестирования</a:t>
            </a:r>
            <a:r>
              <a:rPr lang="en-US" sz="2800" b="1" i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2800" b="1" i="1" u="sng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60354" y="851673"/>
            <a:ext cx="9787006" cy="82484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Инвестиционная площадка №1</a:t>
            </a:r>
            <a:r>
              <a:rPr lang="en-US" sz="3200" b="1" i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r>
              <a:rPr lang="ru-RU" sz="3200" i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Под организацию теплиц</a:t>
            </a:r>
          </a:p>
          <a:p>
            <a:r>
              <a:rPr lang="ru-RU" sz="3200" b="1" i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Инвестиционная площадка №2</a:t>
            </a:r>
            <a:r>
              <a:rPr lang="en-US" sz="3200" b="1" i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r>
              <a:rPr lang="ru-RU" sz="3200" i="1" dirty="0" smtClean="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Рекреационный туризм </a:t>
            </a:r>
            <a:r>
              <a:rPr lang="en-US" sz="3200" i="1" dirty="0" smtClean="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                                                   </a:t>
            </a:r>
            <a:r>
              <a:rPr lang="ru-RU" sz="3200" b="1" i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Инвестиционная площадка №3</a:t>
            </a:r>
            <a:r>
              <a:rPr lang="en-US" sz="3200" b="1" i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r>
              <a:rPr lang="ru-RU" sz="3200" i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</a:t>
            </a:r>
            <a:r>
              <a:rPr lang="ru-RU" sz="3200" i="1" dirty="0" smtClean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ля организации производств и развития сферы услуг </a:t>
            </a:r>
          </a:p>
          <a:p>
            <a:r>
              <a:rPr lang="ru-RU" sz="3200" b="1" i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Инвестиционная площадка №4</a:t>
            </a:r>
            <a:r>
              <a:rPr lang="en-US" sz="3200" b="1" i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r>
              <a:rPr lang="ru-RU" sz="3200" b="1" i="1" dirty="0" smtClean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3200" i="1" dirty="0" smtClean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Выращивание черной смородины на открытом грунте</a:t>
            </a:r>
            <a:endParaRPr lang="en-US" sz="3200" i="1" dirty="0" smtClean="0">
              <a:solidFill>
                <a:srgbClr val="0070C0"/>
              </a:solidFill>
              <a:latin typeface="Times New Roman"/>
              <a:ea typeface="Calibri"/>
              <a:cs typeface="Times New Roman"/>
            </a:endParaRPr>
          </a:p>
          <a:p>
            <a:r>
              <a:rPr lang="ru-RU" sz="3200" b="1" i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Инвестиционная площадка №</a:t>
            </a:r>
            <a:r>
              <a:rPr lang="en-US" sz="3200" b="1" i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5:</a:t>
            </a:r>
            <a:r>
              <a:rPr lang="ru-RU" sz="3200" b="1" i="1" dirty="0" smtClean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3200" i="1" dirty="0" smtClean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Организация национальной кухни. </a:t>
            </a:r>
            <a:endParaRPr lang="en-US" sz="3200" i="1" dirty="0" smtClean="0">
              <a:solidFill>
                <a:srgbClr val="0070C0"/>
              </a:solidFill>
              <a:latin typeface="Times New Roman"/>
              <a:ea typeface="Calibri"/>
              <a:cs typeface="Times New Roman"/>
            </a:endParaRPr>
          </a:p>
          <a:p>
            <a:r>
              <a:rPr lang="ru-RU" sz="3200" b="1" i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Инвестиционная площадка №</a:t>
            </a:r>
            <a:r>
              <a:rPr lang="en-US" sz="3200" b="1" i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6:</a:t>
            </a:r>
            <a:r>
              <a:rPr lang="ru-RU" sz="3200" b="1" i="1" dirty="0" smtClean="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3200" i="1" dirty="0" smtClean="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Строительство производственных зданий</a:t>
            </a:r>
          </a:p>
          <a:p>
            <a:endParaRPr lang="en-US" sz="3200" b="1" i="1" dirty="0" smtClean="0">
              <a:solidFill>
                <a:srgbClr val="0070C0"/>
              </a:solidFill>
              <a:latin typeface="Times New Roman"/>
              <a:ea typeface="Calibri"/>
              <a:cs typeface="Times New Roman"/>
            </a:endParaRPr>
          </a:p>
          <a:p>
            <a:endParaRPr lang="ru-RU" sz="2400" dirty="0" smtClean="0">
              <a:latin typeface="Calibri"/>
              <a:ea typeface="Calibri"/>
              <a:cs typeface="Times New Roman"/>
            </a:endParaRPr>
          </a:p>
          <a:p>
            <a:endParaRPr lang="ru-RU" sz="2400" i="1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sz="2400" i="1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6" name="Рисунок 19" descr="https://static.tildacdn.com/tild6464-3933-4939-b634-646535623636/place-marker.png"/>
          <p:cNvPicPr>
            <a:picLocks noChangeAspect="1" noChangeArrowheads="1"/>
          </p:cNvPicPr>
          <p:nvPr/>
        </p:nvPicPr>
        <p:blipFill>
          <a:blip r:embed="rId2"/>
          <a:srcRect l="12180" t="12500" r="12180" b="12660"/>
          <a:stretch>
            <a:fillRect/>
          </a:stretch>
        </p:blipFill>
        <p:spPr bwMode="auto">
          <a:xfrm>
            <a:off x="203164" y="0"/>
            <a:ext cx="857256" cy="85167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602" y="565921"/>
            <a:ext cx="10237011" cy="1785950"/>
          </a:xfrm>
        </p:spPr>
        <p:txBody>
          <a:bodyPr>
            <a:normAutofit/>
          </a:bodyPr>
          <a:lstStyle/>
          <a:p>
            <a:pPr lvl="0"/>
            <a:r>
              <a:rPr lang="ru-RU" sz="2400" u="sng" cap="none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Паспорт инвестиционной площадки №1</a:t>
            </a:r>
            <a:r>
              <a:rPr lang="ru-RU" sz="2400" cap="none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cap="none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half" idx="1"/>
          </p:nvPr>
        </p:nvGraphicFramePr>
        <p:xfrm>
          <a:off x="417478" y="1566053"/>
          <a:ext cx="4905605" cy="5681605"/>
        </p:xfrm>
        <a:graphic>
          <a:graphicData uri="http://schemas.openxmlformats.org/drawingml/2006/table">
            <a:tbl>
              <a:tblPr/>
              <a:tblGrid>
                <a:gridCol w="2440085"/>
                <a:gridCol w="80497"/>
                <a:gridCol w="2385023"/>
              </a:tblGrid>
              <a:tr h="203936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Calibri"/>
                          <a:cs typeface="Times New Roman"/>
                        </a:rPr>
                        <a:t>Общая информация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97" marR="550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3936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Times New Roman"/>
                          <a:ea typeface="Calibri"/>
                          <a:cs typeface="Times New Roman"/>
                        </a:rPr>
                        <a:t>Наименование площадки(здание, участок)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97" marR="550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земельный </a:t>
                      </a:r>
                      <a:r>
                        <a:rPr lang="ru-RU" sz="1000" i="1" dirty="0" smtClean="0">
                          <a:latin typeface="Times New Roman"/>
                          <a:ea typeface="Calibri"/>
                          <a:cs typeface="Times New Roman"/>
                        </a:rPr>
                        <a:t>участок</a:t>
                      </a:r>
                    </a:p>
                  </a:txBody>
                  <a:tcPr marL="55097" marR="550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163841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 smtClean="0">
                          <a:latin typeface="Times New Roman"/>
                          <a:ea typeface="Calibri"/>
                          <a:cs typeface="Times New Roman"/>
                        </a:rPr>
                        <a:t>Кадастровый номер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97" marR="550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 smtClean="0">
                          <a:latin typeface="Times New Roman"/>
                          <a:ea typeface="Calibri"/>
                          <a:cs typeface="Times New Roman"/>
                        </a:rPr>
                        <a:t>13:18:0123003:569</a:t>
                      </a:r>
                    </a:p>
                  </a:txBody>
                  <a:tcPr marL="55097" marR="550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7682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Times New Roman"/>
                          <a:ea typeface="Calibri"/>
                          <a:cs typeface="Times New Roman"/>
                        </a:rPr>
                        <a:t>Адрес объекта</a:t>
                      </a:r>
                      <a:r>
                        <a:rPr lang="ru-RU" sz="800" dirty="0">
                          <a:latin typeface="Times New Roman"/>
                          <a:ea typeface="Calibri"/>
                          <a:cs typeface="Times New Roman"/>
                        </a:rPr>
                        <a:t> (муниципальное образование, город, населенный пункт)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97" marR="550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Республика Мордовия, </a:t>
                      </a:r>
                      <a:r>
                        <a:rPr lang="ru-RU" sz="1000" i="1" dirty="0" err="1">
                          <a:latin typeface="Times New Roman"/>
                          <a:ea typeface="Calibri"/>
                          <a:cs typeface="Times New Roman"/>
                        </a:rPr>
                        <a:t>Старошайговский</a:t>
                      </a: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 район с. Старое </a:t>
                      </a:r>
                      <a:r>
                        <a:rPr lang="ru-RU" sz="1000" i="1" dirty="0" err="1">
                          <a:latin typeface="Times New Roman"/>
                          <a:ea typeface="Calibri"/>
                          <a:cs typeface="Times New Roman"/>
                        </a:rPr>
                        <a:t>Шайгово</a:t>
                      </a: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, ул. Советская, д.62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97" marR="550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5365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Times New Roman"/>
                          <a:ea typeface="Calibri"/>
                          <a:cs typeface="Times New Roman"/>
                        </a:rPr>
                        <a:t>Тип площадки</a:t>
                      </a:r>
                      <a:r>
                        <a:rPr lang="ru-RU" sz="800" dirty="0">
                          <a:latin typeface="Times New Roman"/>
                          <a:ea typeface="Calibri"/>
                          <a:cs typeface="Times New Roman"/>
                        </a:rPr>
                        <a:t> Свободные земли Территория незавершенного строительства Складское помещение Производственная база (перечень оборудования) Здание предприятия (наименование) Иное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97" marR="550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 err="1">
                          <a:latin typeface="Times New Roman"/>
                          <a:ea typeface="Calibri"/>
                          <a:cs typeface="Times New Roman"/>
                        </a:rPr>
                        <a:t>Гринфилд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97" marR="550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3841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Times New Roman"/>
                          <a:ea typeface="Calibri"/>
                          <a:cs typeface="Times New Roman"/>
                        </a:rPr>
                        <a:t>Площадь земельного участка, га</a:t>
                      </a:r>
                      <a:endParaRPr lang="ru-R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97" marR="550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38,2 га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97" marR="550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7682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Times New Roman"/>
                          <a:ea typeface="Calibri"/>
                          <a:cs typeface="Times New Roman"/>
                        </a:rPr>
                        <a:t>Площадь объекта капитального строительства (при наличии), м²</a:t>
                      </a:r>
                      <a:endParaRPr lang="ru-R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97" marR="550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97" marR="550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1524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Times New Roman"/>
                          <a:ea typeface="Calibri"/>
                          <a:cs typeface="Times New Roman"/>
                        </a:rPr>
                        <a:t>Форма собственности / Балансодержатель</a:t>
                      </a:r>
                      <a:r>
                        <a:rPr lang="ru-RU" sz="800">
                          <a:latin typeface="Times New Roman"/>
                          <a:ea typeface="Calibri"/>
                          <a:cs typeface="Times New Roman"/>
                        </a:rPr>
                        <a:t> (федеральная, республиканская, муниципальная, частная)</a:t>
                      </a:r>
                      <a:endParaRPr lang="ru-R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97" marR="550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i="1" dirty="0">
                          <a:latin typeface="Times New Roman"/>
                          <a:ea typeface="Calibri"/>
                          <a:cs typeface="Times New Roman"/>
                        </a:rPr>
                        <a:t>Частная (ООО «Мордовские сельскохозяйственные машины»)</a:t>
                      </a:r>
                      <a:endParaRPr lang="ru-RU" sz="1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97" marR="550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4888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Times New Roman"/>
                          <a:ea typeface="Calibri"/>
                          <a:cs typeface="Times New Roman"/>
                        </a:rPr>
                        <a:t>Вид разрешенного использования</a:t>
                      </a:r>
                      <a:endParaRPr lang="ru-R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97" marR="550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Для размещения объектов сельскохозяйственного  назначения и  сельскохозяйственных угодий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97" marR="550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4888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Times New Roman"/>
                          <a:ea typeface="Calibri"/>
                          <a:cs typeface="Times New Roman"/>
                        </a:rPr>
                        <a:t>Оценочная стоимость</a:t>
                      </a:r>
                      <a:r>
                        <a:rPr lang="ru-RU" sz="800">
                          <a:latin typeface="Times New Roman"/>
                          <a:ea typeface="Calibri"/>
                          <a:cs typeface="Times New Roman"/>
                        </a:rPr>
                        <a:t>, тыс.руб. </a:t>
                      </a:r>
                      <a:endParaRPr lang="ru-R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97" marR="550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Кадастровая стоимость 1527,64 тыс.руб.дата определения стоимости- 01.01.2012г.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97" marR="550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7682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Times New Roman"/>
                          <a:ea typeface="Calibri"/>
                          <a:cs typeface="Times New Roman"/>
                        </a:rPr>
                        <a:t>Предполагаемые условия привлечения инвестора</a:t>
                      </a:r>
                      <a:r>
                        <a:rPr lang="ru-RU" sz="800">
                          <a:latin typeface="Times New Roman"/>
                          <a:ea typeface="Calibri"/>
                          <a:cs typeface="Times New Roman"/>
                        </a:rPr>
                        <a:t> (аренда/продажа)</a:t>
                      </a:r>
                      <a:endParaRPr lang="ru-R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97" marR="550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Аренда/ продажа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97" marR="550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7682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Times New Roman"/>
                          <a:ea typeface="Calibri"/>
                          <a:cs typeface="Times New Roman"/>
                        </a:rPr>
                        <a:t>Характеристика ранее размещенного объекта</a:t>
                      </a:r>
                      <a:r>
                        <a:rPr lang="ru-RU" sz="800">
                          <a:latin typeface="Times New Roman"/>
                          <a:ea typeface="Calibri"/>
                          <a:cs typeface="Times New Roman"/>
                        </a:rPr>
                        <a:t> (вид деятельности)</a:t>
                      </a:r>
                      <a:endParaRPr lang="ru-R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97" marR="550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земли сельскохозяйственных назначений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97" marR="550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4888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Times New Roman"/>
                          <a:ea typeface="Calibri"/>
                          <a:cs typeface="Times New Roman"/>
                        </a:rPr>
                        <a:t>Возможные направления использования</a:t>
                      </a:r>
                      <a:endParaRPr lang="ru-R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97" marR="550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Организация теплиц для выращивания клубники;  выращивание овощей защищенного грунта.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97" marR="550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936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Calibri"/>
                          <a:cs typeface="Times New Roman"/>
                        </a:rPr>
                        <a:t>Инфраструктура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97" marR="550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6384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Calibri"/>
                          <a:cs typeface="Times New Roman"/>
                        </a:rPr>
                        <a:t>Наличие газоснабжения на объекте (есть/нет)</a:t>
                      </a:r>
                      <a:endParaRPr lang="ru-R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97" marR="550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Times New Roman"/>
                          <a:cs typeface="Times New Roman"/>
                        </a:rPr>
                        <a:t>Нет, 6000 м3/час в 0,3 км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97" marR="550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6384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Calibri"/>
                          <a:cs typeface="Times New Roman"/>
                        </a:rPr>
                        <a:t>Наличие водоотведения на объекте (есть/нет)</a:t>
                      </a:r>
                      <a:endParaRPr lang="ru-R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97" marR="550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Нет,</a:t>
                      </a:r>
                      <a:r>
                        <a:rPr lang="ru-RU" sz="100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500 м3/</a:t>
                      </a:r>
                      <a:r>
                        <a:rPr lang="ru-RU" sz="1000" i="1" dirty="0" err="1">
                          <a:latin typeface="Times New Roman"/>
                          <a:ea typeface="Calibri"/>
                          <a:cs typeface="Times New Roman"/>
                        </a:rPr>
                        <a:t>сут</a:t>
                      </a: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. в 2,0 км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97" marR="550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6384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Calibri"/>
                          <a:cs typeface="Times New Roman"/>
                        </a:rPr>
                        <a:t>Электроснабжение (есть/нет)</a:t>
                      </a:r>
                      <a:endParaRPr lang="ru-R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97" marR="550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Нет, </a:t>
                      </a:r>
                      <a:r>
                        <a:rPr lang="ru-RU" sz="100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0,63 МВт в 0,3 км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97" marR="550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6384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Calibri"/>
                          <a:cs typeface="Times New Roman"/>
                        </a:rPr>
                        <a:t>Наличие отопления (тепловых сетей) (есть/нет)</a:t>
                      </a:r>
                      <a:endParaRPr lang="ru-R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97" marR="550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Нет.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97" marR="550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Содержимое 5"/>
          <p:cNvGraphicFramePr>
            <a:graphicFrameLocks noGrp="1"/>
          </p:cNvGraphicFramePr>
          <p:nvPr>
            <p:ph sz="half" idx="2"/>
          </p:nvPr>
        </p:nvGraphicFramePr>
        <p:xfrm>
          <a:off x="5613400" y="4280698"/>
          <a:ext cx="4876836" cy="3261360"/>
        </p:xfrm>
        <a:graphic>
          <a:graphicData uri="http://schemas.openxmlformats.org/drawingml/2006/table">
            <a:tbl>
              <a:tblPr/>
              <a:tblGrid>
                <a:gridCol w="2429788"/>
                <a:gridCol w="2447048"/>
              </a:tblGrid>
              <a:tr h="152546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Calibri"/>
                          <a:cs typeface="Times New Roman"/>
                        </a:rPr>
                        <a:t>Транспортное сообщение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14" marR="571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302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Calibri"/>
                          <a:cs typeface="Times New Roman"/>
                        </a:rPr>
                        <a:t>Удаленность от автомагистрали, км</a:t>
                      </a:r>
                      <a:endParaRPr lang="ru-R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14" marR="571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0,1 км; трасса М - 5 (Москва — Рязань — Пенза — Самара — Уфа — Челябинск)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14" marR="571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254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Calibri"/>
                          <a:cs typeface="Times New Roman"/>
                        </a:rPr>
                        <a:t>Удаленность от железной дороги, км</a:t>
                      </a:r>
                      <a:endParaRPr lang="ru-R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14" marR="571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60 км; (ст.Саранск)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14" marR="571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254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Calibri"/>
                          <a:cs typeface="Times New Roman"/>
                        </a:rPr>
                        <a:t>Расстояние до г. Саранск, км</a:t>
                      </a:r>
                      <a:endParaRPr lang="ru-R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14" marR="571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60 км.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14" marR="571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350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Calibri"/>
                          <a:cs typeface="Times New Roman"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14" marR="571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Земельный участок расположен в районном центре муниципального образования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14" marR="571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4473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Calibri"/>
                          <a:cs typeface="Times New Roman"/>
                        </a:rPr>
                        <a:t>Дополнительные </a:t>
                      </a:r>
                      <a:r>
                        <a:rPr lang="ru-RU" sz="1000" b="1" dirty="0" err="1">
                          <a:latin typeface="Times New Roman"/>
                          <a:ea typeface="Calibri"/>
                          <a:cs typeface="Times New Roman"/>
                        </a:rPr>
                        <a:t>преимуществадля</a:t>
                      </a:r>
                      <a:r>
                        <a:rPr lang="ru-RU" sz="1000" b="1" dirty="0">
                          <a:latin typeface="Times New Roman"/>
                          <a:ea typeface="Calibri"/>
                          <a:cs typeface="Times New Roman"/>
                        </a:rPr>
                        <a:t> потенциальных инвесторов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Хорошая транспортная доступность и транзитное положение района. Расстояние от с. Старое </a:t>
                      </a:r>
                      <a:r>
                        <a:rPr lang="ru-RU" sz="1000" i="1" dirty="0" err="1">
                          <a:latin typeface="Times New Roman"/>
                          <a:ea typeface="Calibri"/>
                          <a:cs typeface="Times New Roman"/>
                        </a:rPr>
                        <a:t>Шайгово</a:t>
                      </a: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  до республиканского центра 60 км. Благоприятные климатические условия для ведения бизнеса в данном направлении. Наличие трудовых ресурсов.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14" marR="571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2546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Calibri"/>
                          <a:cs typeface="Times New Roman"/>
                        </a:rPr>
                        <a:t>Контактная информация</a:t>
                      </a:r>
                      <a:endParaRPr lang="ru-R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14" marR="571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5208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Calibri"/>
                          <a:cs typeface="Times New Roman"/>
                        </a:rPr>
                        <a:t>Ответственное лицо 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Calibri"/>
                          <a:cs typeface="Times New Roman"/>
                        </a:rPr>
                        <a:t>Телефон  8 (83432) 2-11-43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14" marR="571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ФИО, должность </a:t>
                      </a:r>
                      <a:r>
                        <a:rPr lang="ru-RU" sz="1000" i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Макарова С.И.  Начальник управления перспективного планирования сельского хозяйства и комплексных программ развития района администрации </a:t>
                      </a:r>
                      <a:r>
                        <a:rPr lang="ru-RU" sz="1000" i="1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Старошайговского</a:t>
                      </a:r>
                      <a:r>
                        <a:rPr lang="ru-RU" sz="1000" i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муниципального района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114" marR="571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71685" name="Рисунок 19" descr="https://static.tildacdn.com/tild6464-3933-4939-b634-646535623636/place-marker.png"/>
          <p:cNvPicPr>
            <a:picLocks noChangeAspect="1" noChangeArrowheads="1"/>
          </p:cNvPicPr>
          <p:nvPr/>
        </p:nvPicPr>
        <p:blipFill>
          <a:blip r:embed="rId2"/>
          <a:srcRect l="12180" t="12500" r="12180" b="12660"/>
          <a:stretch>
            <a:fillRect/>
          </a:stretch>
        </p:blipFill>
        <p:spPr bwMode="auto">
          <a:xfrm>
            <a:off x="560354" y="208732"/>
            <a:ext cx="714380" cy="642941"/>
          </a:xfrm>
          <a:prstGeom prst="rect">
            <a:avLst/>
          </a:prstGeom>
          <a:noFill/>
        </p:spPr>
      </p:pic>
      <p:pic>
        <p:nvPicPr>
          <p:cNvPr id="71684" name="Picture 4" descr="Снимок Советская 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32452" y="280169"/>
            <a:ext cx="4714908" cy="1928826"/>
          </a:xfrm>
          <a:prstGeom prst="rect">
            <a:avLst/>
          </a:prstGeom>
          <a:noFill/>
        </p:spPr>
      </p:pic>
      <p:pic>
        <p:nvPicPr>
          <p:cNvPr id="71682" name="Рисунок 1" descr="https://sun9-10.userapi.com/impg/nbLSCHa7hfhqlImSNtRyzEmQMlqJ6GHeBirRMg/aF19SEnFskU.jpg?size=808x1080&amp;quality=96&amp;sign=ebab783496a7727fcb65dc9cf175575c&amp;type=album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03890" y="2351871"/>
            <a:ext cx="4643470" cy="1785950"/>
          </a:xfrm>
          <a:prstGeom prst="rect">
            <a:avLst/>
          </a:prstGeom>
          <a:noFill/>
        </p:spPr>
      </p:pic>
      <p:sp>
        <p:nvSpPr>
          <p:cNvPr id="71686" name="Rectangle 6"/>
          <p:cNvSpPr>
            <a:spLocks noChangeArrowheads="1"/>
          </p:cNvSpPr>
          <p:nvPr/>
        </p:nvSpPr>
        <p:spPr bwMode="auto">
          <a:xfrm>
            <a:off x="0" y="0"/>
            <a:ext cx="1069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1688" name="Rectangle 8"/>
          <p:cNvSpPr>
            <a:spLocks noChangeArrowheads="1"/>
          </p:cNvSpPr>
          <p:nvPr/>
        </p:nvSpPr>
        <p:spPr bwMode="auto">
          <a:xfrm>
            <a:off x="5346700" y="1457325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1690" name="Rectangle 10"/>
          <p:cNvSpPr>
            <a:spLocks noChangeArrowheads="1"/>
          </p:cNvSpPr>
          <p:nvPr/>
        </p:nvSpPr>
        <p:spPr bwMode="auto">
          <a:xfrm>
            <a:off x="5346700" y="321945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1809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1692" name="Rectangle 12"/>
          <p:cNvSpPr>
            <a:spLocks noChangeArrowheads="1"/>
          </p:cNvSpPr>
          <p:nvPr/>
        </p:nvSpPr>
        <p:spPr bwMode="auto">
          <a:xfrm>
            <a:off x="0" y="4848225"/>
            <a:ext cx="10693400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31727" y="923109"/>
          <a:ext cx="5643601" cy="6638156"/>
        </p:xfrm>
        <a:graphic>
          <a:graphicData uri="http://schemas.openxmlformats.org/drawingml/2006/table">
            <a:tbl>
              <a:tblPr/>
              <a:tblGrid>
                <a:gridCol w="2797581"/>
                <a:gridCol w="111247"/>
                <a:gridCol w="2734773"/>
              </a:tblGrid>
              <a:tr h="181617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Общая информация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825" marR="608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28787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Наименование площадки(здание, участок)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825" marR="608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Детский оздоровительный лагерь "Сосновый бор».</a:t>
                      </a:r>
                      <a:endParaRPr lang="ru-RU" sz="10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825" marR="608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637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dirty="0" smtClean="0">
                          <a:latin typeface="Times New Roman"/>
                          <a:ea typeface="Calibri"/>
                          <a:cs typeface="Times New Roman"/>
                        </a:rPr>
                        <a:t>Кадастровый номер</a:t>
                      </a:r>
                      <a:endParaRPr lang="ru-RU" sz="1050" dirty="0" smtClean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825" marR="608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13:18:0123003:610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825" marR="608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3181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Адрес объекта</a:t>
                      </a:r>
                      <a:r>
                        <a:rPr lang="ru-RU" sz="1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(муниципальное образование, город, населенный пункт)</a:t>
                      </a:r>
                    </a:p>
                  </a:txBody>
                  <a:tcPr marL="60825" marR="608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Республика Мордовия, Старошайговский муниципальный район, Старошайговское сельское поселение</a:t>
                      </a:r>
                      <a:endParaRPr lang="ru-RU" sz="10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825" marR="608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7574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Тип площадки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Свободные земли Здание предприятия (наименование) Предприятие целиком (название) Иное</a:t>
                      </a:r>
                    </a:p>
                  </a:txBody>
                  <a:tcPr marL="60825" marR="608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Браунфилд</a:t>
                      </a:r>
                      <a:endParaRPr lang="ru-RU" sz="10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825" marR="608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394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Площадь земельного участка, га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825" marR="608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9,3га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825" marR="608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787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Площадь объекта капитального строительства (при наличии), м²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825" marR="608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2527,4 кв.м - 12 нежилых зданий</a:t>
                      </a:r>
                      <a:endParaRPr lang="ru-RU" sz="10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825" marR="608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4163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Форма собственности / Балансодержатель</a:t>
                      </a:r>
                      <a:r>
                        <a:rPr lang="ru-RU" sz="1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(федеральная, республиканская, муниципальная)</a:t>
                      </a:r>
                    </a:p>
                  </a:txBody>
                  <a:tcPr marL="60825" marR="608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собственность (Республика Мордовия)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825" marR="608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787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Вид разрешенного использования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825" marR="608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для размещения домов отдыха, пансионатов, кемпингов.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825" marR="608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7574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Оценочная стоимость</a:t>
                      </a:r>
                      <a:r>
                        <a:rPr lang="ru-RU" sz="1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, тыс.руб. </a:t>
                      </a:r>
                    </a:p>
                  </a:txBody>
                  <a:tcPr marL="60825" marR="608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Кадастровая стоимость земельного участка- 83,75тыс.руб.дата определения стоимости- 19.02.2016г. 12 нежилых зданий- 1649,68тыс.руб.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825" marR="608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787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Предполагаемые условия привлечения инвестора</a:t>
                      </a:r>
                      <a:r>
                        <a:rPr lang="ru-RU" sz="1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(аренда/продажа)</a:t>
                      </a:r>
                    </a:p>
                  </a:txBody>
                  <a:tcPr marL="60825" marR="608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Аренда/ продажа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825" marR="608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787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Характеристика ранее размещенного объекта</a:t>
                      </a:r>
                      <a:r>
                        <a:rPr lang="ru-RU" sz="1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(вид деятельности)</a:t>
                      </a:r>
                    </a:p>
                  </a:txBody>
                  <a:tcPr marL="60825" marR="608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Детский оздоровительный лагерь "Сосновый бор».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825" marR="608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6182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Возможные направления использования</a:t>
                      </a:r>
                      <a:endParaRPr lang="ru-RU" sz="10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825" marR="608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Рекреационный туризм, может включать в себя охоту, рыбалку, так как рядом сосновый  лес,  протекает река </a:t>
                      </a:r>
                      <a:r>
                        <a:rPr lang="ru-RU" sz="1000" i="1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Сивинь</a:t>
                      </a:r>
                      <a:r>
                        <a:rPr lang="ru-RU" sz="1000" i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.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825" marR="608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517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Инфраструктура</a:t>
                      </a:r>
                      <a:endParaRPr lang="ru-RU" sz="10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825" marR="608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906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Наличие газоснабжения на объекте (есть/нет)</a:t>
                      </a:r>
                    </a:p>
                  </a:txBody>
                  <a:tcPr marL="60825" marR="608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нет, удаленность от точки подключения -150 м. 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825" marR="608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906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Наличие водоотведения на объекте (есть/нет)</a:t>
                      </a:r>
                    </a:p>
                  </a:txBody>
                  <a:tcPr marL="60825" marR="608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есть, насосная станция мощностью-10 м3/час.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825" marR="608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31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Электроснабжение (есть/нет)</a:t>
                      </a:r>
                    </a:p>
                  </a:txBody>
                  <a:tcPr marL="60825" marR="608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есть; </a:t>
                      </a:r>
                      <a:r>
                        <a:rPr lang="ru-RU" sz="1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000" i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трансформаторная подстанция с силовым трансформатором мощность- 400 </a:t>
                      </a:r>
                      <a:r>
                        <a:rPr lang="ru-RU" sz="1000" i="1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кВА</a:t>
                      </a:r>
                      <a:r>
                        <a:rPr lang="ru-RU" sz="1000" i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, свободная мощность-350 кВт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825" marR="608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906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Наличие отопления (тепловых сетей) (есть/нет)</a:t>
                      </a:r>
                    </a:p>
                  </a:txBody>
                  <a:tcPr marL="60825" marR="608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нет 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825" marR="608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846766" y="4066382"/>
          <a:ext cx="4846634" cy="3494879"/>
        </p:xfrm>
        <a:graphic>
          <a:graphicData uri="http://schemas.openxmlformats.org/drawingml/2006/table">
            <a:tbl>
              <a:tblPr/>
              <a:tblGrid>
                <a:gridCol w="2414740"/>
                <a:gridCol w="2431894"/>
              </a:tblGrid>
              <a:tr h="438313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Транспортное сообщение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296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Удаленность от автомагистрали, км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2,0 км до М-5 (Москва — Рязань — Пенза — Самара — Уфа — Челябинск)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5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Удаленность от железной дороги, км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62 км (Станция Саранск)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5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Расстояние до г. Саранск, км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62 км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165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2,5 км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4751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latin typeface="Times New Roman"/>
                          <a:ea typeface="Calibri"/>
                          <a:cs typeface="Times New Roman"/>
                        </a:rPr>
                        <a:t>Дополнительные </a:t>
                      </a:r>
                      <a:r>
                        <a:rPr lang="ru-RU" sz="900" b="1" dirty="0" err="1">
                          <a:latin typeface="Times New Roman"/>
                          <a:ea typeface="Calibri"/>
                          <a:cs typeface="Times New Roman"/>
                        </a:rPr>
                        <a:t>преимуществадля</a:t>
                      </a:r>
                      <a:r>
                        <a:rPr lang="ru-RU" sz="900" b="1" dirty="0">
                          <a:latin typeface="Times New Roman"/>
                          <a:ea typeface="Calibri"/>
                          <a:cs typeface="Times New Roman"/>
                        </a:rPr>
                        <a:t> потенциальных инвесторов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 dirty="0">
                          <a:latin typeface="Times New Roman"/>
                          <a:ea typeface="Calibri"/>
                          <a:cs typeface="Times New Roman"/>
                        </a:rPr>
                        <a:t>Хорошая транспортная доступность и транзитное положение объекта. Расстояние от детского лагеря  до республиканского центра и  ж/</a:t>
                      </a:r>
                      <a:r>
                        <a:rPr lang="ru-RU" sz="900" i="1" dirty="0" err="1">
                          <a:latin typeface="Times New Roman"/>
                          <a:ea typeface="Calibri"/>
                          <a:cs typeface="Times New Roman"/>
                        </a:rPr>
                        <a:t>д</a:t>
                      </a:r>
                      <a:r>
                        <a:rPr lang="ru-RU" sz="900" i="1" dirty="0">
                          <a:latin typeface="Times New Roman"/>
                          <a:ea typeface="Calibri"/>
                          <a:cs typeface="Times New Roman"/>
                        </a:rPr>
                        <a:t> пути, 62 км.</a:t>
                      </a:r>
                      <a:r>
                        <a:rPr lang="ru-RU" sz="90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900" i="1" dirty="0">
                          <a:latin typeface="Times New Roman"/>
                          <a:ea typeface="Calibri"/>
                          <a:cs typeface="Times New Roman"/>
                        </a:rPr>
                        <a:t>Возможность развитие рекреационного туризма, охота, рыбалка, рядом сосновый  лес,  протекает река </a:t>
                      </a:r>
                      <a:r>
                        <a:rPr lang="ru-RU" sz="900" i="1" dirty="0" err="1">
                          <a:latin typeface="Times New Roman"/>
                          <a:ea typeface="Calibri"/>
                          <a:cs typeface="Times New Roman"/>
                        </a:rPr>
                        <a:t>Сивинь</a:t>
                      </a:r>
                      <a:r>
                        <a:rPr lang="ru-RU" sz="900" i="1" dirty="0"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28691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Контактная информация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5740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Ответственное лицо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Телефон  8 (83432) 2-11-43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latin typeface="Times New Roman"/>
                          <a:ea typeface="Calibri"/>
                          <a:cs typeface="Times New Roman"/>
                        </a:rPr>
                        <a:t>ФИО, должность </a:t>
                      </a:r>
                      <a:r>
                        <a:rPr lang="ru-RU" sz="900" i="1" dirty="0">
                          <a:latin typeface="Times New Roman"/>
                          <a:ea typeface="Calibri"/>
                          <a:cs typeface="Times New Roman"/>
                        </a:rPr>
                        <a:t>Макарова С.И. </a:t>
                      </a:r>
                      <a:r>
                        <a:rPr lang="ru-RU" sz="900" i="1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900" i="1" dirty="0">
                          <a:latin typeface="Times New Roman"/>
                          <a:ea typeface="Calibri"/>
                          <a:cs typeface="Times New Roman"/>
                        </a:rPr>
                        <a:t>Начальник управления перспективного планирования сельского хозяйства и комплексных программ развития района администрации </a:t>
                      </a:r>
                      <a:r>
                        <a:rPr lang="ru-RU" sz="900" i="1" dirty="0" err="1">
                          <a:latin typeface="Times New Roman"/>
                          <a:ea typeface="Calibri"/>
                          <a:cs typeface="Times New Roman"/>
                        </a:rPr>
                        <a:t>Старошайговского</a:t>
                      </a:r>
                      <a:r>
                        <a:rPr lang="ru-RU" sz="900" i="1" dirty="0">
                          <a:latin typeface="Times New Roman"/>
                          <a:ea typeface="Calibri"/>
                          <a:cs typeface="Times New Roman"/>
                        </a:rPr>
                        <a:t> муниципального района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73734" name="Рисунок 19" descr="https://static.tildacdn.com/tild6464-3933-4939-b634-646535623636/place-marker.png"/>
          <p:cNvPicPr>
            <a:picLocks noChangeAspect="1" noChangeArrowheads="1"/>
          </p:cNvPicPr>
          <p:nvPr/>
        </p:nvPicPr>
        <p:blipFill>
          <a:blip r:embed="rId2"/>
          <a:srcRect l="12180" t="12500" r="12180" b="12660"/>
          <a:stretch>
            <a:fillRect/>
          </a:stretch>
        </p:blipFill>
        <p:spPr bwMode="auto">
          <a:xfrm>
            <a:off x="0" y="0"/>
            <a:ext cx="552450" cy="708797"/>
          </a:xfrm>
          <a:prstGeom prst="rect">
            <a:avLst/>
          </a:prstGeom>
          <a:noFill/>
        </p:spPr>
      </p:pic>
      <p:pic>
        <p:nvPicPr>
          <p:cNvPr id="73733" name="Рисунок 1" descr="Без имени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89642" y="0"/>
            <a:ext cx="4429156" cy="1952625"/>
          </a:xfrm>
          <a:prstGeom prst="rect">
            <a:avLst/>
          </a:prstGeom>
          <a:noFill/>
        </p:spPr>
      </p:pic>
      <p:pic>
        <p:nvPicPr>
          <p:cNvPr id="73731" name="Picture 3" descr="39847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61080" y="1994682"/>
            <a:ext cx="4181487" cy="2000264"/>
          </a:xfrm>
          <a:prstGeom prst="rect">
            <a:avLst/>
          </a:prstGeom>
          <a:noFill/>
        </p:spPr>
      </p:pic>
      <p:sp>
        <p:nvSpPr>
          <p:cNvPr id="73735" name="Rectangle 7"/>
          <p:cNvSpPr>
            <a:spLocks noChangeArrowheads="1"/>
          </p:cNvSpPr>
          <p:nvPr/>
        </p:nvSpPr>
        <p:spPr bwMode="auto">
          <a:xfrm>
            <a:off x="0" y="0"/>
            <a:ext cx="1069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3736" name="Rectangle 8"/>
          <p:cNvSpPr>
            <a:spLocks noChangeArrowheads="1"/>
          </p:cNvSpPr>
          <p:nvPr/>
        </p:nvSpPr>
        <p:spPr bwMode="auto">
          <a:xfrm>
            <a:off x="0" y="423045"/>
            <a:ext cx="527526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</a:t>
            </a:r>
            <a:r>
              <a:rPr kumimoji="0" lang="ru-RU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Паспорт инвестиционной площадки №2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3737" name="Rectangle 9"/>
          <p:cNvSpPr>
            <a:spLocks noChangeArrowheads="1"/>
          </p:cNvSpPr>
          <p:nvPr/>
        </p:nvSpPr>
        <p:spPr bwMode="auto">
          <a:xfrm>
            <a:off x="5346700" y="1457325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3739" name="Rectangle 11"/>
          <p:cNvSpPr>
            <a:spLocks noChangeArrowheads="1"/>
          </p:cNvSpPr>
          <p:nvPr/>
        </p:nvSpPr>
        <p:spPr bwMode="auto">
          <a:xfrm>
            <a:off x="5346700" y="340995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3741" name="Rectangle 13"/>
          <p:cNvSpPr>
            <a:spLocks noChangeArrowheads="1"/>
          </p:cNvSpPr>
          <p:nvPr/>
        </p:nvSpPr>
        <p:spPr bwMode="auto">
          <a:xfrm>
            <a:off x="0" y="7286625"/>
            <a:ext cx="10693400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31726" y="1351738"/>
          <a:ext cx="6072230" cy="6209525"/>
        </p:xfrm>
        <a:graphic>
          <a:graphicData uri="http://schemas.openxmlformats.org/drawingml/2006/table">
            <a:tbl>
              <a:tblPr/>
              <a:tblGrid>
                <a:gridCol w="3022521"/>
                <a:gridCol w="95394"/>
                <a:gridCol w="2954315"/>
              </a:tblGrid>
              <a:tr h="207302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Общая информация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59" marR="63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2730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latin typeface="Times New Roman"/>
                          <a:ea typeface="Calibri"/>
                          <a:cs typeface="Times New Roman"/>
                        </a:rPr>
                        <a:t>Наименование площадки(здание, участок)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59" marR="63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Здание ПТУ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59" marR="63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015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latin typeface="Calibri"/>
                          <a:ea typeface="Calibri"/>
                          <a:cs typeface="Times New Roman"/>
                        </a:rPr>
                        <a:t>Кадастровый  номер</a:t>
                      </a:r>
                      <a:endParaRPr lang="ru-RU" sz="1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59" marR="63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13:18:123001:5567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59" marR="63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5458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latin typeface="Times New Roman"/>
                          <a:ea typeface="Calibri"/>
                          <a:cs typeface="Times New Roman"/>
                        </a:rPr>
                        <a:t>Адрес объекта</a:t>
                      </a:r>
                      <a:r>
                        <a:rPr lang="ru-RU" sz="900" dirty="0">
                          <a:latin typeface="Times New Roman"/>
                          <a:ea typeface="Calibri"/>
                          <a:cs typeface="Times New Roman"/>
                        </a:rPr>
                        <a:t> (муниципальное образование, город, населенный пункт)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59" marR="63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Республика Мордовия, </a:t>
                      </a:r>
                      <a:r>
                        <a:rPr lang="ru-RU" sz="1000" i="1" dirty="0" err="1">
                          <a:latin typeface="Times New Roman"/>
                          <a:ea typeface="Calibri"/>
                          <a:cs typeface="Times New Roman"/>
                        </a:rPr>
                        <a:t>Старошайговский</a:t>
                      </a: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 район, с.Старое </a:t>
                      </a:r>
                      <a:r>
                        <a:rPr lang="ru-RU" sz="1000" i="1" dirty="0" err="1">
                          <a:latin typeface="Times New Roman"/>
                          <a:ea typeface="Calibri"/>
                          <a:cs typeface="Times New Roman"/>
                        </a:rPr>
                        <a:t>Шайгово</a:t>
                      </a: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, ул.Больничная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59" marR="63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8187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latin typeface="Times New Roman"/>
                          <a:ea typeface="Calibri"/>
                          <a:cs typeface="Times New Roman"/>
                        </a:rPr>
                        <a:t>Тип площадки</a:t>
                      </a:r>
                      <a:r>
                        <a:rPr lang="ru-RU" sz="900" dirty="0">
                          <a:latin typeface="Times New Roman"/>
                          <a:ea typeface="Calibri"/>
                          <a:cs typeface="Times New Roman"/>
                        </a:rPr>
                        <a:t> Свободные земли Территория незавершенного строительства Здание предприятия (наименование) Предприятие целиком (название) 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59" marR="63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 err="1">
                          <a:latin typeface="Times New Roman"/>
                          <a:ea typeface="Calibri"/>
                          <a:cs typeface="Times New Roman"/>
                        </a:rPr>
                        <a:t>Браунфилд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59" marR="63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730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latin typeface="Times New Roman"/>
                          <a:ea typeface="Calibri"/>
                          <a:cs typeface="Times New Roman"/>
                        </a:rPr>
                        <a:t>Площадь земельного участка, га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59" marR="63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3,8 га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59" marR="63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5458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latin typeface="Times New Roman"/>
                          <a:ea typeface="Calibri"/>
                          <a:cs typeface="Times New Roman"/>
                        </a:rPr>
                        <a:t>Площадь объекта капитального строительства (при наличии), м²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59" marR="63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4428,1 кв.м.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59" marR="63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5458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latin typeface="Times New Roman"/>
                          <a:ea typeface="Calibri"/>
                          <a:cs typeface="Times New Roman"/>
                        </a:rPr>
                        <a:t>Форма собственности / Балансодержатель</a:t>
                      </a:r>
                      <a:r>
                        <a:rPr lang="ru-RU" sz="900" dirty="0">
                          <a:latin typeface="Times New Roman"/>
                          <a:ea typeface="Calibri"/>
                          <a:cs typeface="Times New Roman"/>
                        </a:rPr>
                        <a:t> (федеральная, республиканская, муниципальная)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59" marR="63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собственность (Республика Мордовия)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59" marR="63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6651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latin typeface="Times New Roman"/>
                          <a:ea typeface="Calibri"/>
                          <a:cs typeface="Times New Roman"/>
                        </a:rPr>
                        <a:t>Вид разрешенного использования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59" marR="63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коммунально-складские и производственные предприятия IV класса опасности различного профиля, с соблюдением установленных санитарно-защитных зон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59" marR="63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6651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latin typeface="Times New Roman"/>
                          <a:ea typeface="Calibri"/>
                          <a:cs typeface="Times New Roman"/>
                        </a:rPr>
                        <a:t>Оценочная стоимость</a:t>
                      </a:r>
                      <a:r>
                        <a:rPr lang="ru-RU" sz="900" dirty="0">
                          <a:latin typeface="Times New Roman"/>
                          <a:ea typeface="Calibri"/>
                          <a:cs typeface="Times New Roman"/>
                        </a:rPr>
                        <a:t>, тыс.руб.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59" marR="63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Кадастровая стоимость земельного участка 5959,31 тыс.руб. дата определения стоимости- 16.07.2018г.        2 нежилых здания- 69680,17 тыс.руб.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59" marR="63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5458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latin typeface="Times New Roman"/>
                          <a:ea typeface="Calibri"/>
                          <a:cs typeface="Times New Roman"/>
                        </a:rPr>
                        <a:t>Предполагаемые условия привлечения инвестора</a:t>
                      </a:r>
                      <a:r>
                        <a:rPr lang="ru-RU" sz="900" dirty="0">
                          <a:latin typeface="Times New Roman"/>
                          <a:ea typeface="Calibri"/>
                          <a:cs typeface="Times New Roman"/>
                        </a:rPr>
                        <a:t> (аренда/продажа)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59" marR="63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Аренда/ продажа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59" marR="63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730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latin typeface="Times New Roman"/>
                          <a:ea typeface="Calibri"/>
                          <a:cs typeface="Times New Roman"/>
                        </a:rPr>
                        <a:t>Характеристика ранее размещенного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59" marR="63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здание ПТУ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59" marR="63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7931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latin typeface="Times New Roman"/>
                          <a:ea typeface="Calibri"/>
                          <a:cs typeface="Times New Roman"/>
                        </a:rPr>
                        <a:t>Возможные направления использования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59" marR="63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Инвестиционная площадка для организации производств и развития сферы услуг (швейное производство; организация автосервиса; организация гостиничного комплекса;  под складские помещения)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59" marR="63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302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Calibri"/>
                          <a:cs typeface="Times New Roman"/>
                        </a:rPr>
                        <a:t>Инфраструктура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59" marR="63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273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latin typeface="Times New Roman"/>
                          <a:ea typeface="Calibri"/>
                          <a:cs typeface="Times New Roman"/>
                        </a:rPr>
                        <a:t>Наличие газоснабжения на объекте (есть/нет)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59" marR="63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удаленность от точки подключения -150 м.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59" marR="63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591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Наличие водоотведения на объекте (есть/нет)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59" marR="63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Нет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59" marR="63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409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Электроснабжение (есть/нет)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59" marR="63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Есть; на территории находится ЗКТП мощностью- 400кВА, свободная мощность-0,3 МВт.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59" marR="63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273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Наличие отопления (тепловых сетей) (есть/нет)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59" marR="63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Нет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59" marR="63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6275394" y="4137822"/>
          <a:ext cx="4242422" cy="3293421"/>
        </p:xfrm>
        <a:graphic>
          <a:graphicData uri="http://schemas.openxmlformats.org/drawingml/2006/table">
            <a:tbl>
              <a:tblPr/>
              <a:tblGrid>
                <a:gridCol w="2113703"/>
                <a:gridCol w="2128719"/>
              </a:tblGrid>
              <a:tr h="196704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Транспортное сообщение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9499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Удаленность от автомагистрали, км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latin typeface="Times New Roman"/>
                          <a:ea typeface="Calibri"/>
                          <a:cs typeface="Times New Roman"/>
                        </a:rPr>
                        <a:t>0,5 км до М-5 (Москва — Рязань —Пенза — Самара — Уфа — Челябинск)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779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Удаленность от железной дороги, км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latin typeface="Times New Roman"/>
                          <a:ea typeface="Calibri"/>
                          <a:cs typeface="Times New Roman"/>
                        </a:rPr>
                        <a:t>60 км (Станция Саранск)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79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Расстояние до г. Саранск, км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latin typeface="Times New Roman"/>
                          <a:ea typeface="Calibri"/>
                          <a:cs typeface="Times New Roman"/>
                        </a:rPr>
                        <a:t>60 км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169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latin typeface="Times New Roman"/>
                          <a:ea typeface="Calibri"/>
                          <a:cs typeface="Times New Roman"/>
                        </a:rPr>
                        <a:t>Объект расположен в районном центре муниципального образования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9985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latin typeface="Times New Roman"/>
                          <a:ea typeface="Calibri"/>
                          <a:cs typeface="Times New Roman"/>
                        </a:rPr>
                        <a:t>Дополнительные </a:t>
                      </a:r>
                      <a:r>
                        <a:rPr lang="ru-RU" sz="900" b="1" dirty="0" err="1">
                          <a:latin typeface="Times New Roman"/>
                          <a:ea typeface="Calibri"/>
                          <a:cs typeface="Times New Roman"/>
                        </a:rPr>
                        <a:t>преимуществадля</a:t>
                      </a:r>
                      <a:r>
                        <a:rPr lang="ru-RU" sz="900" b="1" dirty="0">
                          <a:latin typeface="Times New Roman"/>
                          <a:ea typeface="Calibri"/>
                          <a:cs typeface="Times New Roman"/>
                        </a:rPr>
                        <a:t> потенциальных инвесторов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 dirty="0">
                          <a:latin typeface="Times New Roman"/>
                          <a:ea typeface="Calibri"/>
                          <a:cs typeface="Times New Roman"/>
                        </a:rPr>
                        <a:t>Удобное транспортное сообщение: ближайшая федеральная трасса, в 0,5 км до М-5 (Москва — Рязань —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 dirty="0">
                          <a:latin typeface="Times New Roman"/>
                          <a:ea typeface="Calibri"/>
                          <a:cs typeface="Times New Roman"/>
                        </a:rPr>
                        <a:t>Пенза — Самара — Уфа — Челябинск). Наличие трудовых ресурсов.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96704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Контактная информация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03247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Ответственное лицо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Телефон  8 (83432) 2-11-43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latin typeface="Times New Roman"/>
                          <a:ea typeface="Calibri"/>
                          <a:cs typeface="Times New Roman"/>
                        </a:rPr>
                        <a:t>ФИО, должность </a:t>
                      </a:r>
                      <a:r>
                        <a:rPr lang="ru-RU" sz="900" i="1" dirty="0">
                          <a:latin typeface="Times New Roman"/>
                          <a:ea typeface="Calibri"/>
                          <a:cs typeface="Times New Roman"/>
                        </a:rPr>
                        <a:t>Макарова С.И. </a:t>
                      </a:r>
                      <a:r>
                        <a:rPr lang="ru-RU" sz="900" i="1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900" i="1" dirty="0">
                          <a:latin typeface="Times New Roman"/>
                          <a:ea typeface="Calibri"/>
                          <a:cs typeface="Times New Roman"/>
                        </a:rPr>
                        <a:t>Начальник управления перспективного планирования сельского хозяйства и комплексных программ развития района администрации </a:t>
                      </a:r>
                      <a:r>
                        <a:rPr lang="ru-RU" sz="900" i="1" dirty="0" err="1">
                          <a:latin typeface="Times New Roman"/>
                          <a:ea typeface="Calibri"/>
                          <a:cs typeface="Times New Roman"/>
                        </a:rPr>
                        <a:t>Старошайговского</a:t>
                      </a:r>
                      <a:r>
                        <a:rPr lang="ru-RU" sz="900" i="1" dirty="0">
                          <a:latin typeface="Times New Roman"/>
                          <a:ea typeface="Calibri"/>
                          <a:cs typeface="Times New Roman"/>
                        </a:rPr>
                        <a:t> муниципального района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72709" name="Рисунок 19" descr="https://static.tildacdn.com/tild6464-3933-4939-b634-646535623636/place-marker.png"/>
          <p:cNvPicPr>
            <a:picLocks noChangeAspect="1" noChangeArrowheads="1"/>
          </p:cNvPicPr>
          <p:nvPr/>
        </p:nvPicPr>
        <p:blipFill>
          <a:blip r:embed="rId2"/>
          <a:srcRect l="12180" t="12500" r="12180" b="12660"/>
          <a:stretch>
            <a:fillRect/>
          </a:stretch>
        </p:blipFill>
        <p:spPr bwMode="auto">
          <a:xfrm>
            <a:off x="0" y="457200"/>
            <a:ext cx="552450" cy="542925"/>
          </a:xfrm>
          <a:prstGeom prst="rect">
            <a:avLst/>
          </a:prstGeom>
          <a:noFill/>
        </p:spPr>
      </p:pic>
      <p:pic>
        <p:nvPicPr>
          <p:cNvPr id="72708" name="Рисунок 2" descr="Снимок13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46832" y="280170"/>
            <a:ext cx="4143404" cy="1857388"/>
          </a:xfrm>
          <a:prstGeom prst="rect">
            <a:avLst/>
          </a:prstGeom>
          <a:noFill/>
        </p:spPr>
      </p:pic>
      <p:pic>
        <p:nvPicPr>
          <p:cNvPr id="72706" name="Рисунок 10" descr="http://investrm.ru/upload/iblock/818/8181d8fc9e90e19e3f3283931389036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18270" y="2280433"/>
            <a:ext cx="4143404" cy="1714512"/>
          </a:xfrm>
          <a:prstGeom prst="rect">
            <a:avLst/>
          </a:prstGeom>
          <a:noFill/>
        </p:spPr>
      </p:pic>
      <p:sp>
        <p:nvSpPr>
          <p:cNvPr id="72710" name="Rectangle 6"/>
          <p:cNvSpPr>
            <a:spLocks noChangeArrowheads="1"/>
          </p:cNvSpPr>
          <p:nvPr/>
        </p:nvSpPr>
        <p:spPr bwMode="auto">
          <a:xfrm>
            <a:off x="0" y="0"/>
            <a:ext cx="1069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2711" name="Rectangle 7"/>
          <p:cNvSpPr>
            <a:spLocks noChangeArrowheads="1"/>
          </p:cNvSpPr>
          <p:nvPr/>
        </p:nvSpPr>
        <p:spPr bwMode="auto">
          <a:xfrm>
            <a:off x="0" y="1000125"/>
            <a:ext cx="1069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Паспорт инвестиционной площадки №3</a:t>
            </a:r>
            <a:endParaRPr kumimoji="0" lang="ru-RU" sz="7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2712" name="Rectangle 8"/>
          <p:cNvSpPr>
            <a:spLocks noChangeArrowheads="1"/>
          </p:cNvSpPr>
          <p:nvPr/>
        </p:nvSpPr>
        <p:spPr bwMode="auto">
          <a:xfrm>
            <a:off x="5346700" y="1457325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2713" name="Rectangle 9"/>
          <p:cNvSpPr>
            <a:spLocks noChangeArrowheads="1"/>
          </p:cNvSpPr>
          <p:nvPr/>
        </p:nvSpPr>
        <p:spPr bwMode="auto">
          <a:xfrm>
            <a:off x="5346700" y="29718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2715" name="Rectangle 11"/>
          <p:cNvSpPr>
            <a:spLocks noChangeArrowheads="1"/>
          </p:cNvSpPr>
          <p:nvPr/>
        </p:nvSpPr>
        <p:spPr bwMode="auto">
          <a:xfrm>
            <a:off x="0" y="4552950"/>
            <a:ext cx="10693400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0" y="1410710"/>
          <a:ext cx="5561015" cy="6155263"/>
        </p:xfrm>
        <a:graphic>
          <a:graphicData uri="http://schemas.openxmlformats.org/drawingml/2006/table">
            <a:tbl>
              <a:tblPr/>
              <a:tblGrid>
                <a:gridCol w="2760999"/>
                <a:gridCol w="101319"/>
                <a:gridCol w="2698697"/>
              </a:tblGrid>
              <a:tr h="203659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Общая информация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69693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Calibri"/>
                          <a:cs typeface="Times New Roman"/>
                        </a:rPr>
                        <a:t>Наименование площадки(здание, участок)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Земельный участок с.Мельцаны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676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Кадастровый номер</a:t>
                      </a:r>
                      <a:endParaRPr lang="ru-RU" sz="10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13:18:0312002:420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9386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Calibri"/>
                          <a:cs typeface="Times New Roman"/>
                        </a:rPr>
                        <a:t>Адрес объекта</a:t>
                      </a: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 (муниципальное образование, город, населенный пункт)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Республика Мордовия, </a:t>
                      </a:r>
                      <a:r>
                        <a:rPr lang="ru-RU" sz="1000" i="1" dirty="0" err="1">
                          <a:latin typeface="Times New Roman"/>
                          <a:ea typeface="Calibri"/>
                          <a:cs typeface="Times New Roman"/>
                        </a:rPr>
                        <a:t>Старошайговский</a:t>
                      </a: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 район, с. Мельцаны, ул. Ремесленная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18160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Calibri"/>
                          <a:cs typeface="Times New Roman"/>
                        </a:rPr>
                        <a:t>Тип площадки</a:t>
                      </a: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 Свободные земли Территория незавершенного строительства Складское помещение Производственная база (перечень оборудования) Здание предприятия (наименование) Предприятие целиком (название) Иное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 err="1">
                          <a:latin typeface="Times New Roman"/>
                          <a:ea typeface="Calibri"/>
                          <a:cs typeface="Times New Roman"/>
                        </a:rPr>
                        <a:t>Гринфилд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9693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Calibri"/>
                          <a:cs typeface="Times New Roman"/>
                        </a:rPr>
                        <a:t>Площадь земельного участка, га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173,6 га/109 га (свободная)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9386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Calibri"/>
                          <a:cs typeface="Times New Roman"/>
                        </a:rPr>
                        <a:t>Площадь объекта капитального строительства (при наличии), м²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9080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Calibri"/>
                          <a:cs typeface="Times New Roman"/>
                        </a:rPr>
                        <a:t>Форма собственности / Балансодержатель</a:t>
                      </a: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 (федеральная, республиканская, муниципальная, частная)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собственность (Республика Мордовия)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9693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Calibri"/>
                          <a:cs typeface="Times New Roman"/>
                        </a:rPr>
                        <a:t>Вид разрешенного использования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Для ведения сельского хозяйства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6376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Calibri"/>
                          <a:cs typeface="Times New Roman"/>
                        </a:rPr>
                        <a:t>Оценочная стоимость</a:t>
                      </a: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, тыс.руб.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Кадастровая стоимость земельного участка- 7447,44 тыс.руб. дата определения стоимости- 01.01.2012г.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9386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Calibri"/>
                          <a:cs typeface="Times New Roman"/>
                        </a:rPr>
                        <a:t>Предполагаемые условия привлечения инвестора</a:t>
                      </a: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 (аренда/продажа)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Аренда/ продажа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9386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Calibri"/>
                          <a:cs typeface="Times New Roman"/>
                        </a:rPr>
                        <a:t>Характеристика ранее размещенного объекта</a:t>
                      </a: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 (вид деятельности)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земли сельскохозяйственных назначений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251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Calibri"/>
                          <a:cs typeface="Times New Roman"/>
                        </a:rPr>
                        <a:t>Возможные направления использования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Выращивание черной смородины на открытом грунте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106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Calibri"/>
                          <a:cs typeface="Times New Roman"/>
                        </a:rPr>
                        <a:t>Инфраструктура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938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Наличие газоснабжения на объекте (есть/нет)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Нет,  0,7 км от газопровода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938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Наличие водоотведения на объекте (есть/нет)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Нет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846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Электроснабжение (есть/нет)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Нет, 0,3 км</a:t>
                      </a:r>
                      <a:r>
                        <a:rPr lang="ru-RU" sz="1000" dirty="0">
                          <a:latin typeface="Calibri"/>
                          <a:ea typeface="Calibri"/>
                          <a:cs typeface="Times New Roman"/>
                        </a:rPr>
                        <a:t> от </a:t>
                      </a: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VBI-10,0 кВт </a:t>
                      </a:r>
                      <a:r>
                        <a:rPr lang="ru-RU" sz="1000" i="1" dirty="0" err="1">
                          <a:latin typeface="Times New Roman"/>
                          <a:ea typeface="Calibri"/>
                          <a:cs typeface="Times New Roman"/>
                        </a:rPr>
                        <a:t>яч</a:t>
                      </a: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 1 ПС с. Авгуры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938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Наличие отопления (тепловых сетей) (есть/нет)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Нет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703890" y="4637887"/>
          <a:ext cx="4989510" cy="2923376"/>
        </p:xfrm>
        <a:graphic>
          <a:graphicData uri="http://schemas.openxmlformats.org/drawingml/2006/table">
            <a:tbl>
              <a:tblPr/>
              <a:tblGrid>
                <a:gridCol w="2485924"/>
                <a:gridCol w="2503586"/>
              </a:tblGrid>
              <a:tr h="213939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Транспортное сообщение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208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Удаленность от автомагистрали, км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latin typeface="Times New Roman"/>
                          <a:ea typeface="Calibri"/>
                          <a:cs typeface="Times New Roman"/>
                        </a:rPr>
                        <a:t>15 км до М-5 (Москва — Рязань — Пенза — Самара — Уфа — Челябинск)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26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Удаленность от железной дороги, км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latin typeface="Times New Roman"/>
                          <a:ea typeface="Calibri"/>
                          <a:cs typeface="Times New Roman"/>
                        </a:rPr>
                        <a:t>45 км (Станция Саранск)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26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Расстояние до г. Саранск, км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latin typeface="Times New Roman"/>
                          <a:ea typeface="Calibri"/>
                          <a:cs typeface="Times New Roman"/>
                        </a:rPr>
                        <a:t>45 км.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477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 dirty="0">
                          <a:latin typeface="Times New Roman"/>
                          <a:ea typeface="Calibri"/>
                          <a:cs typeface="Times New Roman"/>
                        </a:rPr>
                        <a:t>38 км.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126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latin typeface="Times New Roman"/>
                          <a:ea typeface="Calibri"/>
                          <a:cs typeface="Times New Roman"/>
                        </a:rPr>
                        <a:t>Дополнительные </a:t>
                      </a:r>
                      <a:r>
                        <a:rPr lang="ru-RU" sz="900" b="1" dirty="0" err="1">
                          <a:latin typeface="Times New Roman"/>
                          <a:ea typeface="Calibri"/>
                          <a:cs typeface="Times New Roman"/>
                        </a:rPr>
                        <a:t>преимуществадля</a:t>
                      </a:r>
                      <a:r>
                        <a:rPr lang="ru-RU" sz="900" b="1" dirty="0">
                          <a:latin typeface="Times New Roman"/>
                          <a:ea typeface="Calibri"/>
                          <a:cs typeface="Times New Roman"/>
                        </a:rPr>
                        <a:t> потенциальных инвесторов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 dirty="0">
                          <a:latin typeface="Times New Roman"/>
                          <a:ea typeface="Calibri"/>
                          <a:cs typeface="Times New Roman"/>
                        </a:rPr>
                        <a:t>Полив из естественного </a:t>
                      </a:r>
                      <a:r>
                        <a:rPr lang="ru-RU" sz="900" i="1" dirty="0" err="1">
                          <a:latin typeface="Times New Roman"/>
                          <a:ea typeface="Calibri"/>
                          <a:cs typeface="Times New Roman"/>
                        </a:rPr>
                        <a:t>прудообразования</a:t>
                      </a:r>
                      <a:r>
                        <a:rPr lang="ru-RU" sz="900" i="1" dirty="0">
                          <a:latin typeface="Times New Roman"/>
                          <a:ea typeface="Calibri"/>
                          <a:cs typeface="Times New Roman"/>
                        </a:rPr>
                        <a:t>. Высокая урожайность смородины в данных климатических условиях и потенциальная оценка рынка сбыта.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3939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Контактная информация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020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Ответственное лицо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Телефон  8 (83432) 2-11-43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latin typeface="Times New Roman"/>
                          <a:ea typeface="Calibri"/>
                          <a:cs typeface="Times New Roman"/>
                        </a:rPr>
                        <a:t>ФИО, должность </a:t>
                      </a:r>
                      <a:r>
                        <a:rPr lang="ru-RU" sz="900" i="1" dirty="0">
                          <a:latin typeface="Times New Roman"/>
                          <a:ea typeface="Calibri"/>
                          <a:cs typeface="Times New Roman"/>
                        </a:rPr>
                        <a:t>Макарова С.И. </a:t>
                      </a:r>
                      <a:r>
                        <a:rPr lang="ru-RU" sz="900" i="1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900" i="1" dirty="0">
                          <a:latin typeface="Times New Roman"/>
                          <a:ea typeface="Calibri"/>
                          <a:cs typeface="Times New Roman"/>
                        </a:rPr>
                        <a:t>Начальник управления перспективного планирования сельского хозяйства и комплексных программ развития района администрации </a:t>
                      </a:r>
                      <a:r>
                        <a:rPr lang="ru-RU" sz="900" i="1" dirty="0" err="1">
                          <a:latin typeface="Times New Roman"/>
                          <a:ea typeface="Calibri"/>
                          <a:cs typeface="Times New Roman"/>
                        </a:rPr>
                        <a:t>Старошайговского</a:t>
                      </a:r>
                      <a:r>
                        <a:rPr lang="ru-RU" sz="900" i="1" dirty="0">
                          <a:latin typeface="Times New Roman"/>
                          <a:ea typeface="Calibri"/>
                          <a:cs typeface="Times New Roman"/>
                        </a:rPr>
                        <a:t> муниципального района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76806" name="Рисунок 19" descr="https://static.tildacdn.com/tild6464-3933-4939-b634-646535623636/place-marker.png"/>
          <p:cNvPicPr>
            <a:picLocks noChangeAspect="1" noChangeArrowheads="1"/>
          </p:cNvPicPr>
          <p:nvPr/>
        </p:nvPicPr>
        <p:blipFill>
          <a:blip r:embed="rId2"/>
          <a:srcRect l="12180" t="12500" r="12180" b="12660"/>
          <a:stretch>
            <a:fillRect/>
          </a:stretch>
        </p:blipFill>
        <p:spPr bwMode="auto">
          <a:xfrm>
            <a:off x="0" y="457200"/>
            <a:ext cx="552450" cy="542925"/>
          </a:xfrm>
          <a:prstGeom prst="rect">
            <a:avLst/>
          </a:prstGeom>
          <a:noFill/>
        </p:spPr>
      </p:pic>
      <p:pic>
        <p:nvPicPr>
          <p:cNvPr id="76805" name="Рисунок 1" descr="Снимок14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32452" y="137293"/>
            <a:ext cx="4857784" cy="2214578"/>
          </a:xfrm>
          <a:prstGeom prst="rect">
            <a:avLst/>
          </a:prstGeom>
          <a:noFill/>
        </p:spPr>
      </p:pic>
      <p:pic>
        <p:nvPicPr>
          <p:cNvPr id="76803" name="Picture 3" descr="3441bc61-3bd1-42d5-9f9c-bb930f45f85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32452" y="2351871"/>
            <a:ext cx="4857784" cy="2114552"/>
          </a:xfrm>
          <a:prstGeom prst="rect">
            <a:avLst/>
          </a:prstGeom>
          <a:noFill/>
        </p:spPr>
      </p:pic>
      <p:sp>
        <p:nvSpPr>
          <p:cNvPr id="76807" name="Rectangle 7"/>
          <p:cNvSpPr>
            <a:spLocks noChangeArrowheads="1"/>
          </p:cNvSpPr>
          <p:nvPr/>
        </p:nvSpPr>
        <p:spPr bwMode="auto">
          <a:xfrm>
            <a:off x="0" y="0"/>
            <a:ext cx="1069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6808" name="Rectangle 8"/>
          <p:cNvSpPr>
            <a:spLocks noChangeArrowheads="1"/>
          </p:cNvSpPr>
          <p:nvPr/>
        </p:nvSpPr>
        <p:spPr bwMode="auto">
          <a:xfrm>
            <a:off x="0" y="1000125"/>
            <a:ext cx="1069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Паспорт инвестиционной площадки №4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6809" name="Rectangle 9"/>
          <p:cNvSpPr>
            <a:spLocks noChangeArrowheads="1"/>
          </p:cNvSpPr>
          <p:nvPr/>
        </p:nvSpPr>
        <p:spPr bwMode="auto">
          <a:xfrm>
            <a:off x="5346700" y="1457325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6810" name="Rectangle 10"/>
          <p:cNvSpPr>
            <a:spLocks noChangeArrowheads="1"/>
          </p:cNvSpPr>
          <p:nvPr/>
        </p:nvSpPr>
        <p:spPr bwMode="auto">
          <a:xfrm>
            <a:off x="5346700" y="299085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6813" name="Rectangle 13"/>
          <p:cNvSpPr>
            <a:spLocks noChangeArrowheads="1"/>
          </p:cNvSpPr>
          <p:nvPr/>
        </p:nvSpPr>
        <p:spPr bwMode="auto">
          <a:xfrm>
            <a:off x="0" y="6705600"/>
            <a:ext cx="10693400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0" y="1280302"/>
          <a:ext cx="5703890" cy="6281948"/>
        </p:xfrm>
        <a:graphic>
          <a:graphicData uri="http://schemas.openxmlformats.org/drawingml/2006/table">
            <a:tbl>
              <a:tblPr/>
              <a:tblGrid>
                <a:gridCol w="2833817"/>
                <a:gridCol w="100204"/>
                <a:gridCol w="2769869"/>
              </a:tblGrid>
              <a:tr h="220474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Общая информация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04" marR="66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3704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Calibri"/>
                          <a:cs typeface="Times New Roman"/>
                        </a:rPr>
                        <a:t>Наименование площадки(здание, участок)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04" marR="66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>
                          <a:latin typeface="Times New Roman"/>
                          <a:ea typeface="Calibri"/>
                          <a:cs typeface="Times New Roman"/>
                        </a:rPr>
                        <a:t>Земельный участок с.Старая Теризморга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04" marR="66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090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Кадастровый номер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6404" marR="66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13:18:221001:1734</a:t>
                      </a:r>
                      <a:endParaRPr lang="ru-RU" sz="1000" b="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6404" marR="66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2984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Calibri"/>
                          <a:cs typeface="Times New Roman"/>
                        </a:rPr>
                        <a:t>Адрес объекта</a:t>
                      </a: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 (муниципальное образование, город, населенный пункт)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04" marR="66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Республика Мордовия, </a:t>
                      </a:r>
                      <a:r>
                        <a:rPr lang="ru-RU" sz="1000" i="1" dirty="0" err="1">
                          <a:latin typeface="Times New Roman"/>
                          <a:ea typeface="Calibri"/>
                          <a:cs typeface="Times New Roman"/>
                        </a:rPr>
                        <a:t>Старошайговский</a:t>
                      </a: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 район, с. Старая </a:t>
                      </a:r>
                      <a:r>
                        <a:rPr lang="ru-RU" sz="1000" i="1" dirty="0" err="1">
                          <a:latin typeface="Times New Roman"/>
                          <a:ea typeface="Calibri"/>
                          <a:cs typeface="Times New Roman"/>
                        </a:rPr>
                        <a:t>Теризморга</a:t>
                      </a: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, ул. Центральная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04" marR="66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1961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Calibri"/>
                          <a:cs typeface="Times New Roman"/>
                        </a:rPr>
                        <a:t>Тип площадки</a:t>
                      </a: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 Свободные земли Территория незавершенного строительства Складское помещение Производственная база (перечень оборудования) Здание предприятия (наименование) Предприятие целиком (название)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04" marR="66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 err="1">
                          <a:latin typeface="Times New Roman"/>
                          <a:ea typeface="Calibri"/>
                          <a:cs typeface="Times New Roman"/>
                        </a:rPr>
                        <a:t>Гринфилд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04" marR="66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704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Calibri"/>
                          <a:cs typeface="Times New Roman"/>
                        </a:rPr>
                        <a:t>Площадь земельного участка, га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04" marR="66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0,132 га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04" marR="66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409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Calibri"/>
                          <a:cs typeface="Times New Roman"/>
                        </a:rPr>
                        <a:t>Площадь объекта капитального строительства (при наличии), м²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04" marR="66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04" marR="66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1114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Calibri"/>
                          <a:cs typeface="Times New Roman"/>
                        </a:rPr>
                        <a:t>Форма собственности / Балансодержатель</a:t>
                      </a: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 (федеральная, республиканская, муниципальная, частная)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04" marR="66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собственность (Республика Мордовия не разграничена)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04" marR="66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146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Calibri"/>
                          <a:cs typeface="Times New Roman"/>
                        </a:rPr>
                        <a:t>Вид разрешенного использования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04" marR="66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для размещения объекта общественного питания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04" marR="66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1340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Calibri"/>
                          <a:cs typeface="Times New Roman"/>
                        </a:rPr>
                        <a:t>Оценочная стоимость</a:t>
                      </a: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, тыс.руб.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04" marR="66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Кадастровая стоимость земельного участка- 277,88 тыс.руб. дата определения стоимости- 28.04.2018г.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04" marR="66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409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Calibri"/>
                          <a:cs typeface="Times New Roman"/>
                        </a:rPr>
                        <a:t>Предполагаемые условия привлечения инвестора</a:t>
                      </a: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 (аренда/продажа)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04" marR="66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Аренда/ продажа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04" marR="66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409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Calibri"/>
                          <a:cs typeface="Times New Roman"/>
                        </a:rPr>
                        <a:t>Характеристика ранее размещенного объекта</a:t>
                      </a: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 (вид деятельности)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04" marR="66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земли населенных пунктов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04" marR="66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641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Calibri"/>
                          <a:cs typeface="Times New Roman"/>
                        </a:rPr>
                        <a:t>Возможные направления использования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04" marR="66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Организация национальной кухни.  Кафе "Национальная кухня"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04" marR="66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474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Calibri"/>
                          <a:cs typeface="Times New Roman"/>
                        </a:rPr>
                        <a:t>Инфраструктура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04" marR="66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370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Наличие газоснабжения на объекте (есть/нет)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04" marR="66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Есть; </a:t>
                      </a:r>
                      <a:r>
                        <a:rPr lang="ru-RU" sz="1000" i="1" dirty="0">
                          <a:latin typeface="Times New Roman"/>
                          <a:ea typeface="Times New Roman"/>
                          <a:cs typeface="Times New Roman"/>
                        </a:rPr>
                        <a:t>существующая мощность не известна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04" marR="66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370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Наличие водоотведения на объекте (есть/нет)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04" marR="66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Нет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04" marR="66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370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Электроснабжение (есть/нет)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04" marR="66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Есть; Существующая мощность 0,4Кв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04" marR="66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6398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Наличие отопления (тепловых сетей) (есть/нет)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04" marR="66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latin typeface="Times New Roman"/>
                          <a:ea typeface="Calibri"/>
                          <a:cs typeface="Times New Roman"/>
                        </a:rPr>
                        <a:t>Есть; электрическое, 5метров до линии электропередач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04" marR="66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775328" y="4440461"/>
          <a:ext cx="4918072" cy="3120801"/>
        </p:xfrm>
        <a:graphic>
          <a:graphicData uri="http://schemas.openxmlformats.org/drawingml/2006/table">
            <a:tbl>
              <a:tblPr/>
              <a:tblGrid>
                <a:gridCol w="2450332"/>
                <a:gridCol w="2467740"/>
              </a:tblGrid>
              <a:tr h="237415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Транспортное сообщение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5604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Удаленность от автомагистрали, км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 dirty="0">
                          <a:latin typeface="Times New Roman"/>
                          <a:ea typeface="Calibri"/>
                          <a:cs typeface="Times New Roman"/>
                        </a:rPr>
                        <a:t>17 км до М-5 (Москва — Рязань —</a:t>
                      </a:r>
                      <a:r>
                        <a:rPr lang="ru-RU" sz="900" i="1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900" i="1" dirty="0">
                          <a:latin typeface="Times New Roman"/>
                          <a:ea typeface="Calibri"/>
                          <a:cs typeface="Times New Roman"/>
                        </a:rPr>
                        <a:t>Пенза — Самара — Уфа — Челябинск)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82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Удаленность от железной дороги, км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latin typeface="Times New Roman"/>
                          <a:ea typeface="Calibri"/>
                          <a:cs typeface="Times New Roman"/>
                        </a:rPr>
                        <a:t>75 км (Станция Саранск)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03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Расстояние до г. Саранск, км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latin typeface="Times New Roman"/>
                          <a:ea typeface="Calibri"/>
                          <a:cs typeface="Times New Roman"/>
                        </a:rPr>
                        <a:t>75 км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426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latin typeface="Times New Roman"/>
                          <a:ea typeface="Calibri"/>
                          <a:cs typeface="Times New Roman"/>
                        </a:rPr>
                        <a:t>14 км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3461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Дополнительные </a:t>
                      </a:r>
                      <a:r>
                        <a:rPr lang="ru-RU" sz="1200" b="1" dirty="0" err="1">
                          <a:latin typeface="Times New Roman"/>
                          <a:ea typeface="Calibri"/>
                          <a:cs typeface="Times New Roman"/>
                        </a:rPr>
                        <a:t>преимуществадля</a:t>
                      </a: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 потенциальных инвесторов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 dirty="0">
                          <a:latin typeface="Times New Roman"/>
                          <a:ea typeface="Calibri"/>
                          <a:cs typeface="Times New Roman"/>
                        </a:rPr>
                        <a:t>Расположение кафе рядом с МБУК Центр национальной культуры в с. Старая </a:t>
                      </a:r>
                      <a:r>
                        <a:rPr lang="ru-RU" sz="900" i="1" dirty="0" err="1">
                          <a:latin typeface="Times New Roman"/>
                          <a:ea typeface="Calibri"/>
                          <a:cs typeface="Times New Roman"/>
                        </a:rPr>
                        <a:t>Теризморга</a:t>
                      </a:r>
                      <a:r>
                        <a:rPr lang="ru-RU" sz="900" dirty="0">
                          <a:latin typeface="Times New Roman"/>
                          <a:ea typeface="Calibri"/>
                          <a:cs typeface="Times New Roman"/>
                        </a:rPr>
                        <a:t>. </a:t>
                      </a:r>
                      <a:r>
                        <a:rPr lang="ru-RU" sz="900" i="1" dirty="0">
                          <a:latin typeface="Times New Roman"/>
                          <a:ea typeface="Calibri"/>
                          <a:cs typeface="Times New Roman"/>
                        </a:rPr>
                        <a:t>Потенциальное количество посетителей -3100 человек в год.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37415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Контактная информация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8633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Ответственное лицо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Телефон  8 (83432) 2-11-43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latin typeface="Times New Roman"/>
                          <a:ea typeface="Calibri"/>
                          <a:cs typeface="Times New Roman"/>
                        </a:rPr>
                        <a:t>ФИО, должность </a:t>
                      </a:r>
                      <a:r>
                        <a:rPr lang="ru-RU" sz="900" i="1" dirty="0">
                          <a:latin typeface="Times New Roman"/>
                          <a:ea typeface="Calibri"/>
                          <a:cs typeface="Times New Roman"/>
                        </a:rPr>
                        <a:t>Макарова С.И. </a:t>
                      </a:r>
                      <a:r>
                        <a:rPr lang="ru-RU" sz="900" i="1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900" i="1" dirty="0">
                          <a:latin typeface="Times New Roman"/>
                          <a:ea typeface="Calibri"/>
                          <a:cs typeface="Times New Roman"/>
                        </a:rPr>
                        <a:t>Начальник управления перспективного планирования сельского хозяйства и комплексных программ развития района администрации </a:t>
                      </a:r>
                      <a:r>
                        <a:rPr lang="ru-RU" sz="900" i="1" dirty="0" err="1">
                          <a:latin typeface="Times New Roman"/>
                          <a:ea typeface="Calibri"/>
                          <a:cs typeface="Times New Roman"/>
                        </a:rPr>
                        <a:t>Старошайговского</a:t>
                      </a:r>
                      <a:r>
                        <a:rPr lang="ru-RU" sz="900" i="1" dirty="0">
                          <a:latin typeface="Times New Roman"/>
                          <a:ea typeface="Calibri"/>
                          <a:cs typeface="Times New Roman"/>
                        </a:rPr>
                        <a:t> муниципального района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75782" name="Рисунок 19" descr="https://static.tildacdn.com/tild6464-3933-4939-b634-646535623636/place-marker.png"/>
          <p:cNvPicPr>
            <a:picLocks noChangeAspect="1" noChangeArrowheads="1"/>
          </p:cNvPicPr>
          <p:nvPr/>
        </p:nvPicPr>
        <p:blipFill>
          <a:blip r:embed="rId2"/>
          <a:srcRect l="12180" t="12500" r="12180" b="12660"/>
          <a:stretch>
            <a:fillRect/>
          </a:stretch>
        </p:blipFill>
        <p:spPr bwMode="auto">
          <a:xfrm>
            <a:off x="0" y="457200"/>
            <a:ext cx="552450" cy="542925"/>
          </a:xfrm>
          <a:prstGeom prst="rect">
            <a:avLst/>
          </a:prstGeom>
          <a:noFill/>
        </p:spPr>
      </p:pic>
      <p:pic>
        <p:nvPicPr>
          <p:cNvPr id="75781" name="Рисунок 2" descr="Снимок14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18204" y="351607"/>
            <a:ext cx="4572032" cy="2243141"/>
          </a:xfrm>
          <a:prstGeom prst="rect">
            <a:avLst/>
          </a:prstGeom>
          <a:noFill/>
        </p:spPr>
      </p:pic>
      <p:pic>
        <p:nvPicPr>
          <p:cNvPr id="75779" name="Рисунок 1" descr="https://sun9-19.userapi.com/impg/rGkWghJ4Nzhycj5sFMeSdPwJn5maih1zLxZO-Q/CeWNvBWHyPc.jpg?size=810x1080&amp;quality=96&amp;sign=bdd46e1a866e703e33c5619073faed55&amp;type=album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18204" y="2637623"/>
            <a:ext cx="4572032" cy="1714512"/>
          </a:xfrm>
          <a:prstGeom prst="rect">
            <a:avLst/>
          </a:prstGeom>
          <a:noFill/>
        </p:spPr>
      </p:pic>
      <p:sp>
        <p:nvSpPr>
          <p:cNvPr id="75783" name="Rectangle 7"/>
          <p:cNvSpPr>
            <a:spLocks noChangeArrowheads="1"/>
          </p:cNvSpPr>
          <p:nvPr/>
        </p:nvSpPr>
        <p:spPr bwMode="auto">
          <a:xfrm>
            <a:off x="0" y="0"/>
            <a:ext cx="1069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5784" name="Rectangle 8"/>
          <p:cNvSpPr>
            <a:spLocks noChangeArrowheads="1"/>
          </p:cNvSpPr>
          <p:nvPr/>
        </p:nvSpPr>
        <p:spPr bwMode="auto">
          <a:xfrm>
            <a:off x="0" y="1000125"/>
            <a:ext cx="1069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Паспорт инвестиционной площадки №5</a:t>
            </a:r>
            <a:endParaRPr kumimoji="0" lang="ru-RU" sz="7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5785" name="Rectangle 9"/>
          <p:cNvSpPr>
            <a:spLocks noChangeArrowheads="1"/>
          </p:cNvSpPr>
          <p:nvPr/>
        </p:nvSpPr>
        <p:spPr bwMode="auto">
          <a:xfrm>
            <a:off x="5346700" y="1457325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5789" name="Rectangle 13"/>
          <p:cNvSpPr>
            <a:spLocks noChangeArrowheads="1"/>
          </p:cNvSpPr>
          <p:nvPr/>
        </p:nvSpPr>
        <p:spPr bwMode="auto">
          <a:xfrm>
            <a:off x="0" y="6457950"/>
            <a:ext cx="10693400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31726" y="1280299"/>
          <a:ext cx="5561013" cy="6330809"/>
        </p:xfrm>
        <a:graphic>
          <a:graphicData uri="http://schemas.openxmlformats.org/drawingml/2006/table">
            <a:tbl>
              <a:tblPr/>
              <a:tblGrid>
                <a:gridCol w="2763061"/>
                <a:gridCol w="97241"/>
                <a:gridCol w="2700711"/>
              </a:tblGrid>
              <a:tr h="242825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Общая информация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3" marR="63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64161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latin typeface="Times New Roman"/>
                          <a:ea typeface="Calibri"/>
                          <a:cs typeface="Times New Roman"/>
                        </a:rPr>
                        <a:t>Наименование площадки(здание, участок)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3" marR="63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Земельный участок.  </a:t>
                      </a:r>
                      <a:r>
                        <a:rPr lang="ru-RU" sz="1000" i="1" dirty="0" err="1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Старошайговское</a:t>
                      </a:r>
                      <a:r>
                        <a:rPr lang="ru-RU" sz="1000" i="1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АТП (автотранспортное предприятие)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253" marR="63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578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Кадастровый номер</a:t>
                      </a:r>
                    </a:p>
                  </a:txBody>
                  <a:tcPr marL="63253" marR="63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13:18:0123001:2453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253" marR="63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658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latin typeface="Times New Roman"/>
                          <a:ea typeface="Calibri"/>
                          <a:cs typeface="Times New Roman"/>
                        </a:rPr>
                        <a:t>Адрес объекта</a:t>
                      </a:r>
                      <a:r>
                        <a:rPr lang="ru-RU" sz="900" dirty="0">
                          <a:latin typeface="Times New Roman"/>
                          <a:ea typeface="Calibri"/>
                          <a:cs typeface="Times New Roman"/>
                        </a:rPr>
                        <a:t> (муниципальное образование, город, населенный пункт)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3" marR="63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Республика Мордовия, </a:t>
                      </a:r>
                      <a:r>
                        <a:rPr lang="ru-RU" sz="1000" i="1" dirty="0" err="1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Старошайговский</a:t>
                      </a:r>
                      <a:r>
                        <a:rPr lang="ru-RU" sz="1000" i="1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район, с. Старое </a:t>
                      </a:r>
                      <a:r>
                        <a:rPr lang="ru-RU" sz="1000" i="1" dirty="0" err="1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Шайгово</a:t>
                      </a:r>
                      <a:r>
                        <a:rPr lang="ru-RU" sz="1000" i="1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, ул. Больничная,15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253" marR="63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0210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latin typeface="Times New Roman"/>
                          <a:ea typeface="Calibri"/>
                          <a:cs typeface="Times New Roman"/>
                        </a:rPr>
                        <a:t>Тип площадки</a:t>
                      </a:r>
                      <a:r>
                        <a:rPr lang="ru-RU" sz="900" dirty="0">
                          <a:latin typeface="Times New Roman"/>
                          <a:ea typeface="Calibri"/>
                          <a:cs typeface="Times New Roman"/>
                        </a:rPr>
                        <a:t> Свободные земли Территория незавершенного строительства Складское помещение Производственная база (перечень оборудования) Здание предприятия (наименование) 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3" marR="63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 нежилых здания и земельный участок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253" marR="63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29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latin typeface="Times New Roman"/>
                          <a:ea typeface="Calibri"/>
                          <a:cs typeface="Times New Roman"/>
                        </a:rPr>
                        <a:t>Площадь земельного участка, га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3" marR="63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1,31 га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253" marR="63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695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latin typeface="Times New Roman"/>
                          <a:ea typeface="Calibri"/>
                          <a:cs typeface="Times New Roman"/>
                        </a:rPr>
                        <a:t>Площадь объекта капитального строительства (при наличии), м²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3" marR="63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2845,1кв.м.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253" marR="63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6987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latin typeface="Times New Roman"/>
                          <a:ea typeface="Calibri"/>
                          <a:cs typeface="Times New Roman"/>
                        </a:rPr>
                        <a:t>Форма собственности / Балансодержатель</a:t>
                      </a: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 (федеральная, республиканская, муниципальная, частная)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3" marR="63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Частная- </a:t>
                      </a:r>
                      <a:r>
                        <a:rPr lang="ru-RU" sz="1000" i="1" dirty="0" err="1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Паркина</a:t>
                      </a:r>
                      <a:r>
                        <a:rPr lang="ru-RU" sz="1000" i="1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Анна Николаевна,  г. Москва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253" marR="63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4161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latin typeface="Times New Roman"/>
                          <a:ea typeface="Calibri"/>
                          <a:cs typeface="Times New Roman"/>
                        </a:rPr>
                        <a:t>Вид разрешенного использования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3" marR="63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Для объектов общественно-делового значения. Для строительства производственных зданий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253" marR="63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2780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latin typeface="Times New Roman"/>
                          <a:ea typeface="Calibri"/>
                          <a:cs typeface="Times New Roman"/>
                        </a:rPr>
                        <a:t>Оценочная стоимость</a:t>
                      </a:r>
                      <a:r>
                        <a:rPr lang="ru-RU" sz="900" dirty="0">
                          <a:latin typeface="Times New Roman"/>
                          <a:ea typeface="Calibri"/>
                          <a:cs typeface="Times New Roman"/>
                        </a:rPr>
                        <a:t>, тыс.руб. 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3" marR="63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Кадастровая стоимость земельного участка -2040,96 тыс.руб.дата определения стоимости- 01.01.2012г. 3 нежилых зданий- 4137,6 </a:t>
                      </a:r>
                      <a:r>
                        <a:rPr lang="ru-RU" sz="1000" i="1" dirty="0" err="1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тыс.руб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253" marR="63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658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latin typeface="Times New Roman"/>
                          <a:ea typeface="Calibri"/>
                          <a:cs typeface="Times New Roman"/>
                        </a:rPr>
                        <a:t>Предполагаемые условия привлечения инвестора</a:t>
                      </a:r>
                      <a:r>
                        <a:rPr lang="ru-RU" sz="900" dirty="0">
                          <a:latin typeface="Times New Roman"/>
                          <a:ea typeface="Calibri"/>
                          <a:cs typeface="Times New Roman"/>
                        </a:rPr>
                        <a:t> (аренда/продажа)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3" marR="63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Аренда/ продажа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253" marR="63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658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latin typeface="Times New Roman"/>
                          <a:ea typeface="Calibri"/>
                          <a:cs typeface="Times New Roman"/>
                        </a:rPr>
                        <a:t>Характеристика ранее размещенного объекта</a:t>
                      </a: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 (вид деятельности)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3" marR="63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 err="1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Старошайговское</a:t>
                      </a:r>
                      <a:r>
                        <a:rPr lang="ru-RU" sz="1000" i="1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АТП (автотранспортное предприятие)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253" marR="63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29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latin typeface="Times New Roman"/>
                          <a:ea typeface="Calibri"/>
                          <a:cs typeface="Times New Roman"/>
                        </a:rPr>
                        <a:t>Возможные направления использования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3" marR="63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Строительство производственных зданий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253" marR="63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825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Инфраструктура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253" marR="63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232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Наличие газоснабжения на объекте (есть/нет)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3" marR="63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Есть; </a:t>
                      </a:r>
                      <a:r>
                        <a:rPr lang="ru-RU" sz="1000" i="1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в границах участка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253" marR="63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232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Наличие водоотведения на объекте (есть/нет)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3" marR="63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Есть</a:t>
                      </a:r>
                      <a:r>
                        <a:rPr lang="en-US" sz="10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:</a:t>
                      </a:r>
                      <a:r>
                        <a:rPr lang="ru-RU" sz="10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мощностью-50 м3/</a:t>
                      </a:r>
                      <a:r>
                        <a:rPr lang="ru-RU" sz="1000" i="1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сут</a:t>
                      </a:r>
                      <a:r>
                        <a:rPr lang="ru-RU" sz="10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, сети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расположены на земельном участке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253" marR="63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6416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Электроснабжение (есть/нет)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3" marR="63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Есть; в границах участка находится КТП 10 (6)  мощностью- 0,4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253" marR="63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232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Наличие отопления (тепловых сетей) (есть/нет)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253" marR="63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Нет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253" marR="63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846766" y="4066384"/>
          <a:ext cx="4643470" cy="3494878"/>
        </p:xfrm>
        <a:graphic>
          <a:graphicData uri="http://schemas.openxmlformats.org/drawingml/2006/table">
            <a:tbl>
              <a:tblPr/>
              <a:tblGrid>
                <a:gridCol w="2313518"/>
                <a:gridCol w="2329952"/>
              </a:tblGrid>
              <a:tr h="224187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Транспортное сообщение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620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Удаленность от автомагистрали, км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latin typeface="Times New Roman"/>
                          <a:ea typeface="Calibri"/>
                          <a:cs typeface="Times New Roman"/>
                        </a:rPr>
                        <a:t>0,1 км; трасса М - 5 (Москва — Рязань — Пенза — Самара — Уфа — Челябинск)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79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Удаленность от железной дороги, км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latin typeface="Times New Roman"/>
                          <a:ea typeface="Calibri"/>
                          <a:cs typeface="Times New Roman"/>
                        </a:rPr>
                        <a:t>60 км; (ст.Саранск)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79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Расстояние до г. Саранск, км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latin typeface="Times New Roman"/>
                          <a:ea typeface="Calibri"/>
                          <a:cs typeface="Times New Roman"/>
                        </a:rPr>
                        <a:t>60 км.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767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 dirty="0">
                          <a:latin typeface="Times New Roman"/>
                          <a:ea typeface="Calibri"/>
                          <a:cs typeface="Times New Roman"/>
                        </a:rPr>
                        <a:t>Земельный участок расположен в районном центре муниципального образования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8501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Дополнительные </a:t>
                      </a:r>
                      <a:r>
                        <a:rPr lang="ru-RU" sz="1200" b="1" dirty="0" err="1">
                          <a:latin typeface="Times New Roman"/>
                          <a:ea typeface="Calibri"/>
                          <a:cs typeface="Times New Roman"/>
                        </a:rPr>
                        <a:t>преимуществадля</a:t>
                      </a: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 потенциальных инвесторов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Удобное транспортное сообщение: ближайшая федеральная трасса, в 0,1 км до М-5 (Москва — Рязань —</a:t>
                      </a:r>
                      <a:endParaRPr lang="ru-RU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Пенза — Самара — Уфа — Челябинск). Наличие трудовых ресурсов.</a:t>
                      </a:r>
                      <a:endParaRPr lang="ru-RU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24187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Контактная информация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4052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Ответственное лицо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Телефон  8 (83432) 2-11-43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latin typeface="Times New Roman"/>
                          <a:ea typeface="Calibri"/>
                          <a:cs typeface="Times New Roman"/>
                        </a:rPr>
                        <a:t>ФИО, должность </a:t>
                      </a:r>
                      <a:r>
                        <a:rPr lang="ru-RU" sz="900" i="1" dirty="0">
                          <a:latin typeface="Times New Roman"/>
                          <a:ea typeface="Calibri"/>
                          <a:cs typeface="Times New Roman"/>
                        </a:rPr>
                        <a:t>Макарова С.И. </a:t>
                      </a:r>
                      <a:r>
                        <a:rPr lang="ru-RU" sz="900" i="1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900" i="1" dirty="0">
                          <a:latin typeface="Times New Roman"/>
                          <a:ea typeface="Calibri"/>
                          <a:cs typeface="Times New Roman"/>
                        </a:rPr>
                        <a:t>Начальник управления перспективного планирования сельского хозяйства и комплексных программ развития района администрации </a:t>
                      </a:r>
                      <a:r>
                        <a:rPr lang="ru-RU" sz="900" i="1" dirty="0" err="1">
                          <a:latin typeface="Times New Roman"/>
                          <a:ea typeface="Calibri"/>
                          <a:cs typeface="Times New Roman"/>
                        </a:rPr>
                        <a:t>Старошайговского</a:t>
                      </a:r>
                      <a:r>
                        <a:rPr lang="ru-RU" sz="900" i="1" dirty="0">
                          <a:latin typeface="Times New Roman"/>
                          <a:ea typeface="Calibri"/>
                          <a:cs typeface="Times New Roman"/>
                        </a:rPr>
                        <a:t> муниципального района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74758" name="Рисунок 19" descr="https://static.tildacdn.com/tild6464-3933-4939-b634-646535623636/place-marker.png"/>
          <p:cNvPicPr>
            <a:picLocks noChangeAspect="1" noChangeArrowheads="1"/>
          </p:cNvPicPr>
          <p:nvPr/>
        </p:nvPicPr>
        <p:blipFill>
          <a:blip r:embed="rId2"/>
          <a:srcRect l="12180" t="12500" r="12180" b="12660"/>
          <a:stretch>
            <a:fillRect/>
          </a:stretch>
        </p:blipFill>
        <p:spPr bwMode="auto">
          <a:xfrm>
            <a:off x="0" y="457200"/>
            <a:ext cx="552450" cy="542925"/>
          </a:xfrm>
          <a:prstGeom prst="rect">
            <a:avLst/>
          </a:prstGeom>
          <a:noFill/>
        </p:spPr>
      </p:pic>
      <p:pic>
        <p:nvPicPr>
          <p:cNvPr id="74757" name="Рисунок 1" descr="Снимок15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46766" y="351607"/>
            <a:ext cx="4643470" cy="1857388"/>
          </a:xfrm>
          <a:prstGeom prst="rect">
            <a:avLst/>
          </a:prstGeom>
          <a:noFill/>
        </p:spPr>
      </p:pic>
      <p:pic>
        <p:nvPicPr>
          <p:cNvPr id="74755" name="Picture 3" descr="https://sun9-27.userapi.com/impg/qEVYnVPNHsBsy-Xp2YehsHwO20qflxdtPRIfkw/44cIXRfEbYY.jpg?size=1280x960&amp;quality=96&amp;sign=6ce34d3885f8a85866478893af42f384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18204" y="2351872"/>
            <a:ext cx="4572032" cy="1643073"/>
          </a:xfrm>
          <a:prstGeom prst="rect">
            <a:avLst/>
          </a:prstGeom>
          <a:noFill/>
        </p:spPr>
      </p:pic>
      <p:sp>
        <p:nvSpPr>
          <p:cNvPr id="74759" name="Rectangle 7"/>
          <p:cNvSpPr>
            <a:spLocks noChangeArrowheads="1"/>
          </p:cNvSpPr>
          <p:nvPr/>
        </p:nvSpPr>
        <p:spPr bwMode="auto">
          <a:xfrm>
            <a:off x="0" y="0"/>
            <a:ext cx="1069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4760" name="Rectangle 8"/>
          <p:cNvSpPr>
            <a:spLocks noChangeArrowheads="1"/>
          </p:cNvSpPr>
          <p:nvPr/>
        </p:nvSpPr>
        <p:spPr bwMode="auto">
          <a:xfrm>
            <a:off x="0" y="1000125"/>
            <a:ext cx="1069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Паспорт инвестиционной площадки №6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4761" name="Rectangle 9"/>
          <p:cNvSpPr>
            <a:spLocks noChangeArrowheads="1"/>
          </p:cNvSpPr>
          <p:nvPr/>
        </p:nvSpPr>
        <p:spPr bwMode="auto">
          <a:xfrm>
            <a:off x="5346700" y="1457325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4764" name="Rectangle 12"/>
          <p:cNvSpPr>
            <a:spLocks noChangeArrowheads="1"/>
          </p:cNvSpPr>
          <p:nvPr/>
        </p:nvSpPr>
        <p:spPr bwMode="auto">
          <a:xfrm>
            <a:off x="0" y="6076950"/>
            <a:ext cx="10693400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978326" y="1153927"/>
            <a:ext cx="8533215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latin typeface="PF Square Sans Pro" panose="02000506040000020004" pitchFamily="2" charset="0"/>
              </a:rPr>
              <a:t>Инвестиционные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54977" y="1608568"/>
            <a:ext cx="10693400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latin typeface="PF Square Sans Pro Medium" panose="02000500000000020004" pitchFamily="2" charset="0"/>
              </a:rPr>
              <a:t>площадки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87548" y="2189601"/>
            <a:ext cx="1009911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600" dirty="0">
              <a:latin typeface="PF Square Sans Pro" panose="02000506040000020004" pitchFamily="2" charset="0"/>
            </a:endParaRPr>
          </a:p>
          <a:p>
            <a:pPr algn="ctr"/>
            <a:r>
              <a:rPr lang="ru-RU" sz="6600" dirty="0">
                <a:latin typeface="PF Square Sans Pro" panose="02000506040000020004" pitchFamily="2" charset="0"/>
              </a:rPr>
              <a:t></a:t>
            </a:r>
          </a:p>
          <a:p>
            <a:pPr algn="ctr"/>
            <a:endParaRPr lang="ru-RU" sz="1800" dirty="0">
              <a:latin typeface="PF Square Sans Pro" panose="02000506040000020004" pitchFamily="2" charset="0"/>
            </a:endParaRPr>
          </a:p>
          <a:p>
            <a:pPr algn="ctr"/>
            <a:r>
              <a:rPr lang="ru-RU" sz="1600" dirty="0">
                <a:latin typeface="PF Square Sans Pro" panose="02000506040000020004" pitchFamily="2" charset="0"/>
              </a:rPr>
              <a:t>Информация по инвестиционным площадкам Старошайговского муниципального района с описанием земельных участков, инженерно-транспортной инфраструктуры и фотографиями размещена на инвестиционном портале Республики Мордовия (</a:t>
            </a:r>
            <a:r>
              <a:rPr lang="ru-RU" sz="1600" dirty="0">
                <a:latin typeface="PF Square Sans Pro" panose="02000506040000020004" pitchFamily="2" charset="0"/>
                <a:hlinkClick r:id="rId3"/>
              </a:rPr>
              <a:t>www.investrm.ru</a:t>
            </a:r>
            <a:r>
              <a:rPr lang="ru-RU" sz="1600" dirty="0">
                <a:latin typeface="PF Square Sans Pro" panose="02000506040000020004" pitchFamily="2" charset="0"/>
              </a:rPr>
              <a:t>) по ссылке: </a:t>
            </a:r>
            <a:r>
              <a:rPr lang="ru-RU" sz="1600" dirty="0">
                <a:latin typeface="PF Square Sans Pro" panose="02000506040000020004" pitchFamily="2" charset="0"/>
                <a:hlinkClick r:id="rId4"/>
              </a:rPr>
              <a:t>http://map.investrm.ru</a:t>
            </a:r>
            <a:r>
              <a:rPr lang="ru-RU" sz="1600" dirty="0" smtClean="0">
                <a:latin typeface="PF Square Sans Pro" panose="02000506040000020004" pitchFamily="2" charset="0"/>
                <a:hlinkClick r:id="rId4"/>
              </a:rPr>
              <a:t>/</a:t>
            </a:r>
            <a:r>
              <a:rPr lang="ru-RU" sz="1600" dirty="0" smtClean="0">
                <a:latin typeface="PF Square Sans Pro" panose="02000506040000020004" pitchFamily="2" charset="0"/>
              </a:rPr>
              <a:t> и  </a:t>
            </a:r>
            <a:r>
              <a:rPr lang="ru-RU" sz="1600" dirty="0" smtClean="0"/>
              <a:t>на официальном сайте </a:t>
            </a:r>
            <a:r>
              <a:rPr lang="ru-RU" sz="1600" dirty="0" err="1" smtClean="0"/>
              <a:t>Старошайговского</a:t>
            </a:r>
            <a:r>
              <a:rPr lang="ru-RU" sz="1600" dirty="0" smtClean="0"/>
              <a:t> муниципального района размещена в разделе: Инвестиционная привлекательность - Информационные материалы</a:t>
            </a:r>
            <a:r>
              <a:rPr lang="en-US" sz="1600" dirty="0" smtClean="0"/>
              <a:t>: https://staroshajgovo-rm.ru/newsline/view/3708</a:t>
            </a:r>
            <a:endParaRPr lang="ru-RU" sz="1600" dirty="0">
              <a:latin typeface="PF Square Sans Pro" panose="02000506040000020004" pitchFamily="2" charset="0"/>
            </a:endParaRPr>
          </a:p>
          <a:p>
            <a:pPr algn="ctr"/>
            <a:endParaRPr lang="ru-RU" sz="1600" dirty="0">
              <a:latin typeface="PF Square Sans Pro" panose="0200050604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58965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978326" y="295197"/>
            <a:ext cx="8533215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latin typeface="PF Square Sans Pro" panose="02000506040000020004" pitchFamily="2" charset="0"/>
              </a:rPr>
              <a:t>Контактная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54977" y="648809"/>
            <a:ext cx="10693400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latin typeface="PF Square Sans Pro Medium" panose="02000500000000020004" pitchFamily="2" charset="0"/>
              </a:rPr>
              <a:t>информация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96225" y="3578594"/>
            <a:ext cx="999993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Контактная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информая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Адрес:  431540, Республика Мордовия, Старошайговский район, с. Старое Шайгово, ул. Ленина, 11.</a:t>
            </a:r>
          </a:p>
          <a:p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E-mail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1600" u="sng" dirty="0" smtClean="0">
                <a:latin typeface="Times New Roman" pitchFamily="18" charset="0"/>
                <a:cs typeface="Times New Roman" pitchFamily="18" charset="0"/>
              </a:rPr>
              <a:t>shagadm@e-mordovia.ru</a:t>
            </a:r>
            <a:endParaRPr lang="ru-RU" sz="1600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Сайт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:    </a:t>
            </a:r>
            <a:r>
              <a:rPr lang="en-US" sz="1600" u="sng" dirty="0" smtClean="0">
                <a:latin typeface="Times New Roman" pitchFamily="18" charset="0"/>
                <a:cs typeface="Times New Roman" pitchFamily="18" charset="0"/>
              </a:rPr>
              <a:t>https://staroshajgovo-rm.ru/</a:t>
            </a:r>
            <a:endParaRPr lang="ru-RU" sz="1600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/>
                <a:ea typeface="Calibri"/>
                <a:cs typeface="Times New Roman"/>
              </a:rPr>
              <a:t>Телефон  8 (83432) 2-11-43</a:t>
            </a:r>
            <a:endParaRPr lang="ru-RU" sz="2000" dirty="0" smtClean="0">
              <a:latin typeface="Calibri"/>
              <a:ea typeface="Calibri"/>
              <a:cs typeface="Times New Roman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132121" y="1351739"/>
            <a:ext cx="6357983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ГЛАВА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Старошайговского муниципального района </a:t>
            </a:r>
          </a:p>
          <a:p>
            <a:r>
              <a:rPr lang="ru-RU" sz="2800" b="1" dirty="0">
                <a:latin typeface="PF Square Sans Pro Medium" panose="02000500000000020004" pitchFamily="2" charset="0"/>
              </a:rPr>
              <a:t>Мухин Геннадий Александрович</a:t>
            </a:r>
          </a:p>
          <a:p>
            <a:r>
              <a:rPr lang="ru-RU" sz="1600" dirty="0">
                <a:latin typeface="PF Square Sans Pro" panose="02000506040000020004" pitchFamily="2" charset="0"/>
              </a:rPr>
              <a:t>Тел./факс: 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8 (834-32) 2-21-52</a:t>
            </a:r>
          </a:p>
        </p:txBody>
      </p:sp>
      <p:pic>
        <p:nvPicPr>
          <p:cNvPr id="6" name="Picture 1" descr="C:\Users\Надежда\Desktop\мухин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6106" y="923112"/>
            <a:ext cx="2000264" cy="25003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52716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4094</TotalTime>
  <Words>6007</Words>
  <Application>Microsoft Office PowerPoint</Application>
  <PresentationFormat>Произвольный</PresentationFormat>
  <Paragraphs>992</Paragraphs>
  <Slides>40</Slides>
  <Notes>16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55" baseType="lpstr">
      <vt:lpstr>Arial</vt:lpstr>
      <vt:lpstr>PF Square Sans Pro Medium</vt:lpstr>
      <vt:lpstr>Franklin Gothic Book</vt:lpstr>
      <vt:lpstr>PF Square Sans Pro</vt:lpstr>
      <vt:lpstr>Franklin Gothic Medium</vt:lpstr>
      <vt:lpstr>Times New Roman</vt:lpstr>
      <vt:lpstr>Calibri</vt:lpstr>
      <vt:lpstr>Bookman Old Style</vt:lpstr>
      <vt:lpstr>Wingdings 2</vt:lpstr>
      <vt:lpstr>Wingdings</vt:lpstr>
      <vt:lpstr>Arial Unicode MS</vt:lpstr>
      <vt:lpstr>Arial Narrow</vt:lpstr>
      <vt:lpstr>Wingdings 3</vt:lpstr>
      <vt:lpstr>Трек</vt:lpstr>
      <vt:lpstr>Acrobat Document</vt:lpstr>
      <vt:lpstr>Слайд 1</vt:lpstr>
      <vt:lpstr>Слайд 2</vt:lpstr>
      <vt:lpstr>Слайд 3</vt:lpstr>
      <vt:lpstr>Слайд 4</vt:lpstr>
      <vt:lpstr>Экономика.                                                                                                                          Основные показатели социально-экономического развития СТАРОШАЙГОВСКОГО муниципального района 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Развитие туризма</vt:lpstr>
      <vt:lpstr>Слайд 17</vt:lpstr>
      <vt:lpstr>Слайд 18</vt:lpstr>
      <vt:lpstr>Слайд 19</vt:lpstr>
      <vt:lpstr>Слайд 20</vt:lpstr>
      <vt:lpstr>Слайд 21</vt:lpstr>
      <vt:lpstr>Слайд 22</vt:lpstr>
      <vt:lpstr>В 2022 году продолжается Реализация    Инвестиционных   проектов</vt:lpstr>
      <vt:lpstr>Слайд 24</vt:lpstr>
      <vt:lpstr>Итоги реализации Региональных проектов и мероприятий государственных   и муниципальных программ за 2021 год</vt:lpstr>
      <vt:lpstr>Слайд 26</vt:lpstr>
      <vt:lpstr>План мероприятий на 2022 год и на 2023-2024 г.г.                                                                 по проектированию, строительству, реконструкции, капитальному ремонту объектов в рамках региональных проектов, государственных и муниципальных программ</vt:lpstr>
      <vt:lpstr>Слайд 28</vt:lpstr>
      <vt:lpstr>Слайд 29</vt:lpstr>
      <vt:lpstr> </vt:lpstr>
      <vt:lpstr>Слайд 31</vt:lpstr>
      <vt:lpstr>Слайд 32</vt:lpstr>
      <vt:lpstr>Паспорт инвестиционной площадки №1 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Maks</dc:creator>
  <cp:lastModifiedBy>Светлана Ивановна</cp:lastModifiedBy>
  <cp:revision>463</cp:revision>
  <dcterms:created xsi:type="dcterms:W3CDTF">2014-07-31T09:11:59Z</dcterms:created>
  <dcterms:modified xsi:type="dcterms:W3CDTF">2022-08-22T12:55:11Z</dcterms:modified>
</cp:coreProperties>
</file>