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80" r:id="rId1"/>
  </p:sldMasterIdLst>
  <p:notesMasterIdLst>
    <p:notesMasterId r:id="rId38"/>
  </p:notesMasterIdLst>
  <p:handoutMasterIdLst>
    <p:handoutMasterId r:id="rId39"/>
  </p:handoutMasterIdLst>
  <p:sldIdLst>
    <p:sldId id="256" r:id="rId2"/>
    <p:sldId id="284" r:id="rId3"/>
    <p:sldId id="264" r:id="rId4"/>
    <p:sldId id="303" r:id="rId5"/>
    <p:sldId id="265" r:id="rId6"/>
    <p:sldId id="257" r:id="rId7"/>
    <p:sldId id="266" r:id="rId8"/>
    <p:sldId id="329" r:id="rId9"/>
    <p:sldId id="335" r:id="rId10"/>
    <p:sldId id="336" r:id="rId11"/>
    <p:sldId id="286" r:id="rId12"/>
    <p:sldId id="339" r:id="rId13"/>
    <p:sldId id="330" r:id="rId14"/>
    <p:sldId id="275" r:id="rId15"/>
    <p:sldId id="270" r:id="rId16"/>
    <p:sldId id="271" r:id="rId17"/>
    <p:sldId id="326" r:id="rId18"/>
    <p:sldId id="272" r:id="rId19"/>
    <p:sldId id="277" r:id="rId20"/>
    <p:sldId id="290" r:id="rId21"/>
    <p:sldId id="321" r:id="rId22"/>
    <p:sldId id="337" r:id="rId23"/>
    <p:sldId id="291" r:id="rId24"/>
    <p:sldId id="292" r:id="rId25"/>
    <p:sldId id="338" r:id="rId26"/>
    <p:sldId id="289" r:id="rId27"/>
    <p:sldId id="276" r:id="rId28"/>
    <p:sldId id="327" r:id="rId29"/>
    <p:sldId id="331" r:id="rId30"/>
    <p:sldId id="332" r:id="rId31"/>
    <p:sldId id="288" r:id="rId32"/>
    <p:sldId id="342" r:id="rId33"/>
    <p:sldId id="328" r:id="rId34"/>
    <p:sldId id="269" r:id="rId35"/>
    <p:sldId id="262" r:id="rId36"/>
    <p:sldId id="325" r:id="rId37"/>
  </p:sldIdLst>
  <p:sldSz cx="7561263" cy="10693400"/>
  <p:notesSz cx="6858000" cy="9144000"/>
  <p:embeddedFontLst>
    <p:embeddedFont>
      <p:font typeface="Franklin Gothic Book" pitchFamily="34" charset="0"/>
      <p:regular r:id="rId40"/>
      <p:italic r:id="rId41"/>
    </p:embeddedFont>
    <p:embeddedFont>
      <p:font typeface="Calibri" pitchFamily="34" charset="0"/>
      <p:regular r:id="rId42"/>
      <p:bold r:id="rId43"/>
      <p:italic r:id="rId44"/>
      <p:boldItalic r:id="rId45"/>
    </p:embeddedFont>
    <p:embeddedFont>
      <p:font typeface="Wingdings 2" pitchFamily="18" charset="2"/>
      <p:regular r:id="rId46"/>
    </p:embeddedFont>
    <p:embeddedFont>
      <p:font typeface="Franklin Gothic Medium" pitchFamily="34" charset="0"/>
      <p:regular r:id="rId47"/>
      <p:italic r:id="rId48"/>
    </p:embeddedFont>
  </p:embeddedFontLst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B6B153F5-2CE2-4096-A1F1-43C82613D5FA}">
          <p14:sldIdLst>
            <p14:sldId id="256"/>
            <p14:sldId id="284"/>
            <p14:sldId id="264"/>
          </p14:sldIdLst>
        </p14:section>
        <p14:section name="Раздел без заголовка" id="{C76E264E-1E46-4237-8DFC-216D557DEA02}">
          <p14:sldIdLst>
            <p14:sldId id="303"/>
            <p14:sldId id="265"/>
            <p14:sldId id="257"/>
            <p14:sldId id="266"/>
            <p14:sldId id="329"/>
            <p14:sldId id="335"/>
            <p14:sldId id="336"/>
            <p14:sldId id="286"/>
            <p14:sldId id="339"/>
            <p14:sldId id="330"/>
            <p14:sldId id="275"/>
            <p14:sldId id="270"/>
            <p14:sldId id="271"/>
            <p14:sldId id="326"/>
            <p14:sldId id="272"/>
            <p14:sldId id="277"/>
            <p14:sldId id="290"/>
            <p14:sldId id="321"/>
            <p14:sldId id="337"/>
            <p14:sldId id="291"/>
            <p14:sldId id="292"/>
            <p14:sldId id="338"/>
            <p14:sldId id="289"/>
            <p14:sldId id="276"/>
            <p14:sldId id="327"/>
            <p14:sldId id="331"/>
            <p14:sldId id="332"/>
            <p14:sldId id="288"/>
            <p14:sldId id="328"/>
            <p14:sldId id="269"/>
            <p14:sldId id="262"/>
            <p14:sldId id="32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6433" autoAdjust="0"/>
  </p:normalViewPr>
  <p:slideViewPr>
    <p:cSldViewPr>
      <p:cViewPr varScale="1">
        <p:scale>
          <a:sx n="74" d="100"/>
          <a:sy n="74" d="100"/>
        </p:scale>
        <p:origin x="-3192" y="-120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</c:v>
                </c:pt>
              </c:strCache>
            </c:strRef>
          </c:tx>
          <c:spPr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</c:spPr>
          <c:explosion val="1"/>
          <c:dPt>
            <c:idx val="0"/>
            <c:explosion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30C5-4BC6-9D0B-DEC904E7B625}"/>
              </c:ext>
            </c:extLst>
          </c:dPt>
          <c:dPt>
            <c:idx val="1"/>
            <c:explosion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30C5-4BC6-9D0B-DEC904E7B625}"/>
              </c:ext>
            </c:extLst>
          </c:dPt>
          <c:dPt>
            <c:idx val="2"/>
            <c:explosion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0C5-4BC6-9D0B-DEC904E7B625}"/>
              </c:ext>
            </c:extLst>
          </c:dPt>
          <c:dLbls>
            <c:dLbl>
              <c:idx val="0"/>
              <c:layout>
                <c:manualLayout>
                  <c:x val="1.5776436711644002E-2"/>
                  <c:y val="-1.196049458057750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/>
                      <a:t>Моложе  труд. нас.   1563 </a:t>
                    </a:r>
                    <a:endParaRPr lang="en-US" dirty="0"/>
                  </a:p>
                </c:rich>
              </c:tx>
              <c:dLblPos val="inEnd"/>
              <c:showVal val="1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0C5-4BC6-9D0B-DEC904E7B625}"/>
                </c:ext>
              </c:extLst>
            </c:dLbl>
            <c:dLbl>
              <c:idx val="1"/>
              <c:layout>
                <c:manualLayout>
                  <c:x val="-0.18029237339720153"/>
                  <c:y val="-0.2033284078698172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Старше труд.</a:t>
                    </a:r>
                    <a:r>
                      <a:rPr lang="ru-RU" sz="1000" baseline="0" dirty="0" smtClean="0">
                        <a:solidFill>
                          <a:schemeClr val="tx1"/>
                        </a:solidFill>
                      </a:rPr>
                      <a:t> Населен 3464  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3484119588899225"/>
                      <c:h val="0.324177941232136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0C5-4BC6-9D0B-DEC904E7B625}"/>
                </c:ext>
              </c:extLst>
            </c:dLbl>
            <c:dLbl>
              <c:idx val="2"/>
              <c:layout>
                <c:manualLayout>
                  <c:x val="0.20475578821313839"/>
                  <c:y val="0.2137943115134362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00" b="1" dirty="0" smtClean="0">
                        <a:solidFill>
                          <a:schemeClr val="tx1"/>
                        </a:solidFill>
                      </a:rPr>
                      <a:t>Трудоспособное</a:t>
                    </a:r>
                    <a:r>
                      <a:rPr lang="ru-RU" sz="1000" b="1" baseline="0" dirty="0" smtClean="0">
                        <a:solidFill>
                          <a:schemeClr val="tx1"/>
                        </a:solidFill>
                      </a:rPr>
                      <a:t> населен 6254</a:t>
                    </a:r>
                    <a:endParaRPr lang="ru-RU" sz="1000" b="1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081780494111616"/>
                      <c:h val="0.3500518985299069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0C5-4BC6-9D0B-DEC904E7B62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showCatName val="1"/>
            <c:showPercent val="1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моложе</c:v>
                </c:pt>
                <c:pt idx="1">
                  <c:v>трудоспособные</c:v>
                </c:pt>
                <c:pt idx="2">
                  <c:v>старше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1536</c:v>
                </c:pt>
                <c:pt idx="1">
                  <c:v>6299</c:v>
                </c:pt>
                <c:pt idx="2">
                  <c:v>3446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0C5-4BC6-9D0B-DEC904E7B625}"/>
            </c:ext>
          </c:extLst>
        </c:ser>
        <c:dLbls>
          <c:showCatName val="1"/>
          <c:showPercent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3701A-0F6D-4DD9-B8EA-74F31FD6B48E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2417A-DEFF-41E1-A812-3CC98683A9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9032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C987-9DB4-4EEB-981A-1498110335B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96276-81D6-47F2-B9ED-F30F3E651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7138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233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7894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1450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5632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5170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06892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14967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59449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47464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131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69615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33893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1855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25321" y="8341885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15053" y="7567727"/>
            <a:ext cx="6994168" cy="1906000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15053" y="6059593"/>
            <a:ext cx="6994168" cy="1425787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05137" y="10094570"/>
            <a:ext cx="627585" cy="384962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2961495" y="118816"/>
            <a:ext cx="2394400" cy="450509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6805137" y="10094570"/>
            <a:ext cx="627585" cy="384962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25321" y="5371496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15053" y="2613942"/>
            <a:ext cx="6994168" cy="1901049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49236" y="4595271"/>
            <a:ext cx="7183200" cy="184744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249522" y="712893"/>
            <a:ext cx="7183200" cy="1311724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252042" y="2495127"/>
            <a:ext cx="3465579" cy="73665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591600" cy="73665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252042" y="8435905"/>
            <a:ext cx="7120189" cy="137628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32729" y="1039636"/>
            <a:ext cx="3547903" cy="99755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3841017" y="1039636"/>
            <a:ext cx="3549296" cy="99755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32729" y="2052044"/>
            <a:ext cx="3547903" cy="61462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3844080" y="2052044"/>
            <a:ext cx="3546232" cy="61462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05137" y="10099322"/>
            <a:ext cx="630105" cy="384962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425321" y="9386429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249522" y="712893"/>
            <a:ext cx="7183200" cy="1311724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25321" y="9120290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378063" y="8554720"/>
            <a:ext cx="6994168" cy="81190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378064" y="950524"/>
            <a:ext cx="2487603" cy="748538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2956244" y="950524"/>
            <a:ext cx="4415988" cy="74853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2898484" y="961492"/>
            <a:ext cx="4158695" cy="5703147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15053" y="7786567"/>
            <a:ext cx="4851810" cy="814382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15053" y="8627721"/>
            <a:ext cx="4851810" cy="1198057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670947" y="856464"/>
            <a:ext cx="1512253" cy="912404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8063" y="856464"/>
            <a:ext cx="5166863" cy="912404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25321" y="1638623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52042" y="2423342"/>
            <a:ext cx="7183200" cy="70571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5355895" y="118816"/>
            <a:ext cx="2079347" cy="450509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53C925-97B8-46F3-979A-1FD8F3C841C3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2583432" y="118816"/>
            <a:ext cx="2772463" cy="450509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805137" y="10099323"/>
            <a:ext cx="630105" cy="381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52042" y="712893"/>
            <a:ext cx="7183200" cy="1306971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425321" y="1638623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425321" y="1649675"/>
            <a:ext cx="7135942" cy="3713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16.png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15.jpe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14.jpe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notesSlide" Target="../notesSlides/notesSlide7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rm.ru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map.investrm.ru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shagadm@moris.ru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hyperlink" Target="http://staroshajgovo.e-mordovia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192.168.0.1\проекты\Сайты\В разработке\Инвест. портал\_паспорта\Карты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4" y="0"/>
            <a:ext cx="7552617" cy="1069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600611" y="4626622"/>
            <a:ext cx="2362336" cy="1033168"/>
            <a:chOff x="2628503" y="3618508"/>
            <a:chExt cx="2362336" cy="1033169"/>
          </a:xfrm>
        </p:grpSpPr>
        <p:pic>
          <p:nvPicPr>
            <p:cNvPr id="1030" name="Picture 6" descr="\\192.168.0.1\проекты\Сайты\В разработке\Инвест. портал\_паспорта\20_Шаблон презентации\плашка1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503" y="3618508"/>
              <a:ext cx="2143261" cy="10331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154635" y="3902802"/>
              <a:ext cx="18362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1 4</a:t>
              </a:r>
              <a:r>
                <a:rPr lang="en-US" sz="18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20</a:t>
              </a:r>
              <a:r>
                <a:rPr lang="ru-RU" sz="18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,4 км</a:t>
              </a:r>
              <a:r>
                <a:rPr lang="ru-RU" sz="1800" baseline="300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2 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157586" y="3724574"/>
              <a:ext cx="10801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>
                  <a:solidFill>
                    <a:schemeClr val="bg1"/>
                  </a:solidFill>
                  <a:latin typeface="PF Square Sans Pro" panose="02000506040000020004" pitchFamily="2" charset="0"/>
                </a:rPr>
                <a:t>Площадь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80231" y="1060419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latin typeface="PF Square Sans Pro" panose="02000506040000020004" pitchFamily="2" charset="0"/>
              </a:rPr>
              <a:t>ИНВЕСТИЦИОННЫЙ</a:t>
            </a:r>
            <a:r>
              <a:rPr lang="ru-RU" sz="2800" dirty="0">
                <a:latin typeface="PF Square Sans Pro" panose="02000506040000020004" pitchFamily="2" charset="0"/>
              </a:rPr>
              <a:t> </a:t>
            </a:r>
            <a:r>
              <a:rPr lang="ru-RU" sz="2800" dirty="0" smtClean="0">
                <a:latin typeface="PF Square Sans Pro" panose="02000506040000020004" pitchFamily="2" charset="0"/>
              </a:rPr>
              <a:t>  </a:t>
            </a:r>
            <a:r>
              <a:rPr lang="ru-RU" sz="2800" b="1" i="1" dirty="0" smtClean="0">
                <a:latin typeface="PF Square Sans Pro" panose="02000506040000020004" pitchFamily="2" charset="0"/>
              </a:rPr>
              <a:t>ПАСПОРТ</a:t>
            </a:r>
            <a:endParaRPr lang="ru-RU" sz="2800" b="1" i="1" dirty="0">
              <a:latin typeface="PF Square Sans Pro" panose="02000506040000020004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231" y="2403111"/>
            <a:ext cx="73611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PF Square Sans Pro Medium" panose="02000500000000020004" pitchFamily="2" charset="0"/>
              </a:rPr>
              <a:t>СТАРОШАЙГОВСКИЙ МУНИЦИПАЛЬНЫЙ РАЙОН</a:t>
            </a:r>
          </a:p>
        </p:txBody>
      </p:sp>
    </p:spTree>
    <p:extLst>
      <p:ext uri="{BB962C8B-B14F-4D97-AF65-F5344CB8AC3E}">
        <p14:creationId xmlns:p14="http://schemas.microsoft.com/office/powerpoint/2010/main" xmlns="" val="251579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mordov.er.ru/media/userdata/news/2018/07/09/777774a72178e41f197ea0b3f76dcf5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561263" cy="5040842"/>
          </a:xfrm>
          <a:prstGeom prst="rect">
            <a:avLst/>
          </a:prstGeom>
          <a:noFill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7462980"/>
            <a:ext cx="7561263" cy="3230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8032" y="5060948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Старошайговский район </a:t>
            </a:r>
            <a:r>
              <a:rPr lang="ru-RU" sz="1600" dirty="0">
                <a:latin typeface="PF Square Sans Pro" panose="02000506040000020004" pitchFamily="2" charset="0"/>
              </a:rPr>
              <a:t>был образован 16 июля 1928 года постановлением Всероссийского Центрального Исполнительного Комитета «О составе округов, районов и их центров </a:t>
            </a:r>
            <a:r>
              <a:rPr lang="ru-RU" sz="1600" dirty="0" err="1">
                <a:latin typeface="PF Square Sans Pro" panose="02000506040000020004" pitchFamily="2" charset="0"/>
              </a:rPr>
              <a:t>Средневолжской</a:t>
            </a:r>
            <a:r>
              <a:rPr lang="ru-RU" sz="1600" dirty="0">
                <a:latin typeface="PF Square Sans Pro" panose="02000506040000020004" pitchFamily="2" charset="0"/>
              </a:rPr>
              <a:t> области».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Старое Шайгово – мокшанское село; центр Старошайговского района. Село основано в лесных ландшафтах на правом берегу </a:t>
            </a:r>
            <a:r>
              <a:rPr lang="ru-RU" sz="1600" dirty="0" err="1">
                <a:latin typeface="PF Square Sans Pro" panose="02000506040000020004" pitchFamily="2" charset="0"/>
              </a:rPr>
              <a:t>Сивини</a:t>
            </a:r>
            <a:r>
              <a:rPr lang="ru-RU" sz="1600" dirty="0">
                <a:latin typeface="PF Square Sans Pro" panose="02000506040000020004" pitchFamily="2" charset="0"/>
              </a:rPr>
              <a:t>. Первое письменное упоминание о </a:t>
            </a:r>
            <a:r>
              <a:rPr lang="ru-RU" sz="1600" dirty="0" err="1">
                <a:latin typeface="PF Square Sans Pro" panose="02000506040000020004" pitchFamily="2" charset="0"/>
              </a:rPr>
              <a:t>Шайгове</a:t>
            </a:r>
            <a:r>
              <a:rPr lang="ru-RU" sz="1600" dirty="0">
                <a:latin typeface="PF Square Sans Pro" panose="02000506040000020004" pitchFamily="2" charset="0"/>
              </a:rPr>
              <a:t> относится к 1692</a:t>
            </a:r>
            <a:r>
              <a:rPr lang="en-US" sz="1600" dirty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г. Название произошло от мордовского </a:t>
            </a:r>
            <a:r>
              <a:rPr lang="ru-RU" sz="1600" dirty="0" err="1">
                <a:latin typeface="PF Square Sans Pro" panose="02000506040000020004" pitchFamily="2" charset="0"/>
              </a:rPr>
              <a:t>шяй</a:t>
            </a:r>
            <a:r>
              <a:rPr lang="ru-RU" sz="1600" dirty="0">
                <a:latin typeface="PF Square Sans Pro" panose="02000506040000020004" pitchFamily="2" charset="0"/>
              </a:rPr>
              <a:t> – камыш, болото, трясина. В конце XIX в. имелись церковь, церковно-приходская школа, маслобойки, ветряные мельницы, дегтярные заводы, кузница.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98867" y="203164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FF0000"/>
                </a:solidFill>
                <a:latin typeface="PF Square Sans Pro" panose="02000506040000020004" pitchFamily="2" charset="0"/>
              </a:rPr>
              <a:t>История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70323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FF0000"/>
                </a:solidFill>
                <a:latin typeface="PF Square Sans Pro Medium" panose="02000500000000020004" pitchFamily="2" charset="0"/>
              </a:rPr>
              <a:t>и культура</a:t>
            </a:r>
          </a:p>
        </p:txBody>
      </p:sp>
    </p:spTree>
    <p:extLst>
      <p:ext uri="{BB962C8B-B14F-4D97-AF65-F5344CB8AC3E}">
        <p14:creationId xmlns:p14="http://schemas.microsoft.com/office/powerpoint/2010/main" xmlns="" val="382403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571" y="0"/>
            <a:ext cx="7574834" cy="527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443" y="5703890"/>
            <a:ext cx="7272808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муниципальный район расположен в центральной части Мордовии. Расстояние от районного центра до столицы республики г. Саранска — 58 км, до г. Москвы — 596 км.  Район граничит: на востоке с Лямбирским, на юго-востоке с Кадошкинским, на западе с Краснослободским и на северо-западе с Ельниковским муниципальными районами  Республики  Мордовия, а также с Нижегородской областью на севере. Площадь района составляет 1420,4  км</a:t>
            </a:r>
            <a:r>
              <a:rPr lang="ru-RU" sz="16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Протяженность с запада на восток- 55 км, с севера на юг- 48 км.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Растительность: широколиственные и смешанные леса, луговые степи. Под лесами около 21,3 %, кустарниками 1,6 % площади района. В восточной части района преобладает лесостепь Приволжской возвышенности, в западной – ландшафты смешанных лесов водно-ледниковых песчаных низин. </a:t>
            </a:r>
          </a:p>
          <a:p>
            <a:pPr algn="just">
              <a:spcAft>
                <a:spcPts val="600"/>
              </a:spcAft>
            </a:pPr>
            <a:endParaRPr lang="ru-RU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1398867" y="131726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География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774669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и климатические условия</a:t>
            </a:r>
          </a:p>
        </p:txBody>
      </p:sp>
    </p:spTree>
    <p:extLst>
      <p:ext uri="{BB962C8B-B14F-4D97-AF65-F5344CB8AC3E}">
        <p14:creationId xmlns:p14="http://schemas.microsoft.com/office/powerpoint/2010/main" xmlns="" val="109240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img4.goodfon.ru/original/2048x2048/a/be/sneg-derevia-utro-rassvet-voskhod-solntse-po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6383" y="6346832"/>
            <a:ext cx="3494880" cy="4071966"/>
          </a:xfrm>
          <a:prstGeom prst="rect">
            <a:avLst/>
          </a:prstGeom>
          <a:noFill/>
        </p:spPr>
      </p:pic>
      <p:pic>
        <p:nvPicPr>
          <p:cNvPr id="2052" name="Picture 4" descr="https://million-wallpapers.ru/wallpapers/0/7/362405085708287/velikij-letnij-pejzaz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46767"/>
            <a:ext cx="4066383" cy="409875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2571" y="560354"/>
            <a:ext cx="7272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Климат - умеренно-континентальный.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Зимы достаточно холодные, продолжительные, количество снега немного больше, чем в центральной и южной части республики. Температуры в январе в среднем достигают -13…-15 градусов. Сильные морозные периоды с температурами ниже -30 градусов то же способны образовываться, но продолжительность таких холодов незначительна и может достигать 10-14 дней за весь холодный период. Снег уверенно ложится в первых числах ноября, в отдельные года этот срок может перемещаться на начало декабря или же на конец октября, высота покрова достигает 45-55 см. Весной погода хоть и носит неустойчивый и склонный к различным сюрпризам характер все же быстро поднимает температуры. Солнечные и сухие дни в большей массе преобладают. 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Лето в районе практически длится на протяжении календарных значений и средние температуры в июле могут составлять +20…+20,5 градусов. Количество осадков в это время года заметно выше, чем в южной части региона. По данным прогноза погоды осадки носят кратковременный характер и в большей части представлены ливневыми дождями и грозами. Осень с неустойчивой и ветряной погодой приходит в конце августа начале сентября. Первые заморозки на почве возможны с середины октября. Среднегодовое количество осадков составляет менее 500 мм.</a:t>
            </a:r>
          </a:p>
        </p:txBody>
      </p:sp>
    </p:spTree>
    <p:extLst>
      <p:ext uri="{BB962C8B-B14F-4D97-AF65-F5344CB8AC3E}">
        <p14:creationId xmlns:p14="http://schemas.microsoft.com/office/powerpoint/2010/main" xmlns="" val="155605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-109583" y="417479"/>
            <a:ext cx="7542255" cy="592985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2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Административно-территориальное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106042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устройство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2282" y="1989115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Административный центр - село Старое Шайгово. Расстояние от административного  центра Старошайговского муниципального района до столицы Республики Мордовия г. Саранска — 58 км, до г. Москвы — 596 км. </a:t>
            </a:r>
          </a:p>
          <a:p>
            <a:pPr algn="just"/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составе Старошайговского муниципального района насчитывается 57 населенных пунктов, объединенных в 11 сельских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поселений (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Богдановское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Конопатское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Лемдяйское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Мельцанское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Новоакшинское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Новотроицкое,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Новофедоровское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Старошайговское,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Старотеризморгское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Старофедоровское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Шигоньское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) .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1708929" y="4560883"/>
            <a:ext cx="4929222" cy="3429023"/>
            <a:chOff x="180232" y="4524582"/>
            <a:chExt cx="3673990" cy="3198382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180232" y="4524582"/>
              <a:ext cx="3673990" cy="3198382"/>
              <a:chOff x="313337" y="2316451"/>
              <a:chExt cx="3673990" cy="3198382"/>
            </a:xfrm>
          </p:grpSpPr>
          <p:sp>
            <p:nvSpPr>
              <p:cNvPr id="25" name="TextBox 24"/>
              <p:cNvSpPr txBox="1"/>
              <p:nvPr/>
            </p:nvSpPr>
            <p:spPr>
              <a:xfrm>
                <a:off x="1920497" y="2585394"/>
                <a:ext cx="2066830" cy="6233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>
                    <a:latin typeface="PF Square Sans Pro" panose="02000506040000020004" pitchFamily="2" charset="0"/>
                  </a:rPr>
                  <a:t>сельских поселений</a:t>
                </a:r>
                <a:endParaRPr lang="ru-RU" sz="1200" dirty="0">
                  <a:latin typeface="PF Square Sans Pro" panose="02000506040000020004" pitchFamily="2" charset="0"/>
                </a:endParaRPr>
              </a:p>
            </p:txBody>
          </p:sp>
          <p:grpSp>
            <p:nvGrpSpPr>
              <p:cNvPr id="26" name="Группа 25"/>
              <p:cNvGrpSpPr/>
              <p:nvPr/>
            </p:nvGrpSpPr>
            <p:grpSpPr>
              <a:xfrm>
                <a:off x="313337" y="2316451"/>
                <a:ext cx="2823387" cy="3198382"/>
                <a:chOff x="653138" y="3827176"/>
                <a:chExt cx="3264205" cy="3697746"/>
              </a:xfrm>
            </p:grpSpPr>
            <p:grpSp>
              <p:nvGrpSpPr>
                <p:cNvPr id="27" name="Группа 26"/>
                <p:cNvGrpSpPr/>
                <p:nvPr/>
              </p:nvGrpSpPr>
              <p:grpSpPr>
                <a:xfrm>
                  <a:off x="653138" y="3988440"/>
                  <a:ext cx="3264205" cy="3536482"/>
                  <a:chOff x="1829632" y="2005980"/>
                  <a:chExt cx="3264205" cy="3536482"/>
                </a:xfrm>
              </p:grpSpPr>
              <p:sp>
                <p:nvSpPr>
                  <p:cNvPr id="29" name="Овал 28"/>
                  <p:cNvSpPr/>
                  <p:nvPr/>
                </p:nvSpPr>
                <p:spPr>
                  <a:xfrm>
                    <a:off x="1829632" y="2898429"/>
                    <a:ext cx="2644033" cy="2644033"/>
                  </a:xfrm>
                  <a:prstGeom prst="ellipse">
                    <a:avLst/>
                  </a:prstGeom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pic>
                <p:nvPicPr>
                  <p:cNvPr id="30" name="Picture 2" descr="Rural house"/>
                  <p:cNvPicPr>
                    <a:picLocks noChangeAspect="1" noChangeArrowheads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169514" y="2005980"/>
                    <a:ext cx="1924323" cy="192432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1" name="Picture 6" descr="House building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945898" y="3713529"/>
                    <a:ext cx="766604" cy="90010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2" name="Picture 6" descr="House building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579501" y="4642361"/>
                    <a:ext cx="766604" cy="90010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2814089" y="3413164"/>
                    <a:ext cx="1659576" cy="140344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3600" dirty="0">
                        <a:latin typeface="PF Square Sans Pro Medium" panose="02000500000000020004" pitchFamily="2" charset="0"/>
                      </a:rPr>
                      <a:t>57</a:t>
                    </a:r>
                    <a:endParaRPr lang="ru-RU" sz="6000" dirty="0">
                      <a:latin typeface="PF Square Sans Pro Medium" panose="02000500000000020004" pitchFamily="2" charset="0"/>
                    </a:endParaRPr>
                  </a:p>
                  <a:p>
                    <a:r>
                      <a:rPr lang="ru-RU" sz="1600" dirty="0">
                        <a:latin typeface="PF Square Sans Pro" panose="02000506040000020004" pitchFamily="2" charset="0"/>
                      </a:rPr>
                      <a:t>населенных </a:t>
                    </a:r>
                  </a:p>
                  <a:p>
                    <a:r>
                      <a:rPr lang="ru-RU" sz="1600" dirty="0">
                        <a:latin typeface="PF Square Sans Pro" panose="02000506040000020004" pitchFamily="2" charset="0"/>
                      </a:rPr>
                      <a:t>пунктов</a:t>
                    </a:r>
                  </a:p>
                </p:txBody>
              </p:sp>
            </p:grpSp>
            <p:sp>
              <p:nvSpPr>
                <p:cNvPr id="28" name="Прямоугольник 27"/>
                <p:cNvSpPr/>
                <p:nvPr/>
              </p:nvSpPr>
              <p:spPr>
                <a:xfrm>
                  <a:off x="1549549" y="3827176"/>
                  <a:ext cx="1310945" cy="12517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ru-RU" sz="4800" dirty="0">
                      <a:latin typeface="PF Square Sans Pro Medium" panose="02000500000000020004" pitchFamily="2" charset="0"/>
                    </a:rPr>
                    <a:t>11</a:t>
                  </a:r>
                  <a:r>
                    <a:rPr lang="ru-RU" sz="6000" dirty="0">
                      <a:latin typeface="PF Square Sans Pro Medium" panose="02000500000000020004" pitchFamily="2" charset="0"/>
                    </a:rPr>
                    <a:t> </a:t>
                  </a:r>
                  <a:endParaRPr lang="ru-RU" sz="5400" dirty="0"/>
                </a:p>
              </p:txBody>
            </p:sp>
          </p:grpSp>
        </p:grpSp>
        <p:pic>
          <p:nvPicPr>
            <p:cNvPr id="24" name="Picture 6" descr="House buildi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38" y="5435996"/>
              <a:ext cx="663077" cy="778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5BE7A862-7D18-491B-9FC5-270507F9F6B3}"/>
              </a:ext>
            </a:extLst>
          </p:cNvPr>
          <p:cNvSpPr/>
          <p:nvPr/>
        </p:nvSpPr>
        <p:spPr>
          <a:xfrm>
            <a:off x="177621" y="8418535"/>
            <a:ext cx="7129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Население района на 1 января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года составляло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spc="3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124 человека.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148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Documents and Settings\1\Рабочий стол\DSC013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5703890"/>
            <a:ext cx="7561263" cy="498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31858"/>
            <a:ext cx="7561263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398867" y="1"/>
            <a:ext cx="6033804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СОЦИАЛЬНО-ЭКОНОМИЧЕСКОЕ</a:t>
            </a:r>
            <a:endParaRPr lang="ru-RU" sz="28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6"/>
            <a:ext cx="7561263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РАЗВИТИЕ РАЙОНА</a:t>
            </a:r>
            <a:endParaRPr lang="ru-RU" sz="28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86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 descr="http://food-udm.ru/images/pakhta-aryan-110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352135" y="7632716"/>
            <a:ext cx="3209128" cy="2214578"/>
          </a:xfrm>
          <a:prstGeom prst="rect">
            <a:avLst/>
          </a:prstGeom>
          <a:noFill/>
        </p:spPr>
      </p:pic>
      <p:pic>
        <p:nvPicPr>
          <p:cNvPr id="62470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7561278"/>
            <a:ext cx="4018388" cy="235745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09584" y="34604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Сельское хозяйство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3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3500" y="1666400"/>
            <a:ext cx="738817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Площадь земель в Старошайговском муниципальном районе 103737 га, в том числе с/х угодий 98146 га, из них 69666 га пашни.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Район характеризуется высоким производственным потенциалом. В районе функционирует 6 сельскохозяйственных предприятий, 4 отделения: в том числе, одно подсобное 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ООО «</a:t>
            </a:r>
            <a:r>
              <a:rPr lang="ru-RU" sz="1600" dirty="0" err="1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>
                <a:latin typeface="PF Square Sans Pro" panose="02000506040000020004" pitchFamily="2" charset="0"/>
              </a:rPr>
              <a:t> питомник», отделение Новое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ОА «Агрофирма «Октябрьская», 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 ООО «Хорошее дело», отделение ООО «Магма ХД» с.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и 25 крестьянско-фермерских хозяйств.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Динамично развиваются: ООО «Агрофирма  «Новотроицкая», ООО СП «</a:t>
            </a:r>
            <a:r>
              <a:rPr lang="ru-RU" sz="1600" dirty="0" err="1">
                <a:latin typeface="PF Square Sans Pro" panose="02000506040000020004" pitchFamily="2" charset="0"/>
              </a:rPr>
              <a:t>Богдановское</a:t>
            </a:r>
            <a:r>
              <a:rPr lang="ru-RU" sz="1600" dirty="0">
                <a:latin typeface="PF Square Sans Pro" panose="02000506040000020004" pitchFamily="2" charset="0"/>
              </a:rPr>
              <a:t>», ООО «</a:t>
            </a:r>
            <a:r>
              <a:rPr lang="ru-RU" sz="1600" dirty="0" err="1">
                <a:latin typeface="PF Square Sans Pro" panose="02000506040000020004" pitchFamily="2" charset="0"/>
              </a:rPr>
              <a:t>Конопатское</a:t>
            </a:r>
            <a:r>
              <a:rPr lang="ru-RU" sz="1600" dirty="0">
                <a:latin typeface="PF Square Sans Pro" panose="02000506040000020004" pitchFamily="2" charset="0"/>
              </a:rPr>
              <a:t>», Отделение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АО «Агрофирма «Октябрьская»,  ООО «Хорошее дело»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подсобное 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</a:t>
            </a:r>
            <a:r>
              <a:rPr lang="ru-RU" sz="1600" dirty="0" smtClean="0">
                <a:latin typeface="PF Square Sans Pro" panose="02000506040000020004" pitchFamily="2" charset="0"/>
              </a:rPr>
              <a:t>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питомник», ООО «Биосфера», ООО «Мордовские сельскохозяйственные машины»,  КФХ  Пантюшина А.А., КФХ Пантюшин С.А., КФХ Лаврова А.Ю., КФХ </a:t>
            </a:r>
            <a:r>
              <a:rPr lang="ru-RU" sz="1600" dirty="0" err="1">
                <a:latin typeface="PF Square Sans Pro" panose="02000506040000020004" pitchFamily="2" charset="0"/>
              </a:rPr>
              <a:t>Пивкин</a:t>
            </a:r>
            <a:r>
              <a:rPr lang="ru-RU" sz="1600" dirty="0">
                <a:latin typeface="PF Square Sans Pro" panose="02000506040000020004" pitchFamily="2" charset="0"/>
              </a:rPr>
              <a:t> А.Ф.	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36272E12-0C1E-4A8D-9B37-671FE1457C7C}"/>
              </a:ext>
            </a:extLst>
          </p:cNvPr>
          <p:cNvGrpSpPr/>
          <p:nvPr/>
        </p:nvGrpSpPr>
        <p:grpSpPr>
          <a:xfrm>
            <a:off x="708797" y="5418136"/>
            <a:ext cx="6800580" cy="2124358"/>
            <a:chOff x="742459" y="5619456"/>
            <a:chExt cx="6800580" cy="1935596"/>
          </a:xfrm>
        </p:grpSpPr>
        <p:grpSp>
          <p:nvGrpSpPr>
            <p:cNvPr id="9221" name="Группа 9220"/>
            <p:cNvGrpSpPr/>
            <p:nvPr/>
          </p:nvGrpSpPr>
          <p:grpSpPr>
            <a:xfrm>
              <a:off x="742459" y="5619456"/>
              <a:ext cx="6800580" cy="1935596"/>
              <a:chOff x="735679" y="3258468"/>
              <a:chExt cx="6800580" cy="1935596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735679" y="3258468"/>
                <a:ext cx="6800580" cy="4206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ОСНОВНЫЕ НАПРАВЛЕНИЯ ПРОИЗВОДСТВА</a:t>
                </a: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107464" y="4626403"/>
                <a:ext cx="2250744" cy="5328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Растениеводство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(товарное зерно, корма)</a:t>
                </a:r>
                <a:endParaRPr lang="ru-RU" dirty="0">
                  <a:latin typeface="PF Square Sans Pro Medium" panose="02000500000000020004" pitchFamily="2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4093265" y="4661250"/>
                <a:ext cx="2714644" cy="5328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Молочное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 животноводство</a:t>
                </a:r>
                <a:endParaRPr lang="ru-RU" sz="2000" dirty="0">
                  <a:latin typeface="PF Square Sans Pro Medium" panose="02000500000000020004" pitchFamily="2" charset="0"/>
                </a:endParaRPr>
              </a:p>
            </p:txBody>
          </p:sp>
        </p:grpSp>
        <p:grpSp>
          <p:nvGrpSpPr>
            <p:cNvPr id="35" name="Agriculture">
              <a:extLst>
                <a:ext uri="{FF2B5EF4-FFF2-40B4-BE49-F238E27FC236}">
                  <a16:creationId xmlns:a16="http://schemas.microsoft.com/office/drawing/2014/main" xmlns="" id="{19DFEC3E-1F52-4601-A1A7-404A64DB2C3C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 bwMode="auto">
            <a:xfrm>
              <a:off x="2084439" y="6226358"/>
              <a:ext cx="832096" cy="855358"/>
              <a:chOff x="4" y="8"/>
              <a:chExt cx="465" cy="478"/>
            </a:xfrm>
            <a:solidFill>
              <a:schemeClr val="tx1"/>
            </a:solidFill>
          </p:grpSpPr>
          <p:sp>
            <p:nvSpPr>
              <p:cNvPr id="36" name="Agriculture">
                <a:extLst>
                  <a:ext uri="{FF2B5EF4-FFF2-40B4-BE49-F238E27FC236}">
                    <a16:creationId xmlns:a16="http://schemas.microsoft.com/office/drawing/2014/main" xmlns="" id="{AD0A2776-1366-4DA0-9DC0-AE4402D472DF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73" y="395"/>
                <a:ext cx="34" cy="82"/>
              </a:xfrm>
              <a:custGeom>
                <a:avLst/>
                <a:gdLst>
                  <a:gd name="T0" fmla="*/ 17 w 90"/>
                  <a:gd name="T1" fmla="*/ 186 h 218"/>
                  <a:gd name="T2" fmla="*/ 0 w 90"/>
                  <a:gd name="T3" fmla="*/ 15 h 218"/>
                  <a:gd name="T4" fmla="*/ 45 w 90"/>
                  <a:gd name="T5" fmla="*/ 14 h 218"/>
                  <a:gd name="T6" fmla="*/ 45 w 90"/>
                  <a:gd name="T7" fmla="*/ 14 h 218"/>
                  <a:gd name="T8" fmla="*/ 90 w 90"/>
                  <a:gd name="T9" fmla="*/ 15 h 218"/>
                  <a:gd name="T10" fmla="*/ 90 w 90"/>
                  <a:gd name="T11" fmla="*/ 15 h 218"/>
                  <a:gd name="T12" fmla="*/ 76 w 90"/>
                  <a:gd name="T13" fmla="*/ 182 h 218"/>
                  <a:gd name="T14" fmla="*/ 17 w 90"/>
                  <a:gd name="T15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218">
                    <a:moveTo>
                      <a:pt x="17" y="186"/>
                    </a:moveTo>
                    <a:lnTo>
                      <a:pt x="0" y="15"/>
                    </a:lnTo>
                    <a:cubicBezTo>
                      <a:pt x="0" y="0"/>
                      <a:pt x="20" y="14"/>
                      <a:pt x="45" y="14"/>
                    </a:cubicBezTo>
                    <a:lnTo>
                      <a:pt x="45" y="14"/>
                    </a:lnTo>
                    <a:cubicBezTo>
                      <a:pt x="70" y="14"/>
                      <a:pt x="90" y="0"/>
                      <a:pt x="90" y="15"/>
                    </a:cubicBezTo>
                    <a:lnTo>
                      <a:pt x="90" y="15"/>
                    </a:lnTo>
                    <a:lnTo>
                      <a:pt x="76" y="182"/>
                    </a:lnTo>
                    <a:cubicBezTo>
                      <a:pt x="76" y="218"/>
                      <a:pt x="17" y="204"/>
                      <a:pt x="17" y="186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Agriculture">
                <a:extLst>
                  <a:ext uri="{FF2B5EF4-FFF2-40B4-BE49-F238E27FC236}">
                    <a16:creationId xmlns:a16="http://schemas.microsoft.com/office/drawing/2014/main" xmlns="" id="{14E0813D-41C0-4DA3-9E5D-AA74A08FA79F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4" y="201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2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Agriculture">
                <a:extLst>
                  <a:ext uri="{FF2B5EF4-FFF2-40B4-BE49-F238E27FC236}">
                    <a16:creationId xmlns:a16="http://schemas.microsoft.com/office/drawing/2014/main" xmlns="" id="{C72E5BDA-5ABA-49E4-BDD3-516EC9D6F634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4" y="129"/>
                <a:ext cx="101" cy="114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Agriculture">
                <a:extLst>
                  <a:ext uri="{FF2B5EF4-FFF2-40B4-BE49-F238E27FC236}">
                    <a16:creationId xmlns:a16="http://schemas.microsoft.com/office/drawing/2014/main" xmlns="" id="{7CBDB829-846B-4E2B-A515-095C8DD03B8B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" y="58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Agriculture">
                <a:extLst>
                  <a:ext uri="{FF2B5EF4-FFF2-40B4-BE49-F238E27FC236}">
                    <a16:creationId xmlns:a16="http://schemas.microsoft.com/office/drawing/2014/main" xmlns="" id="{870B6EAB-04E2-41EF-B45A-615283F63DB9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7" y="201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2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Agriculture">
                <a:extLst>
                  <a:ext uri="{FF2B5EF4-FFF2-40B4-BE49-F238E27FC236}">
                    <a16:creationId xmlns:a16="http://schemas.microsoft.com/office/drawing/2014/main" xmlns="" id="{9B6ED551-9895-4275-A419-7550E4AF755F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" y="276"/>
                <a:ext cx="101" cy="114"/>
              </a:xfrm>
              <a:custGeom>
                <a:avLst/>
                <a:gdLst>
                  <a:gd name="T0" fmla="*/ 130 w 270"/>
                  <a:gd name="T1" fmla="*/ 144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4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7"/>
                      <a:pt x="130" y="14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Agriculture">
                <a:extLst>
                  <a:ext uri="{FF2B5EF4-FFF2-40B4-BE49-F238E27FC236}">
                    <a16:creationId xmlns:a16="http://schemas.microsoft.com/office/drawing/2014/main" xmlns="" id="{424CA8D2-7DE3-4DD3-B729-8AECF44D8B52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77" y="276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4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4"/>
                    </a:cubicBezTo>
                    <a:cubicBezTo>
                      <a:pt x="0" y="207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Agriculture">
                <a:extLst>
                  <a:ext uri="{FF2B5EF4-FFF2-40B4-BE49-F238E27FC236}">
                    <a16:creationId xmlns:a16="http://schemas.microsoft.com/office/drawing/2014/main" xmlns="" id="{05234791-0DD3-48F0-82DF-47702E0E352E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77" y="129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Agriculture">
                <a:extLst>
                  <a:ext uri="{FF2B5EF4-FFF2-40B4-BE49-F238E27FC236}">
                    <a16:creationId xmlns:a16="http://schemas.microsoft.com/office/drawing/2014/main" xmlns="" id="{F105AD53-A241-4B09-9B47-F413F3597601}"/>
                  </a:ext>
                </a:extLst>
              </p:cNvPr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7" y="58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Agriculture">
                <a:extLst>
                  <a:ext uri="{FF2B5EF4-FFF2-40B4-BE49-F238E27FC236}">
                    <a16:creationId xmlns:a16="http://schemas.microsoft.com/office/drawing/2014/main" xmlns="" id="{09CF6DD9-67EF-4D09-9759-63D73C851AC7}"/>
                  </a:ext>
                </a:extLst>
              </p:cNvPr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3" y="8"/>
                <a:ext cx="103" cy="110"/>
              </a:xfrm>
              <a:custGeom>
                <a:avLst/>
                <a:gdLst>
                  <a:gd name="T0" fmla="*/ 138 w 275"/>
                  <a:gd name="T1" fmla="*/ 293 h 293"/>
                  <a:gd name="T2" fmla="*/ 130 w 275"/>
                  <a:gd name="T3" fmla="*/ 0 h 293"/>
                  <a:gd name="T4" fmla="*/ 138 w 275"/>
                  <a:gd name="T5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5" h="293">
                    <a:moveTo>
                      <a:pt x="138" y="293"/>
                    </a:moveTo>
                    <a:cubicBezTo>
                      <a:pt x="275" y="293"/>
                      <a:pt x="130" y="0"/>
                      <a:pt x="130" y="0"/>
                    </a:cubicBezTo>
                    <a:cubicBezTo>
                      <a:pt x="113" y="28"/>
                      <a:pt x="0" y="293"/>
                      <a:pt x="138" y="29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Agriculture">
                <a:extLst>
                  <a:ext uri="{FF2B5EF4-FFF2-40B4-BE49-F238E27FC236}">
                    <a16:creationId xmlns:a16="http://schemas.microsoft.com/office/drawing/2014/main" xmlns="" id="{3EAC76E9-6C4A-4ACF-88D8-264B5DCB4CA5}"/>
                  </a:ext>
                </a:extLst>
              </p:cNvPr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211" y="399"/>
                <a:ext cx="57" cy="87"/>
              </a:xfrm>
              <a:custGeom>
                <a:avLst/>
                <a:gdLst>
                  <a:gd name="T0" fmla="*/ 63 w 152"/>
                  <a:gd name="T1" fmla="*/ 197 h 230"/>
                  <a:gd name="T2" fmla="*/ 146 w 152"/>
                  <a:gd name="T3" fmla="*/ 52 h 230"/>
                  <a:gd name="T4" fmla="*/ 146 w 152"/>
                  <a:gd name="T5" fmla="*/ 52 h 230"/>
                  <a:gd name="T6" fmla="*/ 105 w 152"/>
                  <a:gd name="T7" fmla="*/ 31 h 230"/>
                  <a:gd name="T8" fmla="*/ 105 w 152"/>
                  <a:gd name="T9" fmla="*/ 31 h 230"/>
                  <a:gd name="T10" fmla="*/ 64 w 152"/>
                  <a:gd name="T11" fmla="*/ 14 h 230"/>
                  <a:gd name="T12" fmla="*/ 7 w 152"/>
                  <a:gd name="T13" fmla="*/ 176 h 230"/>
                  <a:gd name="T14" fmla="*/ 63 w 152"/>
                  <a:gd name="T15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230">
                    <a:moveTo>
                      <a:pt x="63" y="197"/>
                    </a:moveTo>
                    <a:lnTo>
                      <a:pt x="146" y="52"/>
                    </a:lnTo>
                    <a:lnTo>
                      <a:pt x="146" y="52"/>
                    </a:lnTo>
                    <a:cubicBezTo>
                      <a:pt x="152" y="38"/>
                      <a:pt x="128" y="42"/>
                      <a:pt x="105" y="31"/>
                    </a:cubicBezTo>
                    <a:lnTo>
                      <a:pt x="105" y="31"/>
                    </a:lnTo>
                    <a:cubicBezTo>
                      <a:pt x="82" y="21"/>
                      <a:pt x="70" y="0"/>
                      <a:pt x="64" y="14"/>
                    </a:cubicBezTo>
                    <a:lnTo>
                      <a:pt x="7" y="176"/>
                    </a:lnTo>
                    <a:cubicBezTo>
                      <a:pt x="0" y="192"/>
                      <a:pt x="47" y="230"/>
                      <a:pt x="63" y="19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Agriculture">
                <a:extLst>
                  <a:ext uri="{FF2B5EF4-FFF2-40B4-BE49-F238E27FC236}">
                    <a16:creationId xmlns:a16="http://schemas.microsoft.com/office/drawing/2014/main" xmlns="" id="{014D4540-DF56-417B-9302-6910D7024FE1}"/>
                  </a:ext>
                </a:extLst>
              </p:cNvPr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219" y="197"/>
                <a:ext cx="96" cy="136"/>
              </a:xfrm>
              <a:custGeom>
                <a:avLst/>
                <a:gdLst>
                  <a:gd name="T0" fmla="*/ 154 w 255"/>
                  <a:gd name="T1" fmla="*/ 180 h 363"/>
                  <a:gd name="T2" fmla="*/ 112 w 255"/>
                  <a:gd name="T3" fmla="*/ 0 h 363"/>
                  <a:gd name="T4" fmla="*/ 117 w 255"/>
                  <a:gd name="T5" fmla="*/ 338 h 363"/>
                  <a:gd name="T6" fmla="*/ 154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4" y="180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4"/>
                      <a:pt x="117" y="338"/>
                    </a:cubicBezTo>
                    <a:cubicBezTo>
                      <a:pt x="170" y="363"/>
                      <a:pt x="255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Agriculture">
                <a:extLst>
                  <a:ext uri="{FF2B5EF4-FFF2-40B4-BE49-F238E27FC236}">
                    <a16:creationId xmlns:a16="http://schemas.microsoft.com/office/drawing/2014/main" xmlns="" id="{9A2511D9-CAC6-48A3-BE61-2BAFD924EC59}"/>
                  </a:ext>
                </a:extLst>
              </p:cNvPr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49" y="131"/>
                <a:ext cx="96" cy="136"/>
              </a:xfrm>
              <a:custGeom>
                <a:avLst/>
                <a:gdLst>
                  <a:gd name="T0" fmla="*/ 154 w 255"/>
                  <a:gd name="T1" fmla="*/ 179 h 362"/>
                  <a:gd name="T2" fmla="*/ 112 w 255"/>
                  <a:gd name="T3" fmla="*/ 0 h 362"/>
                  <a:gd name="T4" fmla="*/ 117 w 255"/>
                  <a:gd name="T5" fmla="*/ 338 h 362"/>
                  <a:gd name="T6" fmla="*/ 154 w 255"/>
                  <a:gd name="T7" fmla="*/ 179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2">
                    <a:moveTo>
                      <a:pt x="154" y="179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5" y="295"/>
                      <a:pt x="154" y="17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Agriculture">
                <a:extLst>
                  <a:ext uri="{FF2B5EF4-FFF2-40B4-BE49-F238E27FC236}">
                    <a16:creationId xmlns:a16="http://schemas.microsoft.com/office/drawing/2014/main" xmlns="" id="{9EAF99D1-618E-47D1-9B85-C81C2F869B17}"/>
                  </a:ext>
                </a:extLst>
              </p:cNvPr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79" y="67"/>
                <a:ext cx="95" cy="137"/>
              </a:xfrm>
              <a:custGeom>
                <a:avLst/>
                <a:gdLst>
                  <a:gd name="T0" fmla="*/ 155 w 255"/>
                  <a:gd name="T1" fmla="*/ 180 h 363"/>
                  <a:gd name="T2" fmla="*/ 112 w 255"/>
                  <a:gd name="T3" fmla="*/ 0 h 363"/>
                  <a:gd name="T4" fmla="*/ 118 w 255"/>
                  <a:gd name="T5" fmla="*/ 338 h 363"/>
                  <a:gd name="T6" fmla="*/ 155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5" y="180"/>
                    </a:moveTo>
                    <a:cubicBezTo>
                      <a:pt x="66" y="77"/>
                      <a:pt x="112" y="0"/>
                      <a:pt x="112" y="0"/>
                    </a:cubicBezTo>
                    <a:cubicBezTo>
                      <a:pt x="85" y="22"/>
                      <a:pt x="0" y="283"/>
                      <a:pt x="118" y="338"/>
                    </a:cubicBezTo>
                    <a:cubicBezTo>
                      <a:pt x="171" y="363"/>
                      <a:pt x="255" y="296"/>
                      <a:pt x="155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Agriculture">
                <a:extLst>
                  <a:ext uri="{FF2B5EF4-FFF2-40B4-BE49-F238E27FC236}">
                    <a16:creationId xmlns:a16="http://schemas.microsoft.com/office/drawing/2014/main" xmlns="" id="{735AC105-66F6-4954-B97F-D45E4EA1EE93}"/>
                  </a:ext>
                </a:extLst>
              </p:cNvPr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289" y="265"/>
                <a:ext cx="120" cy="102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4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6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Agriculture">
                <a:extLst>
                  <a:ext uri="{FF2B5EF4-FFF2-40B4-BE49-F238E27FC236}">
                    <a16:creationId xmlns:a16="http://schemas.microsoft.com/office/drawing/2014/main" xmlns="" id="{58335AC9-0D4C-4BED-9CE3-1AA351A225D1}"/>
                  </a:ext>
                </a:extLst>
              </p:cNvPr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87" y="264"/>
                <a:ext cx="96" cy="136"/>
              </a:xfrm>
              <a:custGeom>
                <a:avLst/>
                <a:gdLst>
                  <a:gd name="T0" fmla="*/ 154 w 254"/>
                  <a:gd name="T1" fmla="*/ 180 h 362"/>
                  <a:gd name="T2" fmla="*/ 111 w 254"/>
                  <a:gd name="T3" fmla="*/ 0 h 362"/>
                  <a:gd name="T4" fmla="*/ 117 w 254"/>
                  <a:gd name="T5" fmla="*/ 338 h 362"/>
                  <a:gd name="T6" fmla="*/ 154 w 254"/>
                  <a:gd name="T7" fmla="*/ 18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4" h="362">
                    <a:moveTo>
                      <a:pt x="154" y="180"/>
                    </a:moveTo>
                    <a:cubicBezTo>
                      <a:pt x="65" y="76"/>
                      <a:pt x="111" y="0"/>
                      <a:pt x="111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4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Agriculture">
                <a:extLst>
                  <a:ext uri="{FF2B5EF4-FFF2-40B4-BE49-F238E27FC236}">
                    <a16:creationId xmlns:a16="http://schemas.microsoft.com/office/drawing/2014/main" xmlns="" id="{796E78E0-6C97-481F-8302-EAA580833BFF}"/>
                  </a:ext>
                </a:extLst>
              </p:cNvPr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258" y="333"/>
                <a:ext cx="120" cy="101"/>
              </a:xfrm>
              <a:custGeom>
                <a:avLst/>
                <a:gdLst>
                  <a:gd name="T0" fmla="*/ 57 w 319"/>
                  <a:gd name="T1" fmla="*/ 214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4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Agriculture">
                <a:extLst>
                  <a:ext uri="{FF2B5EF4-FFF2-40B4-BE49-F238E27FC236}">
                    <a16:creationId xmlns:a16="http://schemas.microsoft.com/office/drawing/2014/main" xmlns="" id="{9D3887F6-7EFB-4E54-86B3-A4EA526C4F45}"/>
                  </a:ext>
                </a:extLst>
              </p:cNvPr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320" y="200"/>
                <a:ext cx="120" cy="101"/>
              </a:xfrm>
              <a:custGeom>
                <a:avLst/>
                <a:gdLst>
                  <a:gd name="T0" fmla="*/ 57 w 319"/>
                  <a:gd name="T1" fmla="*/ 213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3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4"/>
                      <a:pt x="154" y="83"/>
                    </a:cubicBezTo>
                    <a:cubicBezTo>
                      <a:pt x="0" y="81"/>
                      <a:pt x="4" y="189"/>
                      <a:pt x="57" y="21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Agriculture">
                <a:extLst>
                  <a:ext uri="{FF2B5EF4-FFF2-40B4-BE49-F238E27FC236}">
                    <a16:creationId xmlns:a16="http://schemas.microsoft.com/office/drawing/2014/main" xmlns="" id="{033FA9C1-83B1-4D3F-9BB0-688F59274A18}"/>
                  </a:ext>
                </a:extLst>
              </p:cNvPr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49" y="136"/>
                <a:ext cx="120" cy="101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3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3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Agriculture">
                <a:extLst>
                  <a:ext uri="{FF2B5EF4-FFF2-40B4-BE49-F238E27FC236}">
                    <a16:creationId xmlns:a16="http://schemas.microsoft.com/office/drawing/2014/main" xmlns="" id="{A63FC662-76E2-4628-9C91-1B652418FA39}"/>
                  </a:ext>
                </a:extLst>
              </p:cNvPr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26" y="56"/>
                <a:ext cx="94" cy="123"/>
              </a:xfrm>
              <a:custGeom>
                <a:avLst/>
                <a:gdLst>
                  <a:gd name="T0" fmla="*/ 124 w 249"/>
                  <a:gd name="T1" fmla="*/ 269 h 327"/>
                  <a:gd name="T2" fmla="*/ 241 w 249"/>
                  <a:gd name="T3" fmla="*/ 0 h 327"/>
                  <a:gd name="T4" fmla="*/ 124 w 249"/>
                  <a:gd name="T5" fmla="*/ 26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9" h="327">
                    <a:moveTo>
                      <a:pt x="124" y="269"/>
                    </a:moveTo>
                    <a:cubicBezTo>
                      <a:pt x="249" y="327"/>
                      <a:pt x="241" y="0"/>
                      <a:pt x="241" y="0"/>
                    </a:cubicBezTo>
                    <a:cubicBezTo>
                      <a:pt x="214" y="18"/>
                      <a:pt x="0" y="211"/>
                      <a:pt x="124" y="26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CCDEA038-2F85-43EC-B063-B50B20F11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00177" y="6240569"/>
              <a:ext cx="642942" cy="8039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7839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3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6A22D798-5268-4C23-A76F-8C54F4350F81}"/>
              </a:ext>
            </a:extLst>
          </p:cNvPr>
          <p:cNvGrpSpPr/>
          <p:nvPr/>
        </p:nvGrpSpPr>
        <p:grpSpPr>
          <a:xfrm>
            <a:off x="3637756" y="6697439"/>
            <a:ext cx="3635070" cy="2364037"/>
            <a:chOff x="368300" y="6982061"/>
            <a:chExt cx="2782803" cy="1447169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68300" y="6982061"/>
              <a:ext cx="278280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>
                  <a:latin typeface="PF Square Sans Pro Medium" panose="02000500000000020004" pitchFamily="2" charset="0"/>
                </a:rPr>
                <a:t>1</a:t>
              </a:r>
              <a:r>
                <a:rPr lang="en-US" sz="2800" spc="300" dirty="0">
                  <a:latin typeface="PF Square Sans Pro Medium" panose="02000500000000020004" pitchFamily="2" charset="0"/>
                </a:rPr>
                <a:t>4</a:t>
              </a:r>
              <a:r>
                <a:rPr lang="en-US" sz="2800" dirty="0">
                  <a:latin typeface="PF Square Sans Pro Medium" panose="02000500000000020004" pitchFamily="2" charset="0"/>
                </a:rPr>
                <a:t>724</a:t>
              </a:r>
              <a:r>
                <a:rPr lang="ru-RU" sz="2400" dirty="0">
                  <a:latin typeface="PF Square Sans Pro" panose="02000506040000020004" pitchFamily="2" charset="0"/>
                </a:rPr>
                <a:t> </a:t>
              </a:r>
              <a:r>
                <a:rPr lang="ru-RU" sz="2000" dirty="0">
                  <a:latin typeface="PF Square Sans Pro" panose="02000506040000020004" pitchFamily="2" charset="0"/>
                </a:rPr>
                <a:t>голов КРС</a:t>
              </a:r>
              <a:endParaRPr lang="ru-RU" sz="2400" dirty="0"/>
            </a:p>
          </p:txBody>
        </p:sp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xmlns="" id="{9BA93519-29DF-4811-A62B-D2EF17D682A3}"/>
                </a:ext>
              </a:extLst>
            </p:cNvPr>
            <p:cNvGrpSpPr/>
            <p:nvPr/>
          </p:nvGrpSpPr>
          <p:grpSpPr>
            <a:xfrm>
              <a:off x="1193181" y="7539243"/>
              <a:ext cx="1719314" cy="889987"/>
              <a:chOff x="1193181" y="7539243"/>
              <a:chExt cx="1719314" cy="889987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2060980" y="7659789"/>
                <a:ext cx="85151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4</a:t>
                </a:r>
                <a:r>
                  <a:rPr lang="en-US" sz="2400" dirty="0">
                    <a:latin typeface="PF Square Sans Pro Medium" panose="02000500000000020004" pitchFamily="2" charset="0"/>
                  </a:rPr>
                  <a:t>704</a:t>
                </a:r>
                <a:endParaRPr lang="ru-RU" sz="2400" dirty="0">
                  <a:latin typeface="PF Square Sans Pro Medium" panose="02000500000000020004" pitchFamily="2" charset="0"/>
                </a:endParaRPr>
              </a:p>
              <a:p>
                <a:pPr algn="ctr"/>
                <a:r>
                  <a:rPr lang="ru-RU" sz="2000" dirty="0">
                    <a:latin typeface="PF Square Sans Pro" panose="02000506040000020004" pitchFamily="2" charset="0"/>
                  </a:rPr>
                  <a:t>коров</a:t>
                </a:r>
                <a:endParaRPr lang="ru-RU" dirty="0"/>
              </a:p>
            </p:txBody>
          </p:sp>
          <p:pic>
            <p:nvPicPr>
              <p:cNvPr id="9245" name="Picture 29" descr="Cow silhouette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193181" y="7539243"/>
                <a:ext cx="889987" cy="8899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Прямоугольник 16"/>
          <p:cNvSpPr/>
          <p:nvPr/>
        </p:nvSpPr>
        <p:spPr>
          <a:xfrm>
            <a:off x="1274217" y="1346173"/>
            <a:ext cx="50128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Сельскохозяйственные угодья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0AA53141-26E5-483E-B634-4A6844C50ABD}"/>
              </a:ext>
            </a:extLst>
          </p:cNvPr>
          <p:cNvGrpSpPr/>
          <p:nvPr/>
        </p:nvGrpSpPr>
        <p:grpSpPr>
          <a:xfrm>
            <a:off x="210158" y="2225280"/>
            <a:ext cx="7140948" cy="3708000"/>
            <a:chOff x="2083106" y="1723839"/>
            <a:chExt cx="3420000" cy="3420000"/>
          </a:xfrm>
        </p:grpSpPr>
        <p:sp>
          <p:nvSpPr>
            <p:cNvPr id="2" name="Овал 1">
              <a:extLst>
                <a:ext uri="{FF2B5EF4-FFF2-40B4-BE49-F238E27FC236}">
                  <a16:creationId xmlns:a16="http://schemas.microsoft.com/office/drawing/2014/main" xmlns="" id="{597E5360-599A-4E1D-970E-52417F392B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83106" y="1723839"/>
              <a:ext cx="3420000" cy="342000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xmlns="" id="{CCC491BF-7DF7-4034-81A0-C89C33283A8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38631" y="2659839"/>
              <a:ext cx="2484000" cy="2484000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xmlns="" id="{19BF16CB-8C45-4D7B-AECA-9545C2134A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18291" y="3597249"/>
              <a:ext cx="1549628" cy="154639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16" name="Прямоугольник 9215"/>
          <p:cNvSpPr/>
          <p:nvPr/>
        </p:nvSpPr>
        <p:spPr>
          <a:xfrm>
            <a:off x="2735796" y="2477606"/>
            <a:ext cx="20375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9</a:t>
            </a:r>
            <a:r>
              <a:rPr lang="en-US" sz="2400" dirty="0">
                <a:latin typeface="PF Square Sans Pro Medium" panose="02000500000000020004" pitchFamily="2" charset="0"/>
              </a:rPr>
              <a:t>8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en-US" sz="2400" dirty="0">
                <a:latin typeface="PF Square Sans Pro Medium" panose="02000500000000020004" pitchFamily="2" charset="0"/>
              </a:rPr>
              <a:t>146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ru-RU" sz="1800" dirty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A7AB8E93-C45E-4D7B-9B09-EA2CAD258685}"/>
              </a:ext>
            </a:extLst>
          </p:cNvPr>
          <p:cNvSpPr/>
          <p:nvPr/>
        </p:nvSpPr>
        <p:spPr>
          <a:xfrm>
            <a:off x="2755058" y="3464415"/>
            <a:ext cx="20375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69 </a:t>
            </a:r>
            <a:r>
              <a:rPr lang="en-US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7</a:t>
            </a:r>
            <a:r>
              <a:rPr lang="ru-RU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00 </a:t>
            </a:r>
            <a:r>
              <a:rPr lang="ru-RU" sz="18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га</a:t>
            </a:r>
            <a:endParaRPr lang="ru-RU" sz="16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AD85399F-E106-41DF-A636-87CEB204E77F}"/>
              </a:ext>
            </a:extLst>
          </p:cNvPr>
          <p:cNvSpPr/>
          <p:nvPr/>
        </p:nvSpPr>
        <p:spPr>
          <a:xfrm>
            <a:off x="2761842" y="4708621"/>
            <a:ext cx="20375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3</a:t>
            </a:r>
            <a:r>
              <a:rPr lang="en-US" sz="2400" dirty="0">
                <a:latin typeface="PF Square Sans Pro Medium" panose="02000500000000020004" pitchFamily="2" charset="0"/>
              </a:rPr>
              <a:t>2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en-US" sz="2400" dirty="0">
                <a:latin typeface="PF Square Sans Pro Medium" panose="02000500000000020004" pitchFamily="2" charset="0"/>
              </a:rPr>
              <a:t>9</a:t>
            </a:r>
            <a:r>
              <a:rPr lang="ru-RU" sz="2400" dirty="0">
                <a:latin typeface="PF Square Sans Pro Medium" panose="02000500000000020004" pitchFamily="2" charset="0"/>
              </a:rPr>
              <a:t>00 </a:t>
            </a:r>
            <a:r>
              <a:rPr lang="ru-RU" sz="1800" dirty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7F94DC9F-BDA0-4233-AE48-5840C4D28A9D}"/>
              </a:ext>
            </a:extLst>
          </p:cNvPr>
          <p:cNvSpPr/>
          <p:nvPr/>
        </p:nvSpPr>
        <p:spPr>
          <a:xfrm>
            <a:off x="2530447" y="5118068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PF Square Sans Pro" panose="02000506040000020004" pitchFamily="2" charset="0"/>
              </a:rPr>
              <a:t>Зерновые культуры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1455DA6-4C9F-491D-A62A-28D9561A898E}"/>
              </a:ext>
            </a:extLst>
          </p:cNvPr>
          <p:cNvSpPr/>
          <p:nvPr/>
        </p:nvSpPr>
        <p:spPr>
          <a:xfrm>
            <a:off x="2950968" y="3857576"/>
            <a:ext cx="144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PF Square Sans Pro" panose="02000506040000020004" pitchFamily="2" charset="0"/>
              </a:rPr>
              <a:t>Пашня</a:t>
            </a:r>
            <a:endParaRPr lang="ru-RU" sz="16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89DD4983-B0F2-4A3D-BC38-5F16461AD671}"/>
              </a:ext>
            </a:extLst>
          </p:cNvPr>
          <p:cNvSpPr/>
          <p:nvPr/>
        </p:nvSpPr>
        <p:spPr>
          <a:xfrm>
            <a:off x="488575" y="6697440"/>
            <a:ext cx="3436072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2020 году в районе произведено: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116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тыс. тонн зерна при урожайности зерновых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ц/га; 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1938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тонны мяса;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36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тыс. тонн молока при надое 7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875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кг молока от одной коровы.</a:t>
            </a:r>
          </a:p>
        </p:txBody>
      </p:sp>
    </p:spTree>
    <p:extLst>
      <p:ext uri="{BB962C8B-B14F-4D97-AF65-F5344CB8AC3E}">
        <p14:creationId xmlns:p14="http://schemas.microsoft.com/office/powerpoint/2010/main" xmlns="" val="26077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0FD60108-7DA5-40F7-B992-E001D26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7561264" cy="2908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0FD60108-7DA5-40F7-B992-E001D26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60"/>
            <a:ext cx="7561264" cy="4055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dirty="0">
                <a:solidFill>
                  <a:srgbClr val="FFFF00"/>
                </a:solidFill>
                <a:latin typeface="PF Square Sans Pro" panose="02000506040000020004" pitchFamily="2" charset="0"/>
              </a:rPr>
              <a:t>Предприятия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346041"/>
            <a:ext cx="7561263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rgbClr val="FFFF00"/>
                </a:solidFill>
                <a:latin typeface="PF Square Sans Pro Medium" panose="02000500000000020004" pitchFamily="2" charset="0"/>
              </a:rPr>
              <a:t>переработки</a:t>
            </a:r>
          </a:p>
          <a:p>
            <a:pPr algn="r"/>
            <a:endParaRPr lang="ru-RU" sz="34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79F32A8-1323-472B-A064-F793ECF181A5}"/>
              </a:ext>
            </a:extLst>
          </p:cNvPr>
          <p:cNvSpPr txBox="1"/>
          <p:nvPr/>
        </p:nvSpPr>
        <p:spPr>
          <a:xfrm>
            <a:off x="137443" y="4346568"/>
            <a:ext cx="7272808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7 предприятиями.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Пекарня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ООО «Колобок» в селе Новотроицкое Старошайговского района с производственной мощностью 5000 бух/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На предприятии работают 47 человек и производят продукцию отличного качества: 18 наименований хлеба и более 27 наименований булочных и кондитерских изделий, на сегодняшний день предприятие работает на полную мощность. Произведено продукции за 2020 г. 990 тонн. Выручка составила 56,1 млн. руб. Среднемесячная зарплата 27090 рублей.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Пекарня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«Горячий хлеб» в районном центре, на предприятии работают 13 человек и производят около 1200 бух/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.: 12 наименований хлебобулочных и 10 наименований выпечки. Продукция прекрасного качества и очень быстро нашла своего покупателя. Произведено продукции за 2020 год 288 тонн. Выручка составила 11,4 млн. рублей.  Среднемесячная зарплата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22800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рублей.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Цех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переработке мяса ООО «Время» в селе Новотроицкое. 26 рабочих мест, мощность 0,5 т. в смену. Сегодня производят 53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наименования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вареных, варено- копченых колбас, сардельки, сосиски. Уже получили сертификат на производство шашлыка, буженины, ореха и т.д. Продукция востребована, появились рынки сбыта: г. Саранск, г. Рузаевка, с.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Лямбирь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Ст.Шайгово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Функционируют 17 точек под брендом «Новотроицкие продукты» – где представлен весь ассортимент выпускаемой продукции. Произведено продукции за 2020 г. 95,7 тонн. Выручка от реализации продукции составила 63 млн. рублей. Среднемесячная зарплата 21823 рублей.</a:t>
            </a:r>
          </a:p>
        </p:txBody>
      </p:sp>
    </p:spTree>
    <p:extLst>
      <p:ext uri="{BB962C8B-B14F-4D97-AF65-F5344CB8AC3E}">
        <p14:creationId xmlns:p14="http://schemas.microsoft.com/office/powerpoint/2010/main" xmlns="" val="7907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Мои документы\Загрузки\IMG_33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" y="0"/>
            <a:ext cx="7561263" cy="4346567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79F32A8-1323-472B-A064-F793ECF181A5}"/>
              </a:ext>
            </a:extLst>
          </p:cNvPr>
          <p:cNvSpPr txBox="1"/>
          <p:nvPr/>
        </p:nvSpPr>
        <p:spPr>
          <a:xfrm>
            <a:off x="68720" y="4489444"/>
            <a:ext cx="7423821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PF Square Sans Pro Medium" panose="02000500000000020004" pitchFamily="2" charset="0"/>
              </a:rPr>
              <a:t>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Колбасный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цех ИП «Пьяных О.Н.» в с.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«Старошайговские колбасы». 13 рабочих мест, мощность 0,3 т. в смену, ассортимент: 38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наименований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колбасных изделий и полуфабрикатов.   Произведено продукции за 2020 г. 43 тонны. Выручка от реализации 15 млн. руб. Среднемесячная зарплата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13000 рублей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Крупяной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мини-завод ИП «Глухов В.Г» в селе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Выпускают в готовой упаковке просо, полбу, гречку, горох. Производительность составляет 1,5 тонны в сутки. Работают 3 человека. Произведено продукции за 2020 г. 76 тонн. Выручка от реализации 817 тыс. рублей, среднемесячная зарплата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13000.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рублей.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ООО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ТПК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Брадо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 в селе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занимается производством минеральных вод и безалкогольных напитков. Производство за 2020 год составило 351,6 тыс. декалитров. На предприятии занято 10 человек. Выручка от реализации продукции составила 5,5 млн. рублей. Среднемесячная зарплата 14533 рублей.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ООО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Эконатура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 в с. Мельцаны, основной вид деятельности «Производство мыла и моющих, чистящих и полирующих средств». Работают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 1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июля 2020 года, на предприятии занято 16 человек. Выпускают: медицинские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маски,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антисептики: гель для рук с антибактериальным эффектом, дезинфицирующее средства. Выручка от реализации продукции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составила 20,2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млн. руб. Среднемесячная зарплата 23500 рублей.</a:t>
            </a:r>
          </a:p>
        </p:txBody>
      </p:sp>
    </p:spTree>
    <p:extLst>
      <p:ext uri="{BB962C8B-B14F-4D97-AF65-F5344CB8AC3E}">
        <p14:creationId xmlns:p14="http://schemas.microsoft.com/office/powerpoint/2010/main" xmlns="" val="220037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User\Рабочий стол\659091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" y="0"/>
            <a:ext cx="7561263" cy="484663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7443" y="5275262"/>
            <a:ext cx="7272808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районе функционируют 6 сельскохозяйственных предприятий, 4 отделения: в том числе, одно подсобное хозяйство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Мельцанское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 ООО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Плодовоягодный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питомник», отделение Новое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ОА «Агрофирма «Октябрьская»,  отделение Старая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ООО «Хорошее дело», отделение ООО «Магма ХД» с. Старая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25 крестьянско-фермерских хозяйств.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Основные направления развития: растениеводство, животноводство. В растениеводстве специализируются на производстве товарного зерна, а также на производстве кормов.  В отрасли животноводства наиболее развито молочное животноводство.</a:t>
            </a: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производства валовой продукции сельского хозяйства в хозяйствах всех категорий составляет за 2020 год составил более 2,5 млрд.рублей, темп роста к уровню прошлого года на 115,5%, в том числе  стоимость валовой продукции растениеводства составляет 1,5 млрд. рублей, темп роста на 130,4 % к уровню прошлого года, стоимость валовой продукции животноводства составляет 1,7 млрд. рублей, темп  роста к уровню прошлого года на 100,3%.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3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C035943-AAD7-4430-B043-ACF944137EA9}"/>
              </a:ext>
            </a:extLst>
          </p:cNvPr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dirty="0">
                <a:solidFill>
                  <a:srgbClr val="FFFF00"/>
                </a:solidFill>
                <a:latin typeface="PF Square Sans Pro" panose="02000506040000020004" pitchFamily="2" charset="0"/>
              </a:rPr>
              <a:t>Предприятия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A10F21F-C1C6-430F-A3A4-AC5E82A4FFD4}"/>
              </a:ext>
            </a:extLst>
          </p:cNvPr>
          <p:cNvSpPr txBox="1"/>
          <p:nvPr/>
        </p:nvSpPr>
        <p:spPr>
          <a:xfrm>
            <a:off x="-109584" y="560355"/>
            <a:ext cx="7561263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dirty="0">
                <a:solidFill>
                  <a:srgbClr val="FFFF00"/>
                </a:solidFill>
                <a:latin typeface="PF Square Sans Pro Medium" panose="02000500000000020004" pitchFamily="2" charset="0"/>
              </a:rPr>
              <a:t>агропромышленного комплекса</a:t>
            </a:r>
          </a:p>
          <a:p>
            <a:pPr algn="r"/>
            <a:endParaRPr lang="ru-RU" sz="34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598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images.forwallpaper.com/files/thumbs/preview/69/694870__wallpaper-field-nature-wheat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7561263" cy="327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37443" y="3489312"/>
            <a:ext cx="7272808" cy="6786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500" dirty="0" smtClean="0">
                <a:latin typeface="PF Square Sans Pro" panose="02000506040000020004" pitchFamily="2" charset="0"/>
              </a:rPr>
              <a:t>   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Район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сохраняет лидирующую позицию среди районов республики по показателю производство молока в расчете на 1 жителя. (1 место в республике). По производству молока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4 месте (после Ичалковского, Краснослободского и Рузаевского районов).</a:t>
            </a:r>
          </a:p>
          <a:p>
            <a:pPr algn="just">
              <a:spcAft>
                <a:spcPts val="600"/>
              </a:spcAft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хозяйствах района за 2020 год произведено молока 36 тысяч тонн, прирост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к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прошлому году составил 3,5%. Лидерами по производству молока, как и в прошлые годы остаются ООО Агрофирма «Новотроицкая», производство по году составляет 8945 тонн, это 25% от общего районного объема; 8553 тонн произведено Отделением Старая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ООО «Хорошее дело», что составляет 24 % от общего районного объема, рост к уровню прошлого года на 3%; 4875 тонн произведено в ООО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СП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Богдановское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, рост к уровню прошлого года на 17%. По итогам 2020 года молочная продуктивность коров увеличился на 3,5% к уровню прошлого года и составила 7 875 кг на одну фуражную корову.</a:t>
            </a:r>
          </a:p>
          <a:p>
            <a:pPr algn="just">
              <a:spcAft>
                <a:spcPts val="600"/>
              </a:spcAft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2020 году в сельхозпредприятиях и КФХ района произведено скота на убой 1938 тонн.</a:t>
            </a:r>
          </a:p>
          <a:p>
            <a:pPr algn="just">
              <a:spcAft>
                <a:spcPts val="600"/>
              </a:spcAft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По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году поголовье КРС в общественном секторе составило 14724 голов, в том числе 4704 головы коров, из них молочного направления 4566 голов. Сохранность поголовья скота в сельскохозяйственных организациях и КФХ составила 103,4 %.</a:t>
            </a:r>
          </a:p>
          <a:p>
            <a:pPr algn="just">
              <a:spcAft>
                <a:spcPts val="600"/>
              </a:spcAft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2020 году валовой сбор зерновых составил 116 тыс. тонн, рост к уровню прошлого года на 136%, урожайность – 35,3 ц/га, из них около 14 тысяч тонн собрано кукурузы на зерно, с урожайностью 76,1 ц/га. Самая высокая урожайность сложилась в хозяйствах: в Отделение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АО Агрофирма «Октябрьская» урожайность – 51,8 ц/га, и валовой сбор составил 30088 тонн, что составляет 26% от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общерайонного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сбора, в ООО «МСМ» - 51 ц/га; в ООО «Агрофирма «Новотроицкая» урожайность - 41,3 ц/га, в СП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Богдановское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получили по 34,4 центнера зерна с каждого гектара.</a:t>
            </a:r>
          </a:p>
          <a:p>
            <a:pPr algn="just">
              <a:spcAft>
                <a:spcPts val="600"/>
              </a:spcAft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Среднемесячная заработная плата в сельхозпредприятиях за 2020 год составляет 26,5 тыс. руб. рублей, рост на 12% к уровню прошлого года.</a:t>
            </a:r>
          </a:p>
          <a:p>
            <a:pPr algn="just"/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3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058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F55AEF-90C3-45A2-A6BF-2824ED1DD6A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829"/>
          <a:stretch/>
        </p:blipFill>
        <p:spPr>
          <a:xfrm>
            <a:off x="0" y="1060420"/>
            <a:ext cx="7561263" cy="45720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1" y="1"/>
            <a:ext cx="7561263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FF0000"/>
                </a:solidFill>
                <a:latin typeface="PF Square Sans Pro Medium" panose="02000500000000020004" pitchFamily="2" charset="0"/>
              </a:rPr>
              <a:t>Торговля, общепит и бытовое обслуживание населения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8455" y="5846766"/>
            <a:ext cx="7272808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территории района успешно работают 73 магазина, 2 киоска, 4 автозаправочные станции, 4 аптеки, 12 предприятий бытового обслуживания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населения. В 2020 году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селе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открылся магазин региональных сетей «Новотроицкие продукты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торговой площадью 100 кв.м., где в полном ассортименте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представлена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продукция Агрохолдинга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Новтроицкий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», торговый объект Теле-2 по продаже мобильных телефонов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аксессуаров.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2020 году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9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вновь зарегистрированных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предпринимателей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заключили социальный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контракт для ведения деятельности в сфере торговли и бытовых услуг. Объем оборота розничной торговли во всех каналах реализации за 2020 г. составил 1,256 млрд. руб. Большой популярностью у жителей района пользуется универсальная ярмарка. Ярмарка дает возможность гражданам свободно осуществлять реализацию сельскохозяйственной продукции, производимой в личных подсобных хозяйствах. Число предприятий общественного питания - 8 единиц (в том числе 7 единиц столовые сферы образования   и 1 кальянная) на 455 посадочных места. Оборот общественного питания составил 5080 тыс. руб. </a:t>
            </a:r>
          </a:p>
          <a:p>
            <a:pPr algn="just">
              <a:spcAft>
                <a:spcPts val="600"/>
              </a:spcAft>
            </a:pPr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3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2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Надежда\Desktop\ДЖ2019\дорога акшин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75130"/>
            <a:ext cx="7561263" cy="6418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561263" cy="606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ИНФРАСТРУКТУРА</a:t>
            </a:r>
          </a:p>
        </p:txBody>
      </p:sp>
    </p:spTree>
    <p:extLst>
      <p:ext uri="{BB962C8B-B14F-4D97-AF65-F5344CB8AC3E}">
        <p14:creationId xmlns:p14="http://schemas.microsoft.com/office/powerpoint/2010/main" xmlns="" val="330785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98867" y="417478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70C0"/>
                </a:solidFill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106042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 </a:t>
            </a:r>
            <a:r>
              <a:rPr lang="ru-RU" sz="3400" b="1" i="1" dirty="0">
                <a:solidFill>
                  <a:srgbClr val="0070C0"/>
                </a:solidFill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252" y="2034331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Полезные ископаемые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98867" y="2489120"/>
            <a:ext cx="59980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Среди полезных ископаемых района следует выделить залежи глины, пригодные для производства строительного кирпича, а также залежи кварцевого песка. В пойме реки </a:t>
            </a:r>
            <a:r>
              <a:rPr lang="ru-RU" sz="1600" dirty="0" err="1">
                <a:latin typeface="PF Square Sans Pro" panose="02000506040000020004" pitchFamily="2" charset="0"/>
              </a:rPr>
              <a:t>Сивинь</a:t>
            </a:r>
            <a:r>
              <a:rPr lang="ru-RU" sz="1600" dirty="0">
                <a:latin typeface="PF Square Sans Pro" panose="02000506040000020004" pitchFamily="2" charset="0"/>
              </a:rPr>
              <a:t> имеются небольшие запасы торфа, они добываются местными хозяйствами и применяются в качестве удобрения.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049" y="2457217"/>
            <a:ext cx="931014" cy="8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80231" y="3918277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Водные ресурсы</a:t>
            </a:r>
          </a:p>
        </p:txBody>
      </p:sp>
      <p:pic>
        <p:nvPicPr>
          <p:cNvPr id="10" name="Picture 4" descr="http://www2.psd100.com/ppp/2013/11/2701/water-11272047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255" y="4506744"/>
            <a:ext cx="918804" cy="91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418082" y="4506744"/>
            <a:ext cx="59980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По территории района протекают реки: </a:t>
            </a:r>
            <a:r>
              <a:rPr lang="ru-RU" sz="1600" dirty="0" err="1">
                <a:latin typeface="PF Square Sans Pro" panose="02000506040000020004" pitchFamily="2" charset="0"/>
              </a:rPr>
              <a:t>Сивинь</a:t>
            </a:r>
            <a:r>
              <a:rPr lang="ru-RU" sz="1600" dirty="0">
                <a:latin typeface="PF Square Sans Pro" panose="02000506040000020004" pitchFamily="2" charset="0"/>
              </a:rPr>
              <a:t>, Рудня, </a:t>
            </a:r>
            <a:r>
              <a:rPr lang="ru-RU" sz="1600" dirty="0" err="1">
                <a:latin typeface="PF Square Sans Pro" panose="02000506040000020004" pitchFamily="2" charset="0"/>
              </a:rPr>
              <a:t>Ожга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Ирсеть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Шалма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Шишкеевка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Инница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Акшов</a:t>
            </a:r>
            <a:r>
              <a:rPr lang="ru-RU" sz="1600" dirty="0">
                <a:latin typeface="PF Square Sans Pro" panose="02000506040000020004" pitchFamily="2" charset="0"/>
              </a:rPr>
              <a:t>. За исключением </a:t>
            </a:r>
            <a:r>
              <a:rPr lang="ru-RU" sz="1600" dirty="0" err="1">
                <a:latin typeface="PF Square Sans Pro" panose="02000506040000020004" pitchFamily="2" charset="0"/>
              </a:rPr>
              <a:t>Сивини</a:t>
            </a:r>
            <a:r>
              <a:rPr lang="ru-RU" sz="1600" dirty="0">
                <a:latin typeface="PF Square Sans Pro" panose="02000506040000020004" pitchFamily="2" charset="0"/>
              </a:rPr>
              <a:t>, Рудни и Ожги (относительно водных), остальные речки маловодные и не имеют заливных лугов. Эксплуатационные запасы подземных вод — 76,5 тыс. м3 в сутки.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8872" y="6291897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Почвенные ресурсы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440" y="6701478"/>
            <a:ext cx="1100025" cy="116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418082" y="6759412"/>
            <a:ext cx="59980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Почвы — серые лесные (53%), черноземы (22%), пойменные (7%), дерново-подзолистые (2%). В районе представлены широколиственные и смешанные леса, луговые степи. Под лесами занято около 21,3 %, под кустарниками — 1,6 % площади района.</a:t>
            </a:r>
          </a:p>
        </p:txBody>
      </p:sp>
    </p:spTree>
    <p:extLst>
      <p:ext uri="{BB962C8B-B14F-4D97-AF65-F5344CB8AC3E}">
        <p14:creationId xmlns:p14="http://schemas.microsoft.com/office/powerpoint/2010/main" xmlns="" val="297429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98867" y="131726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70C0"/>
                </a:solidFill>
                <a:latin typeface="PF Square Sans Pro" panose="02000506040000020004" pitchFamily="2" charset="0"/>
              </a:rPr>
              <a:t>Инженерная и транспортная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1754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70C0"/>
                </a:solidFill>
                <a:latin typeface="PF Square Sans Pro Medium" panose="02000500000000020004" pitchFamily="2" charset="0"/>
              </a:rPr>
              <a:t>инфраструктура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4995" y="225035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Инженерная инфраструктура </a:t>
            </a:r>
            <a:r>
              <a:rPr lang="ru-RU" sz="1600" dirty="0" err="1">
                <a:latin typeface="PF Square Sans Pro" panose="02000506040000020004" pitchFamily="2" charset="0"/>
              </a:rPr>
              <a:t>Старощайговского</a:t>
            </a:r>
            <a:r>
              <a:rPr lang="ru-RU" sz="1600" dirty="0">
                <a:latin typeface="PF Square Sans Pro" panose="02000506040000020004" pitchFamily="2" charset="0"/>
              </a:rPr>
              <a:t> муниципального района достаточно развита и представлена</a:t>
            </a:r>
            <a:r>
              <a:rPr lang="en-US" sz="1600" dirty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системами :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8811" y="4609859"/>
            <a:ext cx="7043875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Водоснабжение населенных пунктов осуществляется как централизованными системами, так и из шахтных колодцев и водозаборных колонок. В районе насчитывается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33 артезианских скважин, 24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водонапорных башен,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152,4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км. водопроводных сетей,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7,8 км сетей водоотведения, 1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канализационно-насосная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станция и 1 очистное сооружение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Электрические сети района находятся в ведении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РЭС филиала ПАО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Россети-Волга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-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Мордовэнерго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 Энергосбережение является централизованным и подключено к электрическим сетям по линии 10 кВ.  На  территории района имеются понижающие станции. РЭС обслуживает 185  трансформаторных подстанций, протяженность линий электропередач составляет 787 км. 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протяженности автомобильных дорог общего пользования регионального значения Старошайговский муниципальный район занимает 6-е место среди 22 районов республики. Общая протяженность составляет 279,8 км. 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98% домов газифицировано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Протяженность газовых линий (подземные и наземные) -  560 км.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237" y="3060686"/>
            <a:ext cx="890255" cy="845856"/>
          </a:xfrm>
          <a:prstGeom prst="rect">
            <a:avLst/>
          </a:prstGeom>
        </p:spPr>
      </p:pic>
      <p:pic>
        <p:nvPicPr>
          <p:cNvPr id="26" name="Picture 2" descr="Road ahead straight perspect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9260" y="2989248"/>
            <a:ext cx="1357322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348810" y="4105951"/>
            <a:ext cx="15596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водоснабжения</a:t>
            </a:r>
            <a:endParaRPr lang="ru-RU" sz="16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137557" y="4132254"/>
            <a:ext cx="18223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электрификации</a:t>
            </a:r>
            <a:endParaRPr lang="ru-RU" sz="16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923508" y="3846505"/>
            <a:ext cx="20717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сетью автомобильных дорог</a:t>
            </a:r>
            <a:endParaRPr lang="ru-RU" sz="1600" dirty="0"/>
          </a:p>
        </p:txBody>
      </p:sp>
      <p:pic>
        <p:nvPicPr>
          <p:cNvPr id="13314" name="Picture 2" descr="Power line with four insulator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0433" y="2917808"/>
            <a:ext cx="1214446" cy="100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https://cdn4.iconfinder.com/data/icons/oil-industry-4/512/Pipeline-5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8085" y="2846371"/>
            <a:ext cx="1000132" cy="1000132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5780895" y="4060817"/>
            <a:ext cx="15716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PF Square Sans Pro" panose="02000506040000020004" pitchFamily="2" charset="0"/>
              </a:rPr>
              <a:t>газоснабжение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277108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459" y="522164"/>
            <a:ext cx="76009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4995" y="5775328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PF Square Sans Pro Medium" panose="02000500000000020004" pitchFamily="2" charset="0"/>
              </a:rPr>
              <a:t>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Отрасль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связи в районе представлена предприятиями почты, телефона (телеграфа), цифрового телевидения,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интернета, сотовых компаний.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настоящее время на территории района работают 5 сотовых компаний, 22 отделения связи. Все сельские аналоговые АТС реконструированы на цифровые. В рамках федеральной программы «Предоставление универсальной услуги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связи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использованием таксофонов на территории Республики Мордовия» проведена работа по установке 59 таксофонов, в результате которого телефонизированы все населенные пункты района.</a:t>
            </a:r>
          </a:p>
        </p:txBody>
      </p:sp>
    </p:spTree>
    <p:extLst>
      <p:ext uri="{BB962C8B-B14F-4D97-AF65-F5344CB8AC3E}">
        <p14:creationId xmlns:p14="http://schemas.microsoft.com/office/powerpoint/2010/main" xmlns="" val="45485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51739" y="488916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70C0"/>
                </a:solidFill>
                <a:latin typeface="PF Square Sans Pro" panose="02000506040000020004" pitchFamily="2" charset="0"/>
              </a:rPr>
              <a:t>Трудовой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1131859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70C0"/>
                </a:solidFill>
                <a:latin typeface="PF Square Sans Pro Medium" panose="02000500000000020004" pitchFamily="2" charset="0"/>
              </a:rPr>
              <a:t>потенциал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296800" y="2160717"/>
            <a:ext cx="6993655" cy="2757207"/>
            <a:chOff x="-1855177" y="3860954"/>
            <a:chExt cx="6993655" cy="2757208"/>
          </a:xfrm>
        </p:grpSpPr>
        <p:pic>
          <p:nvPicPr>
            <p:cNvPr id="3074" name="Picture 2" descr="Users group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9070" y="4119321"/>
              <a:ext cx="1424226" cy="1424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-1855177" y="3860954"/>
              <a:ext cx="195553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PF Square Sans Pro Medium" panose="02000500000000020004" pitchFamily="2" charset="0"/>
                </a:rPr>
                <a:t>Население*</a:t>
              </a:r>
              <a:endParaRPr lang="ru-RU" dirty="0">
                <a:latin typeface="PF Square Sans Pro Medium" panose="02000500000000020004" pitchFamily="2" charset="0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2877410" y="4237482"/>
              <a:ext cx="22610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200" dirty="0">
                  <a:latin typeface="PF Square Sans Pro Medium" panose="02000500000000020004" pitchFamily="2" charset="0"/>
                </a:rPr>
                <a:t>11 </a:t>
              </a:r>
              <a:r>
                <a:rPr lang="ru-RU" sz="3200" dirty="0" smtClean="0">
                  <a:latin typeface="PF Square Sans Pro Medium" panose="02000500000000020004" pitchFamily="2" charset="0"/>
                </a:rPr>
                <a:t>124</a:t>
              </a:r>
              <a:r>
                <a:rPr lang="ru-RU" sz="2400" dirty="0" smtClean="0">
                  <a:latin typeface="PF Square Sans Pro Medium" panose="02000500000000020004" pitchFamily="2" charset="0"/>
                </a:rPr>
                <a:t> </a:t>
              </a:r>
              <a:r>
                <a:rPr lang="ru-RU" sz="1600" dirty="0" smtClean="0">
                  <a:latin typeface="PF Square Sans Pro" panose="02000506040000020004" pitchFamily="2" charset="0"/>
                </a:rPr>
                <a:t>человека</a:t>
              </a:r>
              <a:endParaRPr lang="ru-RU" sz="1800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-1196920" y="4388723"/>
              <a:ext cx="153734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>
                  <a:latin typeface="PF Square Sans Pro" panose="02000506040000020004" pitchFamily="2" charset="0"/>
                </a:rPr>
                <a:t>*на </a:t>
              </a:r>
              <a:r>
                <a:rPr lang="ru-RU" sz="1200" dirty="0" smtClean="0">
                  <a:latin typeface="PF Square Sans Pro" panose="02000506040000020004" pitchFamily="2" charset="0"/>
                </a:rPr>
                <a:t>01.01.20201года</a:t>
              </a:r>
              <a:endParaRPr lang="ru-RU" sz="1200" dirty="0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0885DCC5-22A4-4BB0-AA0A-17AF31D97A92}"/>
                </a:ext>
              </a:extLst>
            </p:cNvPr>
            <p:cNvSpPr/>
            <p:nvPr/>
          </p:nvSpPr>
          <p:spPr>
            <a:xfrm>
              <a:off x="531417" y="5787165"/>
              <a:ext cx="2634952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200" dirty="0">
                  <a:latin typeface="PF Square Sans Pro Medium" panose="02000500000000020004" pitchFamily="2" charset="0"/>
                </a:rPr>
                <a:t>6 </a:t>
              </a:r>
              <a:r>
                <a:rPr lang="ru-RU" sz="3200" dirty="0" smtClean="0">
                  <a:latin typeface="PF Square Sans Pro Medium" panose="02000500000000020004" pitchFamily="2" charset="0"/>
                </a:rPr>
                <a:t>254</a:t>
              </a:r>
              <a:r>
                <a:rPr lang="ru-RU" sz="2400" dirty="0" smtClean="0">
                  <a:latin typeface="PF Square Sans Pro Medium" panose="02000500000000020004" pitchFamily="2" charset="0"/>
                </a:rPr>
                <a:t> </a:t>
              </a:r>
              <a:r>
                <a:rPr lang="ru-RU" sz="1600" dirty="0">
                  <a:latin typeface="PF Square Sans Pro" panose="02000506040000020004" pitchFamily="2" charset="0"/>
                </a:rPr>
                <a:t>человек</a:t>
              </a:r>
            </a:p>
            <a:p>
              <a:r>
                <a:rPr lang="ru-RU" sz="1600" dirty="0">
                  <a:latin typeface="PF Square Sans Pro" panose="02000506040000020004" pitchFamily="2" charset="0"/>
                </a:rPr>
                <a:t>трудоспособного населения</a:t>
              </a:r>
              <a:endParaRPr lang="ru-RU" sz="1800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152267" y="6504316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PF Square Sans Pro Medium" panose="02000500000000020004" pitchFamily="2" charset="0"/>
              </a:rPr>
              <a:t>Заработная плата**</a:t>
            </a:r>
          </a:p>
          <a:p>
            <a:pPr algn="ctr"/>
            <a:r>
              <a:rPr lang="ru-RU" sz="3200" dirty="0">
                <a:latin typeface="PF Square Sans Pro Medium" panose="02000500000000020004" pitchFamily="2" charset="0"/>
              </a:rPr>
              <a:t>27 124 руб.</a:t>
            </a:r>
          </a:p>
          <a:p>
            <a:pPr algn="just"/>
            <a:endParaRPr lang="ru-RU" sz="1200" dirty="0">
              <a:latin typeface="PF Square Sans Pro" panose="02000506040000020004" pitchFamily="2" charset="0"/>
            </a:endParaRPr>
          </a:p>
          <a:p>
            <a:pPr algn="just"/>
            <a:endParaRPr lang="ru-RU" sz="1200" dirty="0">
              <a:latin typeface="PF Square Sans Pro" panose="02000506040000020004" pitchFamily="2" charset="0"/>
            </a:endParaRPr>
          </a:p>
          <a:p>
            <a:pPr algn="just"/>
            <a:endParaRPr lang="ru-RU" sz="1200" dirty="0" smtClean="0">
              <a:latin typeface="PF Square Sans Pro" panose="02000506040000020004" pitchFamily="2" charset="0"/>
            </a:endParaRPr>
          </a:p>
          <a:p>
            <a:pPr algn="just"/>
            <a:r>
              <a:rPr lang="ru-RU" sz="1200" dirty="0" smtClean="0">
                <a:latin typeface="PF Square Sans Pro" panose="02000506040000020004" pitchFamily="2" charset="0"/>
              </a:rPr>
              <a:t>**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Среднемесячная заработная плата работников крупных и средних организаций на 01.01.2021 года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0F0A4CF-586F-4781-A1C3-612DB4D3C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441" y="3699093"/>
            <a:ext cx="1549671" cy="1556715"/>
          </a:xfrm>
          <a:prstGeom prst="rect">
            <a:avLst/>
          </a:prstGeom>
        </p:spPr>
      </p:pic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xmlns="" id="{D1287C10-90FD-4D63-B720-8B2426C303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388543704"/>
              </p:ext>
            </p:extLst>
          </p:nvPr>
        </p:nvGraphicFramePr>
        <p:xfrm>
          <a:off x="4679697" y="3526025"/>
          <a:ext cx="3219992" cy="21236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5021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570" y="1060420"/>
            <a:ext cx="7574835" cy="2786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70C0"/>
                </a:solidFill>
                <a:latin typeface="PF Square Sans Pro" panose="02000506040000020004" pitchFamily="2" charset="0"/>
              </a:rPr>
              <a:t>Финансовый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56035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70C0"/>
                </a:solidFill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4448" y="4420296"/>
            <a:ext cx="47060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«Сбербанк России» в Старое Шайгово (Республика Мордовия)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Актив Банк Дополнительный офис «Старошайговский»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Дополнительный офис Старое Шайгово банка «</a:t>
            </a:r>
            <a:r>
              <a:rPr lang="ru-RU" sz="1600" dirty="0" err="1">
                <a:latin typeface="PF Square Sans Pro" panose="02000506040000020004" pitchFamily="2" charset="0"/>
              </a:rPr>
              <a:t>Россельхозбанк</a:t>
            </a:r>
            <a:r>
              <a:rPr lang="ru-RU" sz="1600" dirty="0">
                <a:latin typeface="PF Square Sans Pro" panose="02000506040000020004" pitchFamily="2" charset="0"/>
              </a:rPr>
              <a:t>» в </a:t>
            </a:r>
            <a:r>
              <a:rPr lang="ru-RU" sz="1600" dirty="0" err="1">
                <a:latin typeface="PF Square Sans Pro" panose="02000506040000020004" pitchFamily="2" charset="0"/>
              </a:rPr>
              <a:t>Старошайговском</a:t>
            </a:r>
            <a:r>
              <a:rPr lang="ru-RU" sz="1600" dirty="0">
                <a:latin typeface="PF Square Sans Pro" panose="02000506040000020004" pitchFamily="2" charset="0"/>
              </a:rPr>
              <a:t> районе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«Росгосстрах» в Республике Мордовия, страховой отдел в </a:t>
            </a:r>
            <a:r>
              <a:rPr lang="ru-RU" sz="1600" dirty="0" err="1">
                <a:latin typeface="PF Square Sans Pro" panose="02000506040000020004" pitchFamily="2" charset="0"/>
              </a:rPr>
              <a:t>с.Старое</a:t>
            </a:r>
            <a:r>
              <a:rPr lang="ru-RU" sz="1600" dirty="0">
                <a:latin typeface="PF Square Sans Pro" panose="02000506040000020004" pitchFamily="2" charset="0"/>
              </a:rPr>
              <a:t> </a:t>
            </a:r>
            <a:r>
              <a:rPr lang="ru-RU" sz="1600" dirty="0" err="1">
                <a:latin typeface="PF Square Sans Pro" panose="02000506040000020004" pitchFamily="2" charset="0"/>
              </a:rPr>
              <a:t>шайгово</a:t>
            </a:r>
            <a:r>
              <a:rPr lang="ru-RU" sz="1600" dirty="0">
                <a:latin typeface="PF Square Sans Pro" panose="02000506040000020004" pitchFamily="2" charset="0"/>
              </a:rPr>
              <a:t> филиала общества с ограниченной ответственностью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Старошайговский филиал ЗАО "Страховая группа "УРАЛСИБ"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2239" y="3906540"/>
            <a:ext cx="69127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На территории района находятся 3 банка и 2 страховые компании:</a:t>
            </a:r>
          </a:p>
        </p:txBody>
      </p:sp>
      <p:pic>
        <p:nvPicPr>
          <p:cNvPr id="9" name="Picture 6" descr="http://abali.ru/wp-content/uploads/2011/07/sberbank201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231" y="4600346"/>
            <a:ext cx="1778640" cy="33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455" y="5850756"/>
            <a:ext cx="1728192" cy="52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http://upload.wikimedia.org/wikipedia/ru/a/a5/Rosgosstrah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261" y="6642844"/>
            <a:ext cx="1562581" cy="70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aktivbank.ru/images/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908" y="5202685"/>
            <a:ext cx="872491" cy="62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xn--42-6kcd0blu0a.xn--p1ai/attachments/Image/logo-uralsib.gif?template=generic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472" y="7600804"/>
            <a:ext cx="1346160" cy="43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58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Users\Надежда\Desktop\картинки\ФИЛЬМ СХ\070918_019195690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" y="1346172"/>
            <a:ext cx="4137821" cy="3041672"/>
          </a:xfrm>
          <a:prstGeom prst="rect">
            <a:avLst/>
          </a:prstGeom>
          <a:noFill/>
        </p:spPr>
      </p:pic>
      <p:pic>
        <p:nvPicPr>
          <p:cNvPr id="2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9883" y="4346568"/>
            <a:ext cx="3681380" cy="2719378"/>
          </a:xfrm>
          <a:prstGeom prst="rect">
            <a:avLst/>
          </a:prstGeom>
          <a:noFill/>
        </p:spPr>
      </p:pic>
      <p:pic>
        <p:nvPicPr>
          <p:cNvPr id="1026" name="Picture 2" descr="C:\Users\Надежда\Desktop\nF_ykNc5S7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4132255"/>
            <a:ext cx="4132238" cy="3081132"/>
          </a:xfrm>
          <a:prstGeom prst="rect">
            <a:avLst/>
          </a:prstGeom>
          <a:noFill/>
        </p:spPr>
      </p:pic>
      <p:pic>
        <p:nvPicPr>
          <p:cNvPr id="14" name="Picture 24" descr="C:\Users\юлия\Downloads\IMG_6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989775"/>
            <a:ext cx="4266964" cy="3000397"/>
          </a:xfrm>
          <a:prstGeom prst="round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032859" y="7132649"/>
            <a:ext cx="3528405" cy="2428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17925" y="1631925"/>
            <a:ext cx="3643338" cy="2845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УРОВЕНЬ РАЗВИТИЯ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7"/>
            <a:ext cx="7561263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СОЦИАЛЬНО-КУЛЬТУРНОЙ СФЕРЫ</a:t>
            </a:r>
          </a:p>
        </p:txBody>
      </p:sp>
    </p:spTree>
    <p:extLst>
      <p:ext uri="{BB962C8B-B14F-4D97-AF65-F5344CB8AC3E}">
        <p14:creationId xmlns:p14="http://schemas.microsoft.com/office/powerpoint/2010/main" xmlns="" val="294157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дежда\Desktop\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88983"/>
            <a:ext cx="7541758" cy="335758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09584" y="2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Здравоохранение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8224" y="3917940"/>
            <a:ext cx="7343456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>
              <a:spcAft>
                <a:spcPts val="600"/>
              </a:spcAft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PF Square Sans Pro" panose="02000506040000020004" pitchFamily="2" charset="0"/>
              </a:rPr>
              <a:t>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территории Старошайговского  муниципального района функционирует одно учреждение здравоохранения - ГБУЗ РМ «Старошайговская РБ»» на 50 стационарных коек (круглосуточных). В состав РБ входят: поликлиника на 200 посещений в смену, 1 амбулатория  и 16  фельдшерско-акушерских пунктов.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системе здравоохранения работают 25 врачей, 78 человек среднего и 5 человек младшего персонала.</a:t>
            </a: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реализации мероприятий государственной программы «Развитие здравоохранения Республики Мордовия» и региональных проектов в 2020 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   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 счет республиканского бюджета поступили автотранспортные средства: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автомобиль СМП,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передвижной фельдшерско-акушерский пункт.</a:t>
            </a: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Приобретено и запущено в эксплуатацию диагностическое оборудование: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система эндоскопической визуализации,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комплекс суточного мониторирования ЭКГ «Миокард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Холтер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комплекс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аппартно-програмный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анализа электрокардиограмм «Миокард–12».</a:t>
            </a: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810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956"/>
          <a:stretch/>
        </p:blipFill>
        <p:spPr bwMode="auto">
          <a:xfrm>
            <a:off x="0" y="1188804"/>
            <a:ext cx="7561264" cy="372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203164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Образование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7626" y="5346700"/>
            <a:ext cx="7252440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На начало 2020-2021 учебного года сеть учреждений образования района включает 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PF Square Sans Pro" panose="02000506040000020004" pitchFamily="2" charset="0"/>
              </a:rPr>
              <a:t>7 муниципальных дошкольных образовательных учреждений (МДОУ) на 395 мест;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PF Square Sans Pro" panose="02000506040000020004" pitchFamily="2" charset="0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PF Square Sans Pro" panose="02000506040000020004" pitchFamily="2" charset="0"/>
              </a:rPr>
              <a:t>Центр Детского Творчества.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декабре 2020 года произошла реорганизация МОУ «Старошайговская средняя общеобразовательная школа №2» путем присоединения к МОУ «Старошайговская начальная общеобразовательная школа №1», в результате на данный момент в районе функционируют 5 средних школ и 1 основная. В МДОУ «Старошайговский детский сад «Колосок» в 2020 году  произведен капитальный ремонт по государственной программе Российской Федерации «Комплексное развитие сельских территорий».</a:t>
            </a:r>
          </a:p>
        </p:txBody>
      </p:sp>
    </p:spTree>
    <p:extLst>
      <p:ext uri="{BB962C8B-B14F-4D97-AF65-F5344CB8AC3E}">
        <p14:creationId xmlns:p14="http://schemas.microsoft.com/office/powerpoint/2010/main" xmlns="" val="34910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291" b="11335"/>
          <a:stretch/>
        </p:blipFill>
        <p:spPr bwMode="auto">
          <a:xfrm>
            <a:off x="0" y="1417610"/>
            <a:ext cx="7561263" cy="457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631793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 smtClean="0">
                <a:solidFill>
                  <a:srgbClr val="00B0F0"/>
                </a:solidFill>
                <a:latin typeface="PF Square Sans Pro Medium" panose="02000500000000020004" pitchFamily="2" charset="0"/>
              </a:rPr>
              <a:t>Культура</a:t>
            </a:r>
            <a:endParaRPr lang="ru-RU" sz="3400" b="1" i="1" dirty="0">
              <a:solidFill>
                <a:srgbClr val="00B0F0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626" y="6275394"/>
            <a:ext cx="725244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сеть культурно-просветительных учреждений района входят: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РМ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(в составе 14 структурных подразделений, персонал – 49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МБУК «Центр национальной культуры» (персонал – 10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МБУК «Центральная библиотечная система им. И.М. Девина» (в составе 15 структурных подразделений, персонал – 22 человека);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Сураева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-Королева» (персонал – 11 человек).</a:t>
            </a:r>
          </a:p>
          <a:p>
            <a:pPr marL="185738" indent="-185738" algn="just">
              <a:spcAft>
                <a:spcPts val="600"/>
              </a:spcAft>
            </a:pPr>
            <a:r>
              <a:rPr lang="ru-RU" sz="1600" dirty="0" smtClean="0"/>
              <a:t>	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Основная работа всех учреждений культуры была направлена на проведение культурно-просветительских и культурно-воспитательных мероприятий: праздничные концерты ко всем календарным и памятным датам.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542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374"/>
          <a:stretch/>
        </p:blipFill>
        <p:spPr bwMode="auto">
          <a:xfrm>
            <a:off x="-13571" y="1098228"/>
            <a:ext cx="7574834" cy="396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Физическая культура</a:t>
            </a:r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спорт и отдых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4247" y="5275262"/>
            <a:ext cx="7028284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Для занятий физической культурой и спортом в районе созданы и создаются все необходимые условия. Имеется физкультурно-оздоровительный комплекс.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территории Старошайговского муниципального района функционируют: </a:t>
            </a:r>
          </a:p>
          <a:p>
            <a:pPr marL="185738" indent="-185738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 стадион;</a:t>
            </a:r>
          </a:p>
          <a:p>
            <a:pPr marL="185738" indent="-185738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75 плоскостных сооружений;</a:t>
            </a:r>
          </a:p>
          <a:p>
            <a:pPr marL="185738" indent="-185738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 спортивных залов;</a:t>
            </a:r>
          </a:p>
          <a:p>
            <a:pPr marL="185738" indent="-185738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 футбольных поля;</a:t>
            </a:r>
          </a:p>
          <a:p>
            <a:pPr marL="185738" indent="-185738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 велодром.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Единовременная пропускная способность спортивных сооружений 1270 человек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Спортивные объекты доступны для всех слоев населения, в том числе и для инвалидов. Посещение спортивных объектов для населения предоставляются на бесплатной основе. Доля населения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 систематически занимающихся физической культурой и спортом на декабрь 2020 г. составляет 47,8 процентов. Доля молодежи (3-29 лет), систематически занимающихся физической культурой и спортом - 90 процентов.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1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9" b="12522"/>
          <a:stretch/>
        </p:blipFill>
        <p:spPr bwMode="auto">
          <a:xfrm>
            <a:off x="0" y="988982"/>
            <a:ext cx="7574834" cy="457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Физическая культура</a:t>
            </a:r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17479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спорт и отдых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5455" y="6061080"/>
            <a:ext cx="70567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PF Square Sans Pro" panose="02000506040000020004" pitchFamily="2" charset="0"/>
              </a:rPr>
              <a:t>    Дом </a:t>
            </a:r>
            <a:r>
              <a:rPr lang="ru-RU" sz="1600" dirty="0">
                <a:latin typeface="PF Square Sans Pro" panose="02000506040000020004" pitchFamily="2" charset="0"/>
              </a:rPr>
              <a:t>отдыха «Отрада» расположен на границе соснового леса и берегов реки Сивинь. Спортивные развлечения представлены такими видами, как футбол, волейбол, дартс, бадминтон и настольный теннис, бильярде, нарды, карты и шахматы. Отдых на природе — это рыбалка.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В распоряжении клиентов базы отдыха «Отрада» находятся двух- и четырехместные номера класса «Стандарт», «Комфорт» и «Полулюкс» и двухэтажная вилла на 10 человек.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Услуги : ресторан, гриль-бар, русская баня и бильярд.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Развлечения: летом - футбол, волейбол или бадминтон, зимой - лыжи, сани или коньки и рыбалка в любое время года.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151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Надежда\Desktop\DSC_00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31858"/>
            <a:ext cx="7561263" cy="4919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Надежда\Desktop\DJE6B_dW4AAgf4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" y="5489575"/>
            <a:ext cx="7561263" cy="500066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ИНВЕСТИЦИОННЫЙ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560355"/>
            <a:ext cx="7561263" cy="592985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2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КЛИМАТ</a:t>
            </a:r>
          </a:p>
        </p:txBody>
      </p:sp>
    </p:spTree>
    <p:extLst>
      <p:ext uri="{BB962C8B-B14F-4D97-AF65-F5344CB8AC3E}">
        <p14:creationId xmlns:p14="http://schemas.microsoft.com/office/powerpoint/2010/main" xmlns="" val="350540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C:\Documents and Settings\User\Рабочий стол\ДЕНЬ СЕЛЬСКОГО ХОЗЯЙСТВА\фото 2017\Н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" y="1110116"/>
            <a:ext cx="4709324" cy="3093576"/>
          </a:xfrm>
          <a:prstGeom prst="rect">
            <a:avLst/>
          </a:prstGeom>
          <a:noFill/>
        </p:spPr>
      </p:pic>
      <p:pic>
        <p:nvPicPr>
          <p:cNvPr id="10" name="Picture 4" descr="C:\Documents and Settings\User\Рабочий стол\ДЕНЬ СЕЛЬСКОГО ХОЗЯЙСТВА\объекты\семенной завод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7887" y="1146733"/>
            <a:ext cx="2998737" cy="3056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45455" y="4418006"/>
            <a:ext cx="7056784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агропромышленном комплексе построены и введены в эксплуатацию следующие объекты:</a:t>
            </a:r>
            <a:endParaRPr lang="en-US" sz="15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2016 году построен завод по производству семян в КФХ «Пантюшина А.А.» с. Мельцаны, проектная мощность 6 тыс. тонн высококачественных семян в год;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2017 году по программе «Поддержка начинающих фермеров в Республике Мордовия» КФХ Лавров А.Ю. получил грант в размере 2,0 млн. руб. на разведение молочного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КРС;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2018 году по программе «Поддержка начинающих фермеров в Республике Мордовия» КФХ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Цыпцина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В.Г.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получила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грант в размере 2,7 млн. руб. на разведение  КРС;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2019 году рамках национального проекта «Малый и средний бизнес и поддержка индивидуальной предпринимательской  инициативы»  грант на поддержку КФХ - «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Агростартап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» получил КФХ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Кибаков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А.Ф. с. Старое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в сумме 3,0 млн. руб. для разведения крупного рогатого скота мясного направления и грант на развитие КФХ и формирование неделимого фонда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, получил КФХ Маланьин Д.Н. с.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Подверниха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, в сумме 4,0 млн. руб. на развитие КРС молочного направления;	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2020 г. по итогам конкурса на получение гранта «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Агростартап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» ИП ГКФХ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Кибаков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Александр Сергеевич получил грант в сумме 2,7 млн. руб. на развитие молочного скотоводства. 	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ru-RU" sz="1500" dirty="0">
              <a:latin typeface="PF Square Sans Pro" panose="02000506040000020004" pitchFamily="2" charset="0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ru-RU" sz="15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766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ffffffff 6f0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5275263"/>
            <a:ext cx="7561263" cy="455068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70323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45455" y="1917678"/>
            <a:ext cx="7056784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Промышленные объекты: </a:t>
            </a:r>
          </a:p>
          <a:p>
            <a:pPr marL="284922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2017 году построены: Крупяной мини-завод ИП «Глухова В.Г» с.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на предприятии работают 3 человека. Здесь в готовой упаковке выпускают просо, полбу, гречку, горох. Реализуют свою продукцию в торговых точках на территории района, в магазинах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г.Саранск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на еженедельных ярмарках;</a:t>
            </a:r>
          </a:p>
          <a:p>
            <a:pPr marL="284922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2020 году открыто ООО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Эконатура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», основной вид деятельности «Производство мыла и моющих, чистящих и полирующих средств». Работают с 1 июля 2020 года. Выпускают  медицинские маски; антисептики: гель для рук с антибактериальным эффектом,  гель для рук с антибактериальным эффектом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спрей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для рук, дезинфицирующее средство. На предприятии занято  16 человек.	</a:t>
            </a:r>
          </a:p>
          <a:p>
            <a:pPr marL="284922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285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F:\2\DSC_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" y="1274734"/>
            <a:ext cx="7561263" cy="36433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" y="5060948"/>
            <a:ext cx="7561263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500" dirty="0">
                <a:latin typeface="PF Square Sans Pro Medium" panose="02000500000000020004" pitchFamily="2" charset="0"/>
              </a:rPr>
              <a:t>Социальные объекты</a:t>
            </a:r>
            <a:r>
              <a:rPr lang="ru-RU" sz="1500" dirty="0">
                <a:latin typeface="PF Square Sans Pro" panose="02000506040000020004" pitchFamily="2" charset="0"/>
              </a:rPr>
              <a:t>:</a:t>
            </a:r>
          </a:p>
          <a:p>
            <a:pPr algn="just">
              <a:spcAft>
                <a:spcPts val="600"/>
              </a:spcAft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целях развития системы дошкольного образования: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2016 году проведены работы по благоустройству прилегающей территории и ремонту фасада МДОУ «Старошайговский детский сад №1 комбинированного вида»;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2017 году проведен капитальный ремонт помещения МДОУ «Старошайговский детский сад №2» в целях создания условий для маломобильных групп населения;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2018 году продолжена работа по капитальному ремонту МДОУ «Старошайговский детский сад №1»;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2020 году В МДОУ «Старошайговский детский сад «Колосок» в 2020 году  произведен капитальный ремонт по государственной программе Российской Федерации «Комплексное развитие сельских территорий».</a:t>
            </a:r>
          </a:p>
          <a:p>
            <a:pPr algn="just">
              <a:spcAft>
                <a:spcPts val="600"/>
              </a:spcAft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рамках модернизации системы общего образования проведен капитальный ремонт: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2016 году спортивного зала в МОУ «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Богдановская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ООШ;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2017 году спортивного зала в МОУ «Новотроицкая средняя общеобразовательная школа»;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2018 году Капитальный ремонт спортивного зала МОУ «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Старотеризморгская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средняя общеобразовательная школа».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в 2020 г. произведен  ремонт спортивного зала МОУ «Старошайговская СОШ».	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ru-RU" sz="15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6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Надежда\Desktop\1_p80955-696x4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9193" y="1417610"/>
            <a:ext cx="3852070" cy="3000396"/>
          </a:xfrm>
          <a:prstGeom prst="rect">
            <a:avLst/>
          </a:prstGeom>
          <a:noFill/>
        </p:spPr>
      </p:pic>
      <p:pic>
        <p:nvPicPr>
          <p:cNvPr id="15362" name="Picture 2" descr="C:\Users\Надежда\Desktop\IMG_69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417610"/>
            <a:ext cx="3775048" cy="30003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398867" y="203164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703231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52240" y="4632320"/>
            <a:ext cx="705678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регионального проекта «Развитие системы оказания первичной медико-санитарной помощи» в 2020 г. построено 3 фельдшерско-акушерских пункта в с. Старая Федоровка, с. Летки, с. Новая Александровка;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мероприятий, направленных на развитие культуры  в 2018 году проведен капитальный ремонт здания СП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Новоакшинский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дом культуры.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2020 году по государственной программе «Комплексное  развитие сельских территорий» завершено строительство «Центра культуры» в селе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За счет местного бюджета построен Мемориальный комплекс на центральной площади в с.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 с. Новотроицкое благоустроен Парк победы.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реализации регионального проекта «Спорт – норма жизни»  в 2019 году в селе Новое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был установлен на территории общеобразовательной школы комплект спортивного оборудования для создания малых спортивных площадок на базе центров тестирования Всероссийского физкультурно-спортивного комплекса «Готов к труду и обороне» (ГТО). В рамках этого же проекта, в селах Старое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Старая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были установлены два комплекта хоккейных односторонних бортов (хоккейных коробок) для развития хоккея и массового катания на коньках. В  2020 году по программе «Комплексное развитие сельских территорий», в селе Конопать построена спортивная площадка с искусственным покрытием.</a:t>
            </a:r>
          </a:p>
        </p:txBody>
      </p:sp>
    </p:spTree>
    <p:extLst>
      <p:ext uri="{BB962C8B-B14F-4D97-AF65-F5344CB8AC3E}">
        <p14:creationId xmlns:p14="http://schemas.microsoft.com/office/powerpoint/2010/main" xmlns="" val="172114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0FD60108-7DA5-40F7-B992-E001D26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89049"/>
            <a:ext cx="7561264" cy="314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0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Планируемые к реализации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4889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3045" y="4703758"/>
            <a:ext cx="692948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/>
            <a:r>
              <a:rPr lang="en-US" sz="1600" b="1" dirty="0" smtClean="0">
                <a:latin typeface="PF Square Sans Pro" panose="02000506040000020004" pitchFamily="2" charset="0"/>
              </a:rPr>
              <a:t>	</a:t>
            </a:r>
            <a:endParaRPr lang="en-US" sz="2400" b="1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b="1" dirty="0" smtClean="0">
              <a:latin typeface="PF Square Sans Pro" panose="02000506040000020004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«</a:t>
            </a:r>
            <a:r>
              <a:rPr lang="ru-RU" sz="2400" dirty="0">
                <a:latin typeface="PF Square Sans Pro" panose="02000506040000020004" pitchFamily="2" charset="0"/>
              </a:rPr>
              <a:t>Строительство </a:t>
            </a:r>
            <a:r>
              <a:rPr lang="ru-RU" sz="2400" dirty="0" smtClean="0">
                <a:latin typeface="PF Square Sans Pro" panose="02000506040000020004" pitchFamily="2" charset="0"/>
              </a:rPr>
              <a:t>пекарни»  ООО «Колобок» </a:t>
            </a:r>
            <a:r>
              <a:rPr lang="ru-RU" sz="2400" dirty="0" smtClean="0">
                <a:latin typeface="PF Square Sans Pro" panose="02000506040000020004" pitchFamily="2" charset="0"/>
              </a:rPr>
              <a:t>в </a:t>
            </a:r>
            <a:r>
              <a:rPr lang="ru-RU" sz="2400" dirty="0" smtClean="0">
                <a:latin typeface="PF Square Sans Pro" panose="02000506040000020004" pitchFamily="2" charset="0"/>
              </a:rPr>
              <a:t>с. Новотроицкое</a:t>
            </a:r>
            <a:endParaRPr lang="en-US" sz="24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PF Square Sans Pro" panose="02000506040000020004" pitchFamily="2" charset="0"/>
              </a:rPr>
              <a:t>«Цех по переработке молока» ООО «Биосфера» </a:t>
            </a:r>
            <a:r>
              <a:rPr lang="ru-RU" sz="2800" dirty="0" smtClean="0">
                <a:latin typeface="PF Square Sans Pro" panose="02000506040000020004" pitchFamily="2" charset="0"/>
              </a:rPr>
              <a:t>в </a:t>
            </a:r>
            <a:r>
              <a:rPr lang="ru-RU" sz="2800" dirty="0" smtClean="0">
                <a:latin typeface="PF Square Sans Pro" panose="02000506040000020004" pitchFamily="2" charset="0"/>
              </a:rPr>
              <a:t>с. Новая Федоровка</a:t>
            </a:r>
            <a:endParaRPr lang="en-US" sz="2800" dirty="0" smtClean="0">
              <a:latin typeface="PF Square Sans Pro" panose="02000506040000020004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 algn="ctr"/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8" name="Рисунок 7" descr="https://i.ytimg.com/vi/6OvdSStiO40/mqdefault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1673" y="6132518"/>
            <a:ext cx="450059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6881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8731" y="1489048"/>
            <a:ext cx="7352532" cy="901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/>
            <a:r>
              <a:rPr lang="en-US" sz="1600" b="1" dirty="0" smtClean="0">
                <a:latin typeface="PF Square Sans Pro" panose="02000506040000020004" pitchFamily="2" charset="0"/>
              </a:rPr>
              <a:t>	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Выращивание черной смородины на открытом грунте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Предполагаемые площадки для размещения:</a:t>
            </a:r>
          </a:p>
          <a:p>
            <a:pPr>
              <a:buNone/>
            </a:pP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Мельцанское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сельское поселение, с. Мельцаны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свободная площадь площадки (га)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Площадь 109 га. Категория земель- земли сельскохозяйственного назначения . Вид разрешенного использования - для ведения сельского хозяйства . Кадастровый номер 13:18:0312002:420. Адрес: Республика Мордовия, 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 Мельцаны, ул. Ремесленная. Правообладатель: собственность (Республика Мордовия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Организация рекреационного туризма. Туристическая база отдыха 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Предполагаемые площадки для размещения:</a:t>
            </a:r>
          </a:p>
          <a:p>
            <a:pPr>
              <a:buNone/>
            </a:pP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Старотеризморгское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сельское поселение, с. Старая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ул.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Центальная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свободная площадь площадки (га)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Площадь 0,132 га.  Категория земли –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земли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населенных пунктов. Вид разрешенного использования - для размещения объекта общественного питания. Кадастровый номер 13:18:221001:1734. Адрес: 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 Старая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ул. Центральная. Правообладатель: собственность (Республика Мордовия не разграничена)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3. Инвестиционная площадка для организации производств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Предполагаемые площадки для размещения: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с.Старое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ул.Больничная. Здание ПТУ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свободная площадь площадки (га)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Площадь 3,8 га. Категория земли –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земли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населенных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пунктоа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Вид разрешенного использования -для размещения коммунальных, складских объектов. Кадастровый номер 13:18:123001:5567. Адрес: 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 Старое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ул. Больничная. Правообладатель: собственность (Республика Мордовия)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4. Инвестиционная площадка 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Гринфилд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  Под организацию теплиц для выращивания клубники;  выращивание овощей защищенного грунта 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Предполагаемые площадки для размещения: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 Старое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земли сельскохозяйственного назначения  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свободная площадь площадки (га)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Площадь 38,2 га. Земли сельскохозяйственных назначений. Вид разрешенного использования - для размещения объектов сельскохозяйственного  назначения и  сельскохозяйственных угодий. Кадастровый номер: 13:18:0123003:569. Адрес: 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с.Старое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ул. Советская, д.62. Правообладатель: частная собственность (ООО «Мордовские сельскохозяйственные машины»)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5. Организация рекреационного туризма. Туристическая база отдыха 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Предполагаемые площадки для размещения: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Детский оздоровительный лагерь "Сосновый бор".  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муниципальный район,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примерно 500 м на запад от с. Ягодная Поляна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свободная площадь площадки (га)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Площадь 9,3 га. Категория земли –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земли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сельскохозяйственного назначения. Вид разрешенного использования - для размещения домов отдыха, пансионатов, кемпингов. Кадастровый номер 13:18:0123003:610. Адрес: Республика Мордовия,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район, с. Ягодная Поляна. Правообладатель: не разграниченная госсобственность (Республика Мордовия)</a:t>
            </a:r>
          </a:p>
          <a:p>
            <a:pPr marL="285750" indent="-285750"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" y="488916"/>
            <a:ext cx="7561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Информация по перспективным инвестиционным нишам для размещения новых производств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Старошайговском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муниципальном районе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881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98867" y="1631924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227486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площадки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03324" y="3096603"/>
            <a:ext cx="71410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r>
              <a:rPr lang="ru-RU" sz="6600" dirty="0">
                <a:latin typeface="PF Square Sans Pro" panose="02000506040000020004" pitchFamily="2" charset="0"/>
              </a:rPr>
              <a:t></a:t>
            </a:r>
          </a:p>
          <a:p>
            <a:pPr algn="ctr"/>
            <a:endParaRPr lang="ru-RU" sz="1800" dirty="0">
              <a:latin typeface="PF Square Sans Pro" panose="02000506040000020004" pitchFamily="2" charset="0"/>
            </a:endParaRPr>
          </a:p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Информация по инвестиционным площадкам Старошайговского муниципального района с описанием земельных участков, инженерно-транспортной инфраструктуры и фотографиями размещена на инвестиционном портале Республики Мордовия (</a:t>
            </a:r>
            <a:r>
              <a:rPr lang="ru-RU" sz="1600" dirty="0">
                <a:latin typeface="PF Square Sans Pro" panose="02000506040000020004" pitchFamily="2" charset="0"/>
                <a:hlinkClick r:id="rId3"/>
              </a:rPr>
              <a:t>www.investrm.ru</a:t>
            </a:r>
            <a:r>
              <a:rPr lang="ru-RU" sz="1600" dirty="0">
                <a:latin typeface="PF Square Sans Pro" panose="02000506040000020004" pitchFamily="2" charset="0"/>
              </a:rPr>
              <a:t>) по ссылке: </a:t>
            </a:r>
            <a:r>
              <a:rPr lang="ru-RU" sz="1600" dirty="0">
                <a:latin typeface="PF Square Sans Pro" panose="02000506040000020004" pitchFamily="2" charset="0"/>
                <a:hlinkClick r:id="rId4"/>
              </a:rPr>
              <a:t>http://map.investrm.ru/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896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98867" y="560354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127473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ПРЕИМУЩЕСТВА</a:t>
            </a:r>
          </a:p>
        </p:txBody>
      </p:sp>
      <p:pic>
        <p:nvPicPr>
          <p:cNvPr id="8194" name="Picture 2" descr="Geo fence placeholder on a circle symb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824" y="2250356"/>
            <a:ext cx="1029073" cy="103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4449" y="2250356"/>
            <a:ext cx="53082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PF Square Sans Pro" panose="02000506040000020004" pitchFamily="2" charset="0"/>
              </a:rPr>
              <a:t>Экономико-географическое положение благоприятно для связи с республиканским центром и другими районами Республики</a:t>
            </a:r>
          </a:p>
        </p:txBody>
      </p:sp>
      <p:pic>
        <p:nvPicPr>
          <p:cNvPr id="8196" name="Picture 4" descr="Plant leaves on a h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102" y="4957290"/>
            <a:ext cx="1037482" cy="103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130525" y="5166609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PF Square Sans Pro" panose="02000506040000020004" pitchFamily="2" charset="0"/>
              </a:rPr>
              <a:t>Агроклиматические ресурсы благоприятны для развития отраслей сельского хозяйства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50909" y="7918622"/>
            <a:ext cx="504056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PF Square Sans Pro" panose="02000506040000020004" pitchFamily="2" charset="0"/>
              </a:rPr>
              <a:t>Наличие полезных ископаемых, применяемых в строительной отрасли</a:t>
            </a:r>
          </a:p>
        </p:txBody>
      </p:sp>
      <p:pic>
        <p:nvPicPr>
          <p:cNvPr id="16" name="Picture 2" descr="Heart bea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772" y="6426821"/>
            <a:ext cx="1002612" cy="100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150908" y="3690516"/>
            <a:ext cx="53082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PF Square Sans Pro" panose="02000506040000020004" pitchFamily="2" charset="0"/>
              </a:rPr>
              <a:t>Развитая транспортная инфраструктура – сеть автомобильных дорог в </a:t>
            </a:r>
            <a:r>
              <a:rPr lang="ru-RU" sz="1800" dirty="0" err="1">
                <a:latin typeface="PF Square Sans Pro" panose="02000506040000020004" pitchFamily="2" charset="0"/>
              </a:rPr>
              <a:t>т.ч</a:t>
            </a:r>
            <a:r>
              <a:rPr lang="ru-RU" sz="1800" dirty="0">
                <a:latin typeface="PF Square Sans Pro" panose="02000506040000020004" pitchFamily="2" charset="0"/>
              </a:rPr>
              <a:t>. автомобильная дорога федерального значения</a:t>
            </a: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570" y="7866982"/>
            <a:ext cx="931014" cy="8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150909" y="6567828"/>
            <a:ext cx="504056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PF Square Sans Pro" panose="02000506040000020004" pitchFamily="2" charset="0"/>
              </a:rPr>
              <a:t>Обеспеченность объектами здравоохранения, образования, спорта</a:t>
            </a:r>
          </a:p>
        </p:txBody>
      </p:sp>
      <p:pic>
        <p:nvPicPr>
          <p:cNvPr id="20" name="Picture 2" descr="Road ahead straight perspectiv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038" y="3690517"/>
            <a:ext cx="923330" cy="92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48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ks\Desktop\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7" y="-1883"/>
            <a:ext cx="7561263" cy="1070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7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ИНФОРМАЦИЯ</a:t>
            </a:r>
          </a:p>
        </p:txBody>
      </p:sp>
    </p:spTree>
    <p:extLst>
      <p:ext uri="{BB962C8B-B14F-4D97-AF65-F5344CB8AC3E}">
        <p14:creationId xmlns:p14="http://schemas.microsoft.com/office/powerpoint/2010/main" xmlns="" val="378165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98867" y="417478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1754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информация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0169" y="5060949"/>
            <a:ext cx="70709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Заместитель главы (отвечающий за инвестиции) </a:t>
            </a:r>
          </a:p>
          <a:p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Бычков Алексей Николаевич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Тел.:  8 (834-32) 2-11-14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Контактная информация: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Адрес:  431540, Республика Мордовия, Старошайговский район, с. Старое Шайгово, ул. Ленина, 11.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E-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3"/>
              </a:rPr>
              <a:t>shagadm@moris.ru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Сайт:     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4"/>
              </a:rPr>
              <a:t>http://staroshajgovo.e-mordovia.ru/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51872" y="2186631"/>
            <a:ext cx="5099808" cy="2159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PF Square Sans Pro" panose="02000506040000020004" pitchFamily="2" charset="0"/>
              </a:rPr>
              <a:t>Глава </a:t>
            </a:r>
          </a:p>
          <a:p>
            <a:r>
              <a:rPr lang="ru-RU" sz="2000" b="1" dirty="0">
                <a:latin typeface="PF Square Sans Pro" panose="02000506040000020004" pitchFamily="2" charset="0"/>
              </a:rPr>
              <a:t>Старошайговского муниципального района </a:t>
            </a:r>
          </a:p>
          <a:p>
            <a:r>
              <a:rPr lang="ru-RU" sz="2800" b="1" dirty="0">
                <a:latin typeface="PF Square Sans Pro Medium" panose="02000500000000020004" pitchFamily="2" charset="0"/>
              </a:rPr>
              <a:t>Мухин Геннадий Александрович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Тел./факс:  8 (834-32) 2-21-52</a:t>
            </a:r>
          </a:p>
        </p:txBody>
      </p:sp>
      <p:pic>
        <p:nvPicPr>
          <p:cNvPr id="4097" name="Picture 1" descr="C:\Users\Надежда\Desktop\мухин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0169" y="1774801"/>
            <a:ext cx="2000264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271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2699</TotalTime>
  <Words>3854</Words>
  <Application>Microsoft Office PowerPoint</Application>
  <PresentationFormat>Произвольный</PresentationFormat>
  <Paragraphs>287</Paragraphs>
  <Slides>36</Slides>
  <Notes>36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6" baseType="lpstr">
      <vt:lpstr>Arial</vt:lpstr>
      <vt:lpstr>PF Square Sans Pro Medium</vt:lpstr>
      <vt:lpstr>PF Square Sans Pro</vt:lpstr>
      <vt:lpstr>Times New Roman</vt:lpstr>
      <vt:lpstr>Franklin Gothic Book</vt:lpstr>
      <vt:lpstr>Calibri</vt:lpstr>
      <vt:lpstr>Wingdings</vt:lpstr>
      <vt:lpstr>Wingdings 2</vt:lpstr>
      <vt:lpstr>Franklin Gothic Medium</vt:lpstr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</dc:creator>
  <cp:lastModifiedBy>Светлана Ивановна</cp:lastModifiedBy>
  <cp:revision>283</cp:revision>
  <dcterms:created xsi:type="dcterms:W3CDTF">2014-07-31T09:11:59Z</dcterms:created>
  <dcterms:modified xsi:type="dcterms:W3CDTF">2021-04-01T09:45:21Z</dcterms:modified>
</cp:coreProperties>
</file>