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0693400" cy="7562850"/>
  <p:notesSz cx="10693400" cy="7562850"/>
  <p:embeddedFontLst>
    <p:embeddedFont>
      <p:font typeface="Calibri" pitchFamily="34" charset="0"/>
      <p:regular r:id="rId29"/>
      <p:bold r:id="rId30"/>
      <p:italic r:id="rId31"/>
      <p:boldItalic r:id="rId32"/>
    </p:embeddedFont>
    <p:embeddedFont>
      <p:font typeface="Arial Black" pitchFamily="34" charset="0"/>
      <p:bold r:id="rId33"/>
    </p:embeddedFont>
  </p:embeddedFont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EC5238"/>
    <a:srgbClr val="552112"/>
    <a:srgbClr val="FF9900"/>
  </p:clrMru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26" y="-21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C311D-C8E2-4E04-B135-7998EE66EE95}" type="datetimeFigureOut">
              <a:rPr lang="en-US"/>
              <a:pPr>
                <a:defRPr/>
              </a:pPr>
              <a:t>4/28/2020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76FA19-40C9-4B66-A5F4-FE13272703E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 b="0" i="0">
                <a:solidFill>
                  <a:srgbClr val="552112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 sz="2000" b="0" i="0">
                <a:solidFill>
                  <a:srgbClr val="55211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F2691-996D-411C-B521-F8D4A0108BE8}" type="datetimeFigureOut">
              <a:rPr lang="en-US"/>
              <a:pPr>
                <a:defRPr/>
              </a:pPr>
              <a:t>4/28/2020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CB307E-9138-4BD2-A734-37EDAC0BEC3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k object 16"/>
          <p:cNvSpPr/>
          <p:nvPr/>
        </p:nvSpPr>
        <p:spPr>
          <a:xfrm>
            <a:off x="10112375" y="7069138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6" name="bk object 17"/>
          <p:cNvSpPr/>
          <p:nvPr/>
        </p:nvSpPr>
        <p:spPr>
          <a:xfrm>
            <a:off x="10174288" y="349250"/>
            <a:ext cx="196850" cy="3667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7" name="bk object 18"/>
          <p:cNvSpPr/>
          <p:nvPr/>
        </p:nvSpPr>
        <p:spPr>
          <a:xfrm>
            <a:off x="9471025" y="414338"/>
            <a:ext cx="107950" cy="155575"/>
          </a:xfrm>
          <a:custGeom>
            <a:avLst/>
            <a:gdLst/>
            <a:ahLst/>
            <a:cxnLst/>
            <a:rect l="l" t="t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8" name="bk object 19"/>
          <p:cNvSpPr/>
          <p:nvPr/>
        </p:nvSpPr>
        <p:spPr>
          <a:xfrm>
            <a:off x="9591675" y="468313"/>
            <a:ext cx="93663" cy="98425"/>
          </a:xfrm>
          <a:custGeom>
            <a:avLst/>
            <a:gdLst/>
            <a:ahLst/>
            <a:cxnLst/>
            <a:rect l="l" t="t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9" name="bk object 20"/>
          <p:cNvSpPr/>
          <p:nvPr/>
        </p:nvSpPr>
        <p:spPr>
          <a:xfrm>
            <a:off x="9698038" y="465138"/>
            <a:ext cx="84137" cy="104775"/>
          </a:xfrm>
          <a:custGeom>
            <a:avLst/>
            <a:gdLst/>
            <a:ahLst/>
            <a:cxnLst/>
            <a:rect l="l" t="t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0" name="bk object 21"/>
          <p:cNvSpPr/>
          <p:nvPr/>
        </p:nvSpPr>
        <p:spPr>
          <a:xfrm>
            <a:off x="9794875" y="523875"/>
            <a:ext cx="20638" cy="42863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1" name="bk object 22"/>
          <p:cNvSpPr/>
          <p:nvPr/>
        </p:nvSpPr>
        <p:spPr>
          <a:xfrm>
            <a:off x="9867900" y="523875"/>
            <a:ext cx="19050" cy="42863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2" name="bk object 23"/>
          <p:cNvSpPr/>
          <p:nvPr/>
        </p:nvSpPr>
        <p:spPr>
          <a:xfrm>
            <a:off x="9794875" y="508000"/>
            <a:ext cx="92075" cy="15875"/>
          </a:xfrm>
          <a:custGeom>
            <a:avLst/>
            <a:gdLst/>
            <a:ahLst/>
            <a:cxnLst/>
            <a:rect l="l" t="t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3" name="bk object 24"/>
          <p:cNvSpPr/>
          <p:nvPr/>
        </p:nvSpPr>
        <p:spPr>
          <a:xfrm>
            <a:off x="9794875" y="466725"/>
            <a:ext cx="20638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4" name="bk object 25"/>
          <p:cNvSpPr/>
          <p:nvPr/>
        </p:nvSpPr>
        <p:spPr>
          <a:xfrm>
            <a:off x="9867900" y="466725"/>
            <a:ext cx="1905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5" name="bk object 26"/>
          <p:cNvSpPr/>
          <p:nvPr/>
        </p:nvSpPr>
        <p:spPr>
          <a:xfrm>
            <a:off x="9901238" y="465138"/>
            <a:ext cx="95250" cy="104775"/>
          </a:xfrm>
          <a:custGeom>
            <a:avLst/>
            <a:gdLst/>
            <a:ahLst/>
            <a:cxnLst/>
            <a:rect l="l" t="t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6" name="bk object 27"/>
          <p:cNvSpPr/>
          <p:nvPr/>
        </p:nvSpPr>
        <p:spPr>
          <a:xfrm>
            <a:off x="10009188" y="465138"/>
            <a:ext cx="93662" cy="104775"/>
          </a:xfrm>
          <a:custGeom>
            <a:avLst/>
            <a:gdLst/>
            <a:ahLst/>
            <a:cxnLst/>
            <a:rect l="l" t="t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7" name="bk object 28"/>
          <p:cNvSpPr/>
          <p:nvPr/>
        </p:nvSpPr>
        <p:spPr>
          <a:xfrm>
            <a:off x="9096375" y="425450"/>
            <a:ext cx="354013" cy="1444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8" name="bk object 29"/>
          <p:cNvSpPr/>
          <p:nvPr/>
        </p:nvSpPr>
        <p:spPr>
          <a:xfrm>
            <a:off x="836613" y="358775"/>
            <a:ext cx="554037" cy="119063"/>
          </a:xfrm>
          <a:custGeom>
            <a:avLst/>
            <a:gdLst/>
            <a:ahLst/>
            <a:cxnLst/>
            <a:rect l="l" t="t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9" name="bk object 30"/>
          <p:cNvSpPr/>
          <p:nvPr/>
        </p:nvSpPr>
        <p:spPr>
          <a:xfrm>
            <a:off x="1203325" y="422275"/>
            <a:ext cx="8259763" cy="9556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 b="0" i="0">
                <a:solidFill>
                  <a:srgbClr val="552112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20" name="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21" name="Holder 6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F290636-81FF-4164-880F-6092C1CD6EC9}" type="datetimeFigureOut">
              <a:rPr lang="en-US"/>
              <a:pPr>
                <a:defRPr/>
              </a:pPr>
              <a:t>4/28/2020</a:t>
            </a:fld>
            <a:endParaRPr lang="en-US"/>
          </a:p>
        </p:txBody>
      </p:sp>
      <p:sp>
        <p:nvSpPr>
          <p:cNvPr id="22" name="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C820AC-904F-40D7-A71F-F1007557A0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k object 16"/>
          <p:cNvSpPr/>
          <p:nvPr/>
        </p:nvSpPr>
        <p:spPr>
          <a:xfrm>
            <a:off x="10112375" y="7069138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 b="0" i="0">
                <a:solidFill>
                  <a:srgbClr val="552112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243A6AA-16FD-4DE4-B3DE-CA764C2D3FEB}" type="datetimeFigureOut">
              <a:rPr lang="en-US"/>
              <a:pPr>
                <a:defRPr/>
              </a:pPr>
              <a:t>4/28/2020</a:t>
            </a:fld>
            <a:endParaRPr lang="en-US"/>
          </a:p>
        </p:txBody>
      </p:sp>
      <p:sp>
        <p:nvSpPr>
          <p:cNvPr id="6" name="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DE2981-74C4-4AC4-87DD-CAB5BB0C382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k object 16"/>
          <p:cNvSpPr/>
          <p:nvPr/>
        </p:nvSpPr>
        <p:spPr>
          <a:xfrm>
            <a:off x="10112375" y="7069138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3" name="bk object 17"/>
          <p:cNvSpPr/>
          <p:nvPr/>
        </p:nvSpPr>
        <p:spPr>
          <a:xfrm>
            <a:off x="10174288" y="349250"/>
            <a:ext cx="196850" cy="3667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4" name="bk object 18"/>
          <p:cNvSpPr/>
          <p:nvPr/>
        </p:nvSpPr>
        <p:spPr>
          <a:xfrm>
            <a:off x="9471025" y="414338"/>
            <a:ext cx="107950" cy="155575"/>
          </a:xfrm>
          <a:custGeom>
            <a:avLst/>
            <a:gdLst/>
            <a:ahLst/>
            <a:cxnLst/>
            <a:rect l="l" t="t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5" name="bk object 19"/>
          <p:cNvSpPr/>
          <p:nvPr/>
        </p:nvSpPr>
        <p:spPr>
          <a:xfrm>
            <a:off x="9591675" y="468313"/>
            <a:ext cx="93663" cy="98425"/>
          </a:xfrm>
          <a:custGeom>
            <a:avLst/>
            <a:gdLst/>
            <a:ahLst/>
            <a:cxnLst/>
            <a:rect l="l" t="t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6" name="bk object 20"/>
          <p:cNvSpPr/>
          <p:nvPr/>
        </p:nvSpPr>
        <p:spPr>
          <a:xfrm>
            <a:off x="9698038" y="465138"/>
            <a:ext cx="84137" cy="104775"/>
          </a:xfrm>
          <a:custGeom>
            <a:avLst/>
            <a:gdLst/>
            <a:ahLst/>
            <a:cxnLst/>
            <a:rect l="l" t="t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7" name="bk object 21"/>
          <p:cNvSpPr/>
          <p:nvPr/>
        </p:nvSpPr>
        <p:spPr>
          <a:xfrm>
            <a:off x="9794875" y="523875"/>
            <a:ext cx="20638" cy="42863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8" name="bk object 22"/>
          <p:cNvSpPr/>
          <p:nvPr/>
        </p:nvSpPr>
        <p:spPr>
          <a:xfrm>
            <a:off x="9867900" y="523875"/>
            <a:ext cx="19050" cy="42863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9" name="bk object 23"/>
          <p:cNvSpPr/>
          <p:nvPr/>
        </p:nvSpPr>
        <p:spPr>
          <a:xfrm>
            <a:off x="9794875" y="508000"/>
            <a:ext cx="92075" cy="15875"/>
          </a:xfrm>
          <a:custGeom>
            <a:avLst/>
            <a:gdLst/>
            <a:ahLst/>
            <a:cxnLst/>
            <a:rect l="l" t="t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0" name="bk object 24"/>
          <p:cNvSpPr/>
          <p:nvPr/>
        </p:nvSpPr>
        <p:spPr>
          <a:xfrm>
            <a:off x="9794875" y="466725"/>
            <a:ext cx="20638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1" name="bk object 25"/>
          <p:cNvSpPr/>
          <p:nvPr/>
        </p:nvSpPr>
        <p:spPr>
          <a:xfrm>
            <a:off x="9867900" y="466725"/>
            <a:ext cx="1905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2" name="bk object 26"/>
          <p:cNvSpPr/>
          <p:nvPr/>
        </p:nvSpPr>
        <p:spPr>
          <a:xfrm>
            <a:off x="9901238" y="465138"/>
            <a:ext cx="95250" cy="104775"/>
          </a:xfrm>
          <a:custGeom>
            <a:avLst/>
            <a:gdLst/>
            <a:ahLst/>
            <a:cxnLst/>
            <a:rect l="l" t="t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3" name="bk object 27"/>
          <p:cNvSpPr/>
          <p:nvPr/>
        </p:nvSpPr>
        <p:spPr>
          <a:xfrm>
            <a:off x="10009188" y="465138"/>
            <a:ext cx="93662" cy="104775"/>
          </a:xfrm>
          <a:custGeom>
            <a:avLst/>
            <a:gdLst/>
            <a:ahLst/>
            <a:cxnLst/>
            <a:rect l="l" t="t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4" name="bk object 28"/>
          <p:cNvSpPr/>
          <p:nvPr/>
        </p:nvSpPr>
        <p:spPr>
          <a:xfrm>
            <a:off x="9096375" y="425450"/>
            <a:ext cx="354013" cy="1444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5" name="bk object 29"/>
          <p:cNvSpPr/>
          <p:nvPr/>
        </p:nvSpPr>
        <p:spPr>
          <a:xfrm>
            <a:off x="836613" y="358775"/>
            <a:ext cx="554037" cy="119063"/>
          </a:xfrm>
          <a:custGeom>
            <a:avLst/>
            <a:gdLst/>
            <a:ahLst/>
            <a:cxnLst/>
            <a:rect l="l" t="t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6" name="bk object 30"/>
          <p:cNvSpPr/>
          <p:nvPr/>
        </p:nvSpPr>
        <p:spPr>
          <a:xfrm>
            <a:off x="1912938" y="444500"/>
            <a:ext cx="7372350" cy="14493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7" name="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8" name="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A99A495-9230-4086-A6BF-D46FEC754922}" type="datetimeFigureOut">
              <a:rPr lang="en-US"/>
              <a:pPr>
                <a:defRPr/>
              </a:pPr>
              <a:t>4/28/2020</a:t>
            </a:fld>
            <a:endParaRPr lang="en-US"/>
          </a:p>
        </p:txBody>
      </p:sp>
      <p:sp>
        <p:nvSpPr>
          <p:cNvPr id="19" name="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F3E839-BF36-4932-A278-06C9E74C86A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112375" y="7069138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10174288" y="349250"/>
            <a:ext cx="196850" cy="36671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8" name="bk object 18"/>
          <p:cNvSpPr/>
          <p:nvPr/>
        </p:nvSpPr>
        <p:spPr>
          <a:xfrm>
            <a:off x="9471025" y="414338"/>
            <a:ext cx="107950" cy="155575"/>
          </a:xfrm>
          <a:custGeom>
            <a:avLst/>
            <a:gdLst/>
            <a:ahLst/>
            <a:cxnLst/>
            <a:rect l="l" t="t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9" name="bk object 19"/>
          <p:cNvSpPr/>
          <p:nvPr/>
        </p:nvSpPr>
        <p:spPr>
          <a:xfrm>
            <a:off x="9591675" y="468313"/>
            <a:ext cx="93663" cy="98425"/>
          </a:xfrm>
          <a:custGeom>
            <a:avLst/>
            <a:gdLst/>
            <a:ahLst/>
            <a:cxnLst/>
            <a:rect l="l" t="t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20" name="bk object 20"/>
          <p:cNvSpPr/>
          <p:nvPr/>
        </p:nvSpPr>
        <p:spPr>
          <a:xfrm>
            <a:off x="9698038" y="465138"/>
            <a:ext cx="84137" cy="104775"/>
          </a:xfrm>
          <a:custGeom>
            <a:avLst/>
            <a:gdLst/>
            <a:ahLst/>
            <a:cxnLst/>
            <a:rect l="l" t="t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21" name="bk object 21"/>
          <p:cNvSpPr/>
          <p:nvPr/>
        </p:nvSpPr>
        <p:spPr>
          <a:xfrm>
            <a:off x="9794875" y="523875"/>
            <a:ext cx="20638" cy="42863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22" name="bk object 22"/>
          <p:cNvSpPr/>
          <p:nvPr/>
        </p:nvSpPr>
        <p:spPr>
          <a:xfrm>
            <a:off x="9867900" y="523875"/>
            <a:ext cx="19050" cy="42863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23" name="bk object 23"/>
          <p:cNvSpPr/>
          <p:nvPr/>
        </p:nvSpPr>
        <p:spPr>
          <a:xfrm>
            <a:off x="9794875" y="508000"/>
            <a:ext cx="92075" cy="15875"/>
          </a:xfrm>
          <a:custGeom>
            <a:avLst/>
            <a:gdLst/>
            <a:ahLst/>
            <a:cxnLst/>
            <a:rect l="l" t="t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24" name="bk object 24"/>
          <p:cNvSpPr/>
          <p:nvPr/>
        </p:nvSpPr>
        <p:spPr>
          <a:xfrm>
            <a:off x="9794875" y="466725"/>
            <a:ext cx="20638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25" name="bk object 25"/>
          <p:cNvSpPr/>
          <p:nvPr/>
        </p:nvSpPr>
        <p:spPr>
          <a:xfrm>
            <a:off x="9867900" y="466725"/>
            <a:ext cx="1905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26" name="bk object 26"/>
          <p:cNvSpPr/>
          <p:nvPr/>
        </p:nvSpPr>
        <p:spPr>
          <a:xfrm>
            <a:off x="9901238" y="465138"/>
            <a:ext cx="95250" cy="104775"/>
          </a:xfrm>
          <a:custGeom>
            <a:avLst/>
            <a:gdLst/>
            <a:ahLst/>
            <a:cxnLst/>
            <a:rect l="l" t="t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27" name="bk object 27"/>
          <p:cNvSpPr/>
          <p:nvPr/>
        </p:nvSpPr>
        <p:spPr>
          <a:xfrm>
            <a:off x="10009188" y="465138"/>
            <a:ext cx="93662" cy="104775"/>
          </a:xfrm>
          <a:custGeom>
            <a:avLst/>
            <a:gdLst/>
            <a:ahLst/>
            <a:cxnLst/>
            <a:rect l="l" t="t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28" name="bk object 28"/>
          <p:cNvSpPr/>
          <p:nvPr/>
        </p:nvSpPr>
        <p:spPr>
          <a:xfrm>
            <a:off x="9096375" y="425450"/>
            <a:ext cx="354013" cy="14446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29" name="bk object 29"/>
          <p:cNvSpPr/>
          <p:nvPr/>
        </p:nvSpPr>
        <p:spPr>
          <a:xfrm>
            <a:off x="836613" y="358775"/>
            <a:ext cx="554037" cy="119063"/>
          </a:xfrm>
          <a:custGeom>
            <a:avLst/>
            <a:gdLst/>
            <a:ahLst/>
            <a:cxnLst/>
            <a:rect l="l" t="t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040" name="Holder 2"/>
          <p:cNvSpPr>
            <a:spLocks noGrp="1"/>
          </p:cNvSpPr>
          <p:nvPr>
            <p:ph type="title"/>
          </p:nvPr>
        </p:nvSpPr>
        <p:spPr bwMode="auto">
          <a:xfrm>
            <a:off x="636588" y="312738"/>
            <a:ext cx="9420225" cy="153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ru-RU" smtClean="0"/>
          </a:p>
        </p:txBody>
      </p:sp>
      <p:sp>
        <p:nvSpPr>
          <p:cNvPr id="1041" name="Holder 3"/>
          <p:cNvSpPr>
            <a:spLocks noGrp="1"/>
          </p:cNvSpPr>
          <p:nvPr>
            <p:ph type="body" idx="1"/>
          </p:nvPr>
        </p:nvSpPr>
        <p:spPr bwMode="auto">
          <a:xfrm>
            <a:off x="3721100" y="2867025"/>
            <a:ext cx="6276975" cy="337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ru-RU" smtClean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375" y="7034213"/>
            <a:ext cx="3422650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988" y="7034213"/>
            <a:ext cx="2459037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4D3906A-2B32-4726-B636-A4ED53DCEB63}" type="datetimeFigureOut">
              <a:rPr lang="en-US"/>
              <a:pPr>
                <a:defRPr/>
              </a:pPr>
              <a:t>4/28/2020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204450" y="7192963"/>
            <a:ext cx="234950" cy="180975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lnSpc>
                <a:spcPts val="1263"/>
              </a:lnSpc>
              <a:defRPr sz="1200">
                <a:solidFill>
                  <a:srgbClr val="552112"/>
                </a:solidFill>
                <a:latin typeface="Calibri" pitchFamily="34" charset="0"/>
              </a:defRPr>
            </a:lvl1pPr>
          </a:lstStyle>
          <a:p>
            <a:fld id="{A5009D35-972F-469F-A4D2-CB586EF3730C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2" r:id="rId2"/>
    <p:sldLayoutId id="2147483654" r:id="rId3"/>
    <p:sldLayoutId id="2147483655" r:id="rId4"/>
    <p:sldLayoutId id="2147483656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282238" y="7205663"/>
            <a:ext cx="79375" cy="155575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fontAlgn="auto">
              <a:lnSpc>
                <a:spcPts val="11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sz="1200" spc="10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7170" name="object 3"/>
          <p:cNvSpPr>
            <a:spLocks noChangeArrowheads="1"/>
          </p:cNvSpPr>
          <p:nvPr/>
        </p:nvSpPr>
        <p:spPr bwMode="auto">
          <a:xfrm>
            <a:off x="10174288" y="349250"/>
            <a:ext cx="196850" cy="3667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171" name="object 4"/>
          <p:cNvSpPr>
            <a:spLocks/>
          </p:cNvSpPr>
          <p:nvPr/>
        </p:nvSpPr>
        <p:spPr bwMode="auto">
          <a:xfrm>
            <a:off x="9471025" y="414338"/>
            <a:ext cx="107950" cy="155575"/>
          </a:xfrm>
          <a:custGeom>
            <a:avLst/>
            <a:gdLst/>
            <a:ahLst/>
            <a:cxnLst>
              <a:cxn ang="0">
                <a:pos x="90643" y="0"/>
              </a:cxn>
              <a:cxn ang="0">
                <a:pos x="76482" y="3385"/>
              </a:cxn>
              <a:cxn ang="0">
                <a:pos x="68335" y="5246"/>
              </a:cxn>
              <a:cxn ang="0">
                <a:pos x="58471" y="7308"/>
              </a:cxn>
              <a:cxn ang="0">
                <a:pos x="52624" y="8765"/>
              </a:cxn>
              <a:cxn ang="0">
                <a:pos x="9137" y="38873"/>
              </a:cxn>
              <a:cxn ang="0">
                <a:pos x="0" y="87791"/>
              </a:cxn>
              <a:cxn ang="0">
                <a:pos x="3528" y="114050"/>
              </a:cxn>
              <a:cxn ang="0">
                <a:pos x="13976" y="135439"/>
              </a:cxn>
              <a:cxn ang="0">
                <a:pos x="31142" y="149833"/>
              </a:cxn>
              <a:cxn ang="0">
                <a:pos x="54820" y="155103"/>
              </a:cxn>
              <a:cxn ang="0">
                <a:pos x="77033" y="150690"/>
              </a:cxn>
              <a:cxn ang="0">
                <a:pos x="93836" y="139007"/>
              </a:cxn>
              <a:cxn ang="0">
                <a:pos x="94304" y="138275"/>
              </a:cxn>
              <a:cxn ang="0">
                <a:pos x="54820" y="138275"/>
              </a:cxn>
              <a:cxn ang="0">
                <a:pos x="40201" y="134720"/>
              </a:cxn>
              <a:cxn ang="0">
                <a:pos x="29424" y="125197"/>
              </a:cxn>
              <a:cxn ang="0">
                <a:pos x="22759" y="111422"/>
              </a:cxn>
              <a:cxn ang="0">
                <a:pos x="20477" y="95108"/>
              </a:cxn>
              <a:cxn ang="0">
                <a:pos x="26160" y="85357"/>
              </a:cxn>
              <a:cxn ang="0">
                <a:pos x="34725" y="77458"/>
              </a:cxn>
              <a:cxn ang="0">
                <a:pos x="35959" y="76818"/>
              </a:cxn>
              <a:cxn ang="0">
                <a:pos x="18281" y="76818"/>
              </a:cxn>
              <a:cxn ang="0">
                <a:pos x="18281" y="75354"/>
              </a:cxn>
              <a:cxn ang="0">
                <a:pos x="18997" y="73892"/>
              </a:cxn>
              <a:cxn ang="0">
                <a:pos x="19117" y="72507"/>
              </a:cxn>
              <a:cxn ang="0">
                <a:pos x="35043" y="34981"/>
              </a:cxn>
              <a:cxn ang="0">
                <a:pos x="82600" y="20494"/>
              </a:cxn>
              <a:cxn ang="0">
                <a:pos x="91384" y="18297"/>
              </a:cxn>
              <a:cxn ang="0">
                <a:pos x="96491" y="16815"/>
              </a:cxn>
              <a:cxn ang="0">
                <a:pos x="90643" y="0"/>
              </a:cxn>
              <a:cxn ang="0">
                <a:pos x="96575" y="70232"/>
              </a:cxn>
              <a:cxn ang="0">
                <a:pos x="55560" y="70232"/>
              </a:cxn>
              <a:cxn ang="0">
                <a:pos x="68910" y="72507"/>
              </a:cxn>
              <a:cxn ang="0">
                <a:pos x="79035" y="79104"/>
              </a:cxn>
              <a:cxn ang="0">
                <a:pos x="85460" y="89678"/>
              </a:cxn>
              <a:cxn ang="0">
                <a:pos x="87708" y="103888"/>
              </a:cxn>
              <a:cxn ang="0">
                <a:pos x="85240" y="117595"/>
              </a:cxn>
              <a:cxn ang="0">
                <a:pos x="78388" y="128489"/>
              </a:cxn>
              <a:cxn ang="0">
                <a:pos x="67973" y="135680"/>
              </a:cxn>
              <a:cxn ang="0">
                <a:pos x="54820" y="138275"/>
              </a:cxn>
              <a:cxn ang="0">
                <a:pos x="94304" y="138275"/>
              </a:cxn>
              <a:cxn ang="0">
                <a:pos x="104472" y="122385"/>
              </a:cxn>
              <a:cxn ang="0">
                <a:pos x="108185" y="103157"/>
              </a:cxn>
              <a:cxn ang="0">
                <a:pos x="104656" y="82840"/>
              </a:cxn>
              <a:cxn ang="0">
                <a:pos x="96575" y="70232"/>
              </a:cxn>
              <a:cxn ang="0">
                <a:pos x="59952" y="54125"/>
              </a:cxn>
              <a:cxn ang="0">
                <a:pos x="47380" y="55716"/>
              </a:cxn>
              <a:cxn ang="0">
                <a:pos x="35635" y="60258"/>
              </a:cxn>
              <a:cxn ang="0">
                <a:pos x="25809" y="67407"/>
              </a:cxn>
              <a:cxn ang="0">
                <a:pos x="18997" y="76818"/>
              </a:cxn>
              <a:cxn ang="0">
                <a:pos x="35959" y="76818"/>
              </a:cxn>
              <a:cxn ang="0">
                <a:pos x="44937" y="72165"/>
              </a:cxn>
              <a:cxn ang="0">
                <a:pos x="55560" y="70232"/>
              </a:cxn>
              <a:cxn ang="0">
                <a:pos x="96575" y="70232"/>
              </a:cxn>
              <a:cxn ang="0">
                <a:pos x="94754" y="67392"/>
              </a:cxn>
              <a:cxn ang="0">
                <a:pos x="79510" y="57568"/>
              </a:cxn>
              <a:cxn ang="0">
                <a:pos x="59952" y="54125"/>
              </a:cxn>
            </a:cxnLst>
            <a:rect l="0" t="0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72" name="object 5"/>
          <p:cNvSpPr>
            <a:spLocks/>
          </p:cNvSpPr>
          <p:nvPr/>
        </p:nvSpPr>
        <p:spPr bwMode="auto">
          <a:xfrm>
            <a:off x="9591675" y="468313"/>
            <a:ext cx="93663" cy="98425"/>
          </a:xfrm>
          <a:custGeom>
            <a:avLst/>
            <a:gdLst/>
            <a:ahLst/>
            <a:cxnLst>
              <a:cxn ang="0">
                <a:pos x="19737" y="0"/>
              </a:cxn>
              <a:cxn ang="0">
                <a:pos x="0" y="0"/>
              </a:cxn>
              <a:cxn ang="0">
                <a:pos x="0" y="98774"/>
              </a:cxn>
              <a:cxn ang="0">
                <a:pos x="17566" y="98775"/>
              </a:cxn>
              <a:cxn ang="0">
                <a:pos x="39902" y="70973"/>
              </a:cxn>
              <a:cxn ang="0">
                <a:pos x="19022" y="70973"/>
              </a:cxn>
              <a:cxn ang="0">
                <a:pos x="19737" y="69509"/>
              </a:cxn>
              <a:cxn ang="0">
                <a:pos x="19737" y="0"/>
              </a:cxn>
              <a:cxn ang="0">
                <a:pos x="93580" y="27806"/>
              </a:cxn>
              <a:cxn ang="0">
                <a:pos x="75298" y="27806"/>
              </a:cxn>
              <a:cxn ang="0">
                <a:pos x="74582" y="29270"/>
              </a:cxn>
              <a:cxn ang="0">
                <a:pos x="73842" y="32196"/>
              </a:cxn>
              <a:cxn ang="0">
                <a:pos x="73842" y="98775"/>
              </a:cxn>
              <a:cxn ang="0">
                <a:pos x="93580" y="98775"/>
              </a:cxn>
              <a:cxn ang="0">
                <a:pos x="93580" y="27806"/>
              </a:cxn>
              <a:cxn ang="0">
                <a:pos x="93579" y="0"/>
              </a:cxn>
              <a:cxn ang="0">
                <a:pos x="76038" y="0"/>
              </a:cxn>
              <a:cxn ang="0">
                <a:pos x="19737" y="70973"/>
              </a:cxn>
              <a:cxn ang="0">
                <a:pos x="39902" y="70973"/>
              </a:cxn>
              <a:cxn ang="0">
                <a:pos x="74582" y="27806"/>
              </a:cxn>
              <a:cxn ang="0">
                <a:pos x="93580" y="27806"/>
              </a:cxn>
              <a:cxn ang="0">
                <a:pos x="93579" y="0"/>
              </a:cxn>
            </a:cxnLst>
            <a:rect l="0" t="0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73" name="object 6"/>
          <p:cNvSpPr>
            <a:spLocks/>
          </p:cNvSpPr>
          <p:nvPr/>
        </p:nvSpPr>
        <p:spPr bwMode="auto">
          <a:xfrm>
            <a:off x="9698038" y="465138"/>
            <a:ext cx="84137" cy="104775"/>
          </a:xfrm>
          <a:custGeom>
            <a:avLst/>
            <a:gdLst/>
            <a:ahLst/>
            <a:cxnLst>
              <a:cxn ang="0">
                <a:pos x="8042" y="76828"/>
              </a:cxn>
              <a:cxn ang="0">
                <a:pos x="0" y="90730"/>
              </a:cxn>
              <a:cxn ang="0">
                <a:pos x="7634" y="96297"/>
              </a:cxn>
              <a:cxn ang="0">
                <a:pos x="17183" y="100698"/>
              </a:cxn>
              <a:cxn ang="0">
                <a:pos x="28380" y="103591"/>
              </a:cxn>
              <a:cxn ang="0">
                <a:pos x="40955" y="104632"/>
              </a:cxn>
              <a:cxn ang="0">
                <a:pos x="57329" y="102402"/>
              </a:cxn>
              <a:cxn ang="0">
                <a:pos x="70548" y="96126"/>
              </a:cxn>
              <a:cxn ang="0">
                <a:pos x="78123" y="87804"/>
              </a:cxn>
              <a:cxn ang="0">
                <a:pos x="38019" y="87804"/>
              </a:cxn>
              <a:cxn ang="0">
                <a:pos x="30146" y="87015"/>
              </a:cxn>
              <a:cxn ang="0">
                <a:pos x="22207" y="84785"/>
              </a:cxn>
              <a:cxn ang="0">
                <a:pos x="14680" y="81321"/>
              </a:cxn>
              <a:cxn ang="0">
                <a:pos x="8042" y="76828"/>
              </a:cxn>
              <a:cxn ang="0">
                <a:pos x="77233" y="16104"/>
              </a:cxn>
              <a:cxn ang="0">
                <a:pos x="52649" y="16104"/>
              </a:cxn>
              <a:cxn ang="0">
                <a:pos x="59212" y="21225"/>
              </a:cxn>
              <a:cxn ang="0">
                <a:pos x="59212" y="38053"/>
              </a:cxn>
              <a:cxn ang="0">
                <a:pos x="53364" y="43905"/>
              </a:cxn>
              <a:cxn ang="0">
                <a:pos x="27780" y="43905"/>
              </a:cxn>
              <a:cxn ang="0">
                <a:pos x="27780" y="59269"/>
              </a:cxn>
              <a:cxn ang="0">
                <a:pos x="57016" y="59269"/>
              </a:cxn>
              <a:cxn ang="0">
                <a:pos x="62863" y="62928"/>
              </a:cxn>
              <a:cxn ang="0">
                <a:pos x="62863" y="71707"/>
              </a:cxn>
              <a:cxn ang="0">
                <a:pos x="61139" y="78234"/>
              </a:cxn>
              <a:cxn ang="0">
                <a:pos x="56196" y="83322"/>
              </a:cxn>
              <a:cxn ang="0">
                <a:pos x="48375" y="86626"/>
              </a:cxn>
              <a:cxn ang="0">
                <a:pos x="38019" y="87804"/>
              </a:cxn>
              <a:cxn ang="0">
                <a:pos x="78123" y="87804"/>
              </a:cxn>
              <a:cxn ang="0">
                <a:pos x="79382" y="86420"/>
              </a:cxn>
              <a:cxn ang="0">
                <a:pos x="82601" y="73902"/>
              </a:cxn>
              <a:cxn ang="0">
                <a:pos x="81254" y="65202"/>
              </a:cxn>
              <a:cxn ang="0">
                <a:pos x="77305" y="58080"/>
              </a:cxn>
              <a:cxn ang="0">
                <a:pos x="70891" y="53016"/>
              </a:cxn>
              <a:cxn ang="0">
                <a:pos x="62148" y="50491"/>
              </a:cxn>
              <a:cxn ang="0">
                <a:pos x="62148" y="49757"/>
              </a:cxn>
              <a:cxn ang="0">
                <a:pos x="69822" y="46214"/>
              </a:cxn>
              <a:cxn ang="0">
                <a:pos x="75304" y="41162"/>
              </a:cxn>
              <a:cxn ang="0">
                <a:pos x="78593" y="34737"/>
              </a:cxn>
              <a:cxn ang="0">
                <a:pos x="79689" y="27077"/>
              </a:cxn>
              <a:cxn ang="0">
                <a:pos x="77233" y="16104"/>
              </a:cxn>
              <a:cxn ang="0">
                <a:pos x="42410" y="0"/>
              </a:cxn>
              <a:cxn ang="0">
                <a:pos x="32015" y="708"/>
              </a:cxn>
              <a:cxn ang="0">
                <a:pos x="21757" y="2926"/>
              </a:cxn>
              <a:cxn ang="0">
                <a:pos x="11771" y="6791"/>
              </a:cxn>
              <a:cxn ang="0">
                <a:pos x="2195" y="12445"/>
              </a:cxn>
              <a:cxn ang="0">
                <a:pos x="10238" y="26346"/>
              </a:cxn>
              <a:cxn ang="0">
                <a:pos x="17280" y="21968"/>
              </a:cxn>
              <a:cxn ang="0">
                <a:pos x="24865" y="18756"/>
              </a:cxn>
              <a:cxn ang="0">
                <a:pos x="32446" y="16778"/>
              </a:cxn>
              <a:cxn ang="0">
                <a:pos x="39474" y="16104"/>
              </a:cxn>
              <a:cxn ang="0">
                <a:pos x="77233" y="16104"/>
              </a:cxn>
              <a:cxn ang="0">
                <a:pos x="77153" y="15747"/>
              </a:cxn>
              <a:cxn ang="0">
                <a:pos x="69820" y="7228"/>
              </a:cxn>
              <a:cxn ang="0">
                <a:pos x="58102" y="1864"/>
              </a:cxn>
              <a:cxn ang="0">
                <a:pos x="42410" y="0"/>
              </a:cxn>
            </a:cxnLst>
            <a:rect l="0" t="0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74" name="object 7"/>
          <p:cNvSpPr>
            <a:spLocks/>
          </p:cNvSpPr>
          <p:nvPr/>
        </p:nvSpPr>
        <p:spPr bwMode="auto">
          <a:xfrm>
            <a:off x="9794875" y="523875"/>
            <a:ext cx="20638" cy="42863"/>
          </a:xfrm>
          <a:custGeom>
            <a:avLst/>
            <a:gdLst/>
            <a:ahLst/>
            <a:cxnLst>
              <a:cxn ang="0">
                <a:pos x="0" y="43198"/>
              </a:cxn>
              <a:cxn ang="0">
                <a:pos x="19737" y="43198"/>
              </a:cxn>
              <a:cxn ang="0">
                <a:pos x="19737" y="0"/>
              </a:cxn>
              <a:cxn ang="0">
                <a:pos x="0" y="0"/>
              </a:cxn>
              <a:cxn ang="0">
                <a:pos x="0" y="43198"/>
              </a:cxn>
            </a:cxnLst>
            <a:rect l="0" t="0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75" name="object 8"/>
          <p:cNvSpPr>
            <a:spLocks/>
          </p:cNvSpPr>
          <p:nvPr/>
        </p:nvSpPr>
        <p:spPr bwMode="auto">
          <a:xfrm>
            <a:off x="9867900" y="523875"/>
            <a:ext cx="19050" cy="42863"/>
          </a:xfrm>
          <a:custGeom>
            <a:avLst/>
            <a:gdLst/>
            <a:ahLst/>
            <a:cxnLst>
              <a:cxn ang="0">
                <a:pos x="0" y="43198"/>
              </a:cxn>
              <a:cxn ang="0">
                <a:pos x="19737" y="43198"/>
              </a:cxn>
              <a:cxn ang="0">
                <a:pos x="19737" y="0"/>
              </a:cxn>
              <a:cxn ang="0">
                <a:pos x="0" y="0"/>
              </a:cxn>
              <a:cxn ang="0">
                <a:pos x="0" y="43198"/>
              </a:cxn>
            </a:cxnLst>
            <a:rect l="0" t="0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76" name="object 9"/>
          <p:cNvSpPr>
            <a:spLocks/>
          </p:cNvSpPr>
          <p:nvPr/>
        </p:nvSpPr>
        <p:spPr bwMode="auto">
          <a:xfrm>
            <a:off x="9794875" y="508000"/>
            <a:ext cx="92075" cy="15875"/>
          </a:xfrm>
          <a:custGeom>
            <a:avLst/>
            <a:gdLst/>
            <a:ahLst/>
            <a:cxnLst>
              <a:cxn ang="0">
                <a:pos x="0" y="15246"/>
              </a:cxn>
              <a:cxn ang="0">
                <a:pos x="92124" y="15246"/>
              </a:cxn>
              <a:cxn ang="0">
                <a:pos x="92124" y="0"/>
              </a:cxn>
              <a:cxn ang="0">
                <a:pos x="0" y="0"/>
              </a:cxn>
              <a:cxn ang="0">
                <a:pos x="0" y="15246"/>
              </a:cxn>
            </a:cxnLst>
            <a:rect l="0" t="0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77" name="object 10"/>
          <p:cNvSpPr>
            <a:spLocks/>
          </p:cNvSpPr>
          <p:nvPr/>
        </p:nvSpPr>
        <p:spPr bwMode="auto">
          <a:xfrm>
            <a:off x="9794875" y="466725"/>
            <a:ext cx="20638" cy="41275"/>
          </a:xfrm>
          <a:custGeom>
            <a:avLst/>
            <a:gdLst/>
            <a:ahLst/>
            <a:cxnLst>
              <a:cxn ang="0">
                <a:pos x="0" y="40657"/>
              </a:cxn>
              <a:cxn ang="0">
                <a:pos x="19737" y="40657"/>
              </a:cxn>
              <a:cxn ang="0">
                <a:pos x="19737" y="0"/>
              </a:cxn>
              <a:cxn ang="0">
                <a:pos x="0" y="0"/>
              </a:cxn>
              <a:cxn ang="0">
                <a:pos x="0" y="40657"/>
              </a:cxn>
            </a:cxnLst>
            <a:rect l="0" t="0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78" name="object 11"/>
          <p:cNvSpPr>
            <a:spLocks/>
          </p:cNvSpPr>
          <p:nvPr/>
        </p:nvSpPr>
        <p:spPr bwMode="auto">
          <a:xfrm>
            <a:off x="9867900" y="466725"/>
            <a:ext cx="19050" cy="41275"/>
          </a:xfrm>
          <a:custGeom>
            <a:avLst/>
            <a:gdLst/>
            <a:ahLst/>
            <a:cxnLst>
              <a:cxn ang="0">
                <a:pos x="0" y="40657"/>
              </a:cxn>
              <a:cxn ang="0">
                <a:pos x="19737" y="40657"/>
              </a:cxn>
              <a:cxn ang="0">
                <a:pos x="19737" y="0"/>
              </a:cxn>
              <a:cxn ang="0">
                <a:pos x="0" y="0"/>
              </a:cxn>
              <a:cxn ang="0">
                <a:pos x="0" y="40657"/>
              </a:cxn>
            </a:cxnLst>
            <a:rect l="0" t="0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79" name="object 12"/>
          <p:cNvSpPr>
            <a:spLocks/>
          </p:cNvSpPr>
          <p:nvPr/>
        </p:nvSpPr>
        <p:spPr bwMode="auto">
          <a:xfrm>
            <a:off x="9901238" y="465138"/>
            <a:ext cx="95250" cy="104775"/>
          </a:xfrm>
          <a:custGeom>
            <a:avLst/>
            <a:gdLst/>
            <a:ahLst/>
            <a:cxnLst>
              <a:cxn ang="0">
                <a:pos x="47517" y="0"/>
              </a:cxn>
              <a:cxn ang="0">
                <a:pos x="27748" y="4013"/>
              </a:cxn>
              <a:cxn ang="0">
                <a:pos x="12786" y="15093"/>
              </a:cxn>
              <a:cxn ang="0">
                <a:pos x="3309" y="31798"/>
              </a:cxn>
              <a:cxn ang="0">
                <a:pos x="0" y="52686"/>
              </a:cxn>
              <a:cxn ang="0">
                <a:pos x="3505" y="73148"/>
              </a:cxn>
              <a:cxn ang="0">
                <a:pos x="13794" y="89632"/>
              </a:cxn>
              <a:cxn ang="0">
                <a:pos x="30527" y="100630"/>
              </a:cxn>
              <a:cxn ang="0">
                <a:pos x="53365" y="104632"/>
              </a:cxn>
              <a:cxn ang="0">
                <a:pos x="65408" y="103694"/>
              </a:cxn>
              <a:cxn ang="0">
                <a:pos x="76291" y="100973"/>
              </a:cxn>
              <a:cxn ang="0">
                <a:pos x="85943" y="96606"/>
              </a:cxn>
              <a:cxn ang="0">
                <a:pos x="94295" y="90730"/>
              </a:cxn>
              <a:cxn ang="0">
                <a:pos x="92602" y="87804"/>
              </a:cxn>
              <a:cxn ang="0">
                <a:pos x="54080" y="87804"/>
              </a:cxn>
              <a:cxn ang="0">
                <a:pos x="39770" y="85700"/>
              </a:cxn>
              <a:cxn ang="0">
                <a:pos x="29507" y="79755"/>
              </a:cxn>
              <a:cxn ang="0">
                <a:pos x="22945" y="70518"/>
              </a:cxn>
              <a:cxn ang="0">
                <a:pos x="19737" y="58538"/>
              </a:cxn>
              <a:cxn ang="0">
                <a:pos x="95035" y="58538"/>
              </a:cxn>
              <a:cxn ang="0">
                <a:pos x="95751" y="57074"/>
              </a:cxn>
              <a:cxn ang="0">
                <a:pos x="95751" y="52686"/>
              </a:cxn>
              <a:cxn ang="0">
                <a:pos x="94472" y="43174"/>
              </a:cxn>
              <a:cxn ang="0">
                <a:pos x="20452" y="43174"/>
              </a:cxn>
              <a:cxn ang="0">
                <a:pos x="23665" y="32463"/>
              </a:cxn>
              <a:cxn ang="0">
                <a:pos x="29689" y="23878"/>
              </a:cxn>
              <a:cxn ang="0">
                <a:pos x="38039" y="18173"/>
              </a:cxn>
              <a:cxn ang="0">
                <a:pos x="48233" y="16104"/>
              </a:cxn>
              <a:cxn ang="0">
                <a:pos x="84771" y="16104"/>
              </a:cxn>
              <a:cxn ang="0">
                <a:pos x="84244" y="15093"/>
              </a:cxn>
              <a:cxn ang="0">
                <a:pos x="69240" y="4013"/>
              </a:cxn>
              <a:cxn ang="0">
                <a:pos x="47517" y="0"/>
              </a:cxn>
              <a:cxn ang="0">
                <a:pos x="86252" y="76828"/>
              </a:cxn>
              <a:cxn ang="0">
                <a:pos x="79997" y="81013"/>
              </a:cxn>
              <a:cxn ang="0">
                <a:pos x="72368" y="84511"/>
              </a:cxn>
              <a:cxn ang="0">
                <a:pos x="63638" y="86912"/>
              </a:cxn>
              <a:cxn ang="0">
                <a:pos x="54080" y="87804"/>
              </a:cxn>
              <a:cxn ang="0">
                <a:pos x="92602" y="87804"/>
              </a:cxn>
              <a:cxn ang="0">
                <a:pos x="86252" y="76828"/>
              </a:cxn>
              <a:cxn ang="0">
                <a:pos x="84771" y="16104"/>
              </a:cxn>
              <a:cxn ang="0">
                <a:pos x="48233" y="16104"/>
              </a:cxn>
              <a:cxn ang="0">
                <a:pos x="60197" y="18276"/>
              </a:cxn>
              <a:cxn ang="0">
                <a:pos x="68803" y="24152"/>
              </a:cxn>
              <a:cxn ang="0">
                <a:pos x="74254" y="32771"/>
              </a:cxn>
              <a:cxn ang="0">
                <a:pos x="76753" y="43174"/>
              </a:cxn>
              <a:cxn ang="0">
                <a:pos x="94472" y="43174"/>
              </a:cxn>
              <a:cxn ang="0">
                <a:pos x="92943" y="31798"/>
              </a:cxn>
              <a:cxn ang="0">
                <a:pos x="84771" y="16104"/>
              </a:cxn>
            </a:cxnLst>
            <a:rect l="0" t="0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80" name="object 13"/>
          <p:cNvSpPr>
            <a:spLocks/>
          </p:cNvSpPr>
          <p:nvPr/>
        </p:nvSpPr>
        <p:spPr bwMode="auto">
          <a:xfrm>
            <a:off x="10009188" y="465138"/>
            <a:ext cx="93662" cy="104775"/>
          </a:xfrm>
          <a:custGeom>
            <a:avLst/>
            <a:gdLst/>
            <a:ahLst/>
            <a:cxnLst>
              <a:cxn ang="0">
                <a:pos x="52624" y="0"/>
              </a:cxn>
              <a:cxn ang="0">
                <a:pos x="31141" y="4011"/>
              </a:cxn>
              <a:cxn ang="0">
                <a:pos x="14525" y="15085"/>
              </a:cxn>
              <a:cxn ang="0">
                <a:pos x="3802" y="31784"/>
              </a:cxn>
              <a:cxn ang="0">
                <a:pos x="0" y="52669"/>
              </a:cxn>
              <a:cxn ang="0">
                <a:pos x="3814" y="73246"/>
              </a:cxn>
              <a:cxn ang="0">
                <a:pos x="14618" y="89983"/>
              </a:cxn>
              <a:cxn ang="0">
                <a:pos x="31454" y="101232"/>
              </a:cxn>
              <a:cxn ang="0">
                <a:pos x="53365" y="105348"/>
              </a:cxn>
              <a:cxn ang="0">
                <a:pos x="64567" y="104524"/>
              </a:cxn>
              <a:cxn ang="0">
                <a:pos x="75017" y="102055"/>
              </a:cxn>
              <a:cxn ang="0">
                <a:pos x="84510" y="97939"/>
              </a:cxn>
              <a:cxn ang="0">
                <a:pos x="92839" y="92177"/>
              </a:cxn>
              <a:cxn ang="0">
                <a:pos x="90300" y="87789"/>
              </a:cxn>
              <a:cxn ang="0">
                <a:pos x="54820" y="87789"/>
              </a:cxn>
              <a:cxn ang="0">
                <a:pos x="40699" y="85159"/>
              </a:cxn>
              <a:cxn ang="0">
                <a:pos x="29599" y="77729"/>
              </a:cxn>
              <a:cxn ang="0">
                <a:pos x="22339" y="66183"/>
              </a:cxn>
              <a:cxn ang="0">
                <a:pos x="19737" y="51207"/>
              </a:cxn>
              <a:cxn ang="0">
                <a:pos x="21907" y="38231"/>
              </a:cxn>
              <a:cxn ang="0">
                <a:pos x="28326" y="27519"/>
              </a:cxn>
              <a:cxn ang="0">
                <a:pos x="38857" y="20237"/>
              </a:cxn>
              <a:cxn ang="0">
                <a:pos x="53364" y="17551"/>
              </a:cxn>
              <a:cxn ang="0">
                <a:pos x="90322" y="17551"/>
              </a:cxn>
              <a:cxn ang="0">
                <a:pos x="92839" y="13161"/>
              </a:cxn>
              <a:cxn ang="0">
                <a:pos x="83666" y="7396"/>
              </a:cxn>
              <a:cxn ang="0">
                <a:pos x="73814" y="3284"/>
              </a:cxn>
              <a:cxn ang="0">
                <a:pos x="63422" y="820"/>
              </a:cxn>
              <a:cxn ang="0">
                <a:pos x="52624" y="0"/>
              </a:cxn>
              <a:cxn ang="0">
                <a:pos x="84796" y="78277"/>
              </a:cxn>
              <a:cxn ang="0">
                <a:pos x="78666" y="82232"/>
              </a:cxn>
              <a:cxn ang="0">
                <a:pos x="71446" y="85228"/>
              </a:cxn>
              <a:cxn ang="0">
                <a:pos x="63407" y="87126"/>
              </a:cxn>
              <a:cxn ang="0">
                <a:pos x="54820" y="87789"/>
              </a:cxn>
              <a:cxn ang="0">
                <a:pos x="90300" y="87789"/>
              </a:cxn>
              <a:cxn ang="0">
                <a:pos x="84796" y="78277"/>
              </a:cxn>
              <a:cxn ang="0">
                <a:pos x="90322" y="17551"/>
              </a:cxn>
              <a:cxn ang="0">
                <a:pos x="53364" y="17551"/>
              </a:cxn>
              <a:cxn ang="0">
                <a:pos x="60940" y="18008"/>
              </a:cxn>
              <a:cxn ang="0">
                <a:pos x="68525" y="19563"/>
              </a:cxn>
              <a:cxn ang="0">
                <a:pos x="76388" y="22490"/>
              </a:cxn>
              <a:cxn ang="0">
                <a:pos x="84796" y="27063"/>
              </a:cxn>
              <a:cxn ang="0">
                <a:pos x="90322" y="17551"/>
              </a:cxn>
            </a:cxnLst>
            <a:rect l="0" t="0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81" name="object 14"/>
          <p:cNvSpPr>
            <a:spLocks noChangeArrowheads="1"/>
          </p:cNvSpPr>
          <p:nvPr/>
        </p:nvSpPr>
        <p:spPr bwMode="auto">
          <a:xfrm>
            <a:off x="9096375" y="425450"/>
            <a:ext cx="354013" cy="1444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182" name="object 15"/>
          <p:cNvSpPr>
            <a:spLocks/>
          </p:cNvSpPr>
          <p:nvPr/>
        </p:nvSpPr>
        <p:spPr bwMode="auto">
          <a:xfrm>
            <a:off x="10012363" y="7083425"/>
            <a:ext cx="566737" cy="381000"/>
          </a:xfrm>
          <a:custGeom>
            <a:avLst/>
            <a:gdLst/>
            <a:ahLst/>
            <a:cxnLst>
              <a:cxn ang="0">
                <a:pos x="565403" y="0"/>
              </a:cxn>
              <a:cxn ang="0">
                <a:pos x="0" y="0"/>
              </a:cxn>
              <a:cxn ang="0">
                <a:pos x="0" y="381000"/>
              </a:cxn>
              <a:cxn ang="0">
                <a:pos x="565403" y="381000"/>
              </a:cxn>
              <a:cxn ang="0">
                <a:pos x="565403" y="0"/>
              </a:cxn>
            </a:cxnLst>
            <a:rect l="0" t="0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83" name="object 16"/>
          <p:cNvSpPr>
            <a:spLocks/>
          </p:cNvSpPr>
          <p:nvPr/>
        </p:nvSpPr>
        <p:spPr bwMode="auto">
          <a:xfrm>
            <a:off x="4730750" y="1276350"/>
            <a:ext cx="209550" cy="258763"/>
          </a:xfrm>
          <a:custGeom>
            <a:avLst/>
            <a:gdLst/>
            <a:ahLst/>
            <a:cxnLst>
              <a:cxn ang="0">
                <a:pos x="104500" y="0"/>
              </a:cxn>
              <a:cxn ang="0">
                <a:pos x="0" y="82370"/>
              </a:cxn>
              <a:cxn ang="0">
                <a:pos x="104500" y="257953"/>
              </a:cxn>
              <a:cxn ang="0">
                <a:pos x="209010" y="82370"/>
              </a:cxn>
              <a:cxn ang="0">
                <a:pos x="104500" y="0"/>
              </a:cxn>
            </a:cxnLst>
            <a:rect l="0" t="0" r="r" b="b"/>
            <a:pathLst>
              <a:path w="209550" h="258444">
                <a:moveTo>
                  <a:pt x="104500" y="0"/>
                </a:moveTo>
                <a:lnTo>
                  <a:pt x="0" y="82370"/>
                </a:lnTo>
                <a:lnTo>
                  <a:pt x="104500" y="257953"/>
                </a:lnTo>
                <a:lnTo>
                  <a:pt x="209010" y="82370"/>
                </a:lnTo>
                <a:lnTo>
                  <a:pt x="104500" y="0"/>
                </a:lnTo>
                <a:close/>
              </a:path>
            </a:pathLst>
          </a:custGeom>
          <a:solidFill>
            <a:srgbClr val="EC5238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84" name="object 17"/>
          <p:cNvSpPr>
            <a:spLocks/>
          </p:cNvSpPr>
          <p:nvPr/>
        </p:nvSpPr>
        <p:spPr bwMode="auto">
          <a:xfrm>
            <a:off x="4527550" y="533400"/>
            <a:ext cx="615950" cy="750888"/>
          </a:xfrm>
          <a:custGeom>
            <a:avLst/>
            <a:gdLst/>
            <a:ahLst/>
            <a:cxnLst>
              <a:cxn ang="0">
                <a:pos x="267877" y="18660"/>
              </a:cxn>
              <a:cxn ang="0">
                <a:pos x="190426" y="62806"/>
              </a:cxn>
              <a:cxn ang="0">
                <a:pos x="102298" y="130357"/>
              </a:cxn>
              <a:cxn ang="0">
                <a:pos x="29990" y="219233"/>
              </a:cxn>
              <a:cxn ang="0">
                <a:pos x="0" y="327353"/>
              </a:cxn>
              <a:cxn ang="0">
                <a:pos x="84409" y="601297"/>
              </a:cxn>
              <a:cxn ang="0">
                <a:pos x="168819" y="750056"/>
              </a:cxn>
              <a:cxn ang="0">
                <a:pos x="513393" y="635166"/>
              </a:cxn>
              <a:cxn ang="0">
                <a:pos x="549634" y="559292"/>
              </a:cxn>
              <a:cxn ang="0">
                <a:pos x="190575" y="497802"/>
              </a:cxn>
              <a:cxn ang="0">
                <a:pos x="156493" y="382618"/>
              </a:cxn>
              <a:cxn ang="0">
                <a:pos x="161029" y="269951"/>
              </a:cxn>
              <a:cxn ang="0">
                <a:pos x="225090" y="186720"/>
              </a:cxn>
              <a:cxn ang="0">
                <a:pos x="308156" y="134394"/>
              </a:cxn>
              <a:cxn ang="0">
                <a:pos x="514015" y="130357"/>
              </a:cxn>
              <a:cxn ang="0">
                <a:pos x="425887" y="62806"/>
              </a:cxn>
              <a:cxn ang="0">
                <a:pos x="348435" y="18660"/>
              </a:cxn>
              <a:cxn ang="0">
                <a:pos x="308156" y="0"/>
              </a:cxn>
              <a:cxn ang="0">
                <a:pos x="308156" y="635166"/>
              </a:cxn>
              <a:cxn ang="0">
                <a:pos x="473871" y="707481"/>
              </a:cxn>
              <a:cxn ang="0">
                <a:pos x="308156" y="483425"/>
              </a:cxn>
              <a:cxn ang="0">
                <a:pos x="399263" y="559292"/>
              </a:cxn>
              <a:cxn ang="0">
                <a:pos x="517848" y="134394"/>
              </a:cxn>
              <a:cxn ang="0">
                <a:pos x="323589" y="141770"/>
              </a:cxn>
              <a:cxn ang="0">
                <a:pos x="391226" y="186720"/>
              </a:cxn>
              <a:cxn ang="0">
                <a:pos x="455292" y="269952"/>
              </a:cxn>
              <a:cxn ang="0">
                <a:pos x="459806" y="382619"/>
              </a:cxn>
              <a:cxn ang="0">
                <a:pos x="425162" y="497802"/>
              </a:cxn>
              <a:cxn ang="0">
                <a:pos x="399263" y="559292"/>
              </a:cxn>
              <a:cxn ang="0">
                <a:pos x="589935" y="463818"/>
              </a:cxn>
              <a:cxn ang="0">
                <a:pos x="608263" y="271018"/>
              </a:cxn>
              <a:cxn ang="0">
                <a:pos x="553802" y="172260"/>
              </a:cxn>
            </a:cxnLst>
            <a:rect l="0" t="0" r="r" b="b"/>
            <a:pathLst>
              <a:path w="616585" h="750569">
                <a:moveTo>
                  <a:pt x="308156" y="0"/>
                </a:moveTo>
                <a:lnTo>
                  <a:pt x="267877" y="18660"/>
                </a:lnTo>
                <a:lnTo>
                  <a:pt x="232142" y="37677"/>
                </a:lnTo>
                <a:lnTo>
                  <a:pt x="190426" y="62806"/>
                </a:lnTo>
                <a:lnTo>
                  <a:pt x="146040" y="93786"/>
                </a:lnTo>
                <a:lnTo>
                  <a:pt x="102298" y="130357"/>
                </a:lnTo>
                <a:lnTo>
                  <a:pt x="62510" y="172259"/>
                </a:lnTo>
                <a:lnTo>
                  <a:pt x="29990" y="219233"/>
                </a:lnTo>
                <a:lnTo>
                  <a:pt x="8049" y="271017"/>
                </a:lnTo>
                <a:lnTo>
                  <a:pt x="0" y="327353"/>
                </a:lnTo>
                <a:lnTo>
                  <a:pt x="26378" y="463817"/>
                </a:lnTo>
                <a:lnTo>
                  <a:pt x="84409" y="601297"/>
                </a:lnTo>
                <a:lnTo>
                  <a:pt x="142441" y="707481"/>
                </a:lnTo>
                <a:lnTo>
                  <a:pt x="168819" y="750056"/>
                </a:lnTo>
                <a:lnTo>
                  <a:pt x="308156" y="635166"/>
                </a:lnTo>
                <a:lnTo>
                  <a:pt x="513393" y="635166"/>
                </a:lnTo>
                <a:lnTo>
                  <a:pt x="531903" y="601298"/>
                </a:lnTo>
                <a:lnTo>
                  <a:pt x="549634" y="559292"/>
                </a:lnTo>
                <a:lnTo>
                  <a:pt x="214372" y="559292"/>
                </a:lnTo>
                <a:lnTo>
                  <a:pt x="190575" y="497802"/>
                </a:lnTo>
                <a:lnTo>
                  <a:pt x="171926" y="442864"/>
                </a:lnTo>
                <a:lnTo>
                  <a:pt x="156493" y="382618"/>
                </a:lnTo>
                <a:lnTo>
                  <a:pt x="150062" y="325180"/>
                </a:lnTo>
                <a:lnTo>
                  <a:pt x="161029" y="269951"/>
                </a:lnTo>
                <a:lnTo>
                  <a:pt x="188668" y="223699"/>
                </a:lnTo>
                <a:lnTo>
                  <a:pt x="225090" y="186720"/>
                </a:lnTo>
                <a:lnTo>
                  <a:pt x="262406" y="159311"/>
                </a:lnTo>
                <a:lnTo>
                  <a:pt x="308156" y="134394"/>
                </a:lnTo>
                <a:lnTo>
                  <a:pt x="517848" y="134394"/>
                </a:lnTo>
                <a:lnTo>
                  <a:pt x="514015" y="130357"/>
                </a:lnTo>
                <a:lnTo>
                  <a:pt x="470272" y="93786"/>
                </a:lnTo>
                <a:lnTo>
                  <a:pt x="425887" y="62806"/>
                </a:lnTo>
                <a:lnTo>
                  <a:pt x="384170" y="37677"/>
                </a:lnTo>
                <a:lnTo>
                  <a:pt x="348435" y="18660"/>
                </a:lnTo>
                <a:lnTo>
                  <a:pt x="321993" y="6014"/>
                </a:lnTo>
                <a:lnTo>
                  <a:pt x="308156" y="0"/>
                </a:lnTo>
                <a:close/>
              </a:path>
              <a:path w="616585" h="750569">
                <a:moveTo>
                  <a:pt x="513393" y="635166"/>
                </a:moveTo>
                <a:lnTo>
                  <a:pt x="308156" y="635166"/>
                </a:lnTo>
                <a:lnTo>
                  <a:pt x="447493" y="750056"/>
                </a:lnTo>
                <a:lnTo>
                  <a:pt x="473871" y="707481"/>
                </a:lnTo>
                <a:lnTo>
                  <a:pt x="513393" y="635166"/>
                </a:lnTo>
                <a:close/>
              </a:path>
              <a:path w="616585" h="750569">
                <a:moveTo>
                  <a:pt x="308156" y="483425"/>
                </a:moveTo>
                <a:lnTo>
                  <a:pt x="214372" y="559292"/>
                </a:lnTo>
                <a:lnTo>
                  <a:pt x="399263" y="559292"/>
                </a:lnTo>
                <a:lnTo>
                  <a:pt x="308156" y="483425"/>
                </a:lnTo>
                <a:close/>
              </a:path>
              <a:path w="616585" h="750569">
                <a:moveTo>
                  <a:pt x="517848" y="134394"/>
                </a:moveTo>
                <a:lnTo>
                  <a:pt x="308156" y="134394"/>
                </a:lnTo>
                <a:lnTo>
                  <a:pt x="323589" y="141770"/>
                </a:lnTo>
                <a:lnTo>
                  <a:pt x="353909" y="159311"/>
                </a:lnTo>
                <a:lnTo>
                  <a:pt x="391226" y="186720"/>
                </a:lnTo>
                <a:lnTo>
                  <a:pt x="427651" y="223699"/>
                </a:lnTo>
                <a:lnTo>
                  <a:pt x="455292" y="269952"/>
                </a:lnTo>
                <a:lnTo>
                  <a:pt x="466259" y="325180"/>
                </a:lnTo>
                <a:lnTo>
                  <a:pt x="459806" y="382619"/>
                </a:lnTo>
                <a:lnTo>
                  <a:pt x="444221" y="442864"/>
                </a:lnTo>
                <a:lnTo>
                  <a:pt x="425162" y="497802"/>
                </a:lnTo>
                <a:lnTo>
                  <a:pt x="408290" y="539316"/>
                </a:lnTo>
                <a:lnTo>
                  <a:pt x="399263" y="559292"/>
                </a:lnTo>
                <a:lnTo>
                  <a:pt x="549634" y="559292"/>
                </a:lnTo>
                <a:lnTo>
                  <a:pt x="589935" y="463818"/>
                </a:lnTo>
                <a:lnTo>
                  <a:pt x="616313" y="327353"/>
                </a:lnTo>
                <a:lnTo>
                  <a:pt x="608263" y="271018"/>
                </a:lnTo>
                <a:lnTo>
                  <a:pt x="586322" y="219233"/>
                </a:lnTo>
                <a:lnTo>
                  <a:pt x="553802" y="172260"/>
                </a:lnTo>
                <a:lnTo>
                  <a:pt x="517848" y="134394"/>
                </a:lnTo>
                <a:close/>
              </a:path>
            </a:pathLst>
          </a:custGeom>
          <a:solidFill>
            <a:srgbClr val="C59268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85" name="object 18"/>
          <p:cNvSpPr>
            <a:spLocks/>
          </p:cNvSpPr>
          <p:nvPr/>
        </p:nvSpPr>
        <p:spPr bwMode="auto">
          <a:xfrm>
            <a:off x="5038725" y="449263"/>
            <a:ext cx="209550" cy="168275"/>
          </a:xfrm>
          <a:custGeom>
            <a:avLst/>
            <a:gdLst/>
            <a:ahLst/>
            <a:cxnLst>
              <a:cxn ang="0">
                <a:pos x="104500" y="0"/>
              </a:cxn>
              <a:cxn ang="0">
                <a:pos x="0" y="84499"/>
              </a:cxn>
              <a:cxn ang="0">
                <a:pos x="104500" y="169072"/>
              </a:cxn>
              <a:cxn ang="0">
                <a:pos x="209010" y="84499"/>
              </a:cxn>
              <a:cxn ang="0">
                <a:pos x="104500" y="0"/>
              </a:cxn>
            </a:cxnLst>
            <a:rect l="0" t="0" r="r" b="b"/>
            <a:pathLst>
              <a:path w="209550" h="169545">
                <a:moveTo>
                  <a:pt x="104500" y="0"/>
                </a:moveTo>
                <a:lnTo>
                  <a:pt x="0" y="84499"/>
                </a:lnTo>
                <a:lnTo>
                  <a:pt x="104500" y="169072"/>
                </a:lnTo>
                <a:lnTo>
                  <a:pt x="209010" y="84499"/>
                </a:lnTo>
                <a:lnTo>
                  <a:pt x="104500" y="0"/>
                </a:lnTo>
                <a:close/>
              </a:path>
            </a:pathLst>
          </a:custGeom>
          <a:solidFill>
            <a:srgbClr val="C59268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86" name="object 19"/>
          <p:cNvSpPr>
            <a:spLocks noChangeArrowheads="1"/>
          </p:cNvSpPr>
          <p:nvPr/>
        </p:nvSpPr>
        <p:spPr bwMode="auto">
          <a:xfrm>
            <a:off x="4765675" y="795338"/>
            <a:ext cx="142875" cy="11747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187" name="object 20"/>
          <p:cNvSpPr>
            <a:spLocks noChangeArrowheads="1"/>
          </p:cNvSpPr>
          <p:nvPr/>
        </p:nvSpPr>
        <p:spPr bwMode="auto">
          <a:xfrm>
            <a:off x="565150" y="663575"/>
            <a:ext cx="3740150" cy="4794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188" name="object 21"/>
          <p:cNvSpPr>
            <a:spLocks/>
          </p:cNvSpPr>
          <p:nvPr/>
        </p:nvSpPr>
        <p:spPr bwMode="auto">
          <a:xfrm>
            <a:off x="8932863" y="257175"/>
            <a:ext cx="1533525" cy="525463"/>
          </a:xfrm>
          <a:custGeom>
            <a:avLst/>
            <a:gdLst/>
            <a:ahLst/>
            <a:cxnLst>
              <a:cxn ang="0">
                <a:pos x="1534668" y="0"/>
              </a:cxn>
              <a:cxn ang="0">
                <a:pos x="0" y="0"/>
              </a:cxn>
              <a:cxn ang="0">
                <a:pos x="0" y="525779"/>
              </a:cxn>
              <a:cxn ang="0">
                <a:pos x="1534668" y="525779"/>
              </a:cxn>
              <a:cxn ang="0">
                <a:pos x="1534668" y="0"/>
              </a:cxn>
            </a:cxnLst>
            <a:rect l="0" t="0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987425" y="2179638"/>
            <a:ext cx="8726488" cy="2954337"/>
          </a:xfrm>
        </p:spPr>
        <p:txBody>
          <a:bodyPr tIns="12700"/>
          <a:lstStyle/>
          <a:p>
            <a:pPr marL="279400" indent="1878013" eaLnBrk="1" hangingPunct="1">
              <a:lnSpc>
                <a:spcPts val="5763"/>
              </a:lnSpc>
              <a:spcBef>
                <a:spcPts val="513"/>
              </a:spcBef>
            </a:pPr>
            <a:r>
              <a:rPr lang="ru-RU" smtClean="0">
                <a:latin typeface="Arial Black" pitchFamily="34" charset="0"/>
              </a:rPr>
              <a:t>МЕРЫ ПОДДЕРЖКИ  МАЛОГО И СРЕДНЕГО БИЗНЕСА ДЛЯ</a:t>
            </a:r>
            <a:br>
              <a:rPr lang="ru-RU" smtClean="0">
                <a:latin typeface="Arial Black" pitchFamily="34" charset="0"/>
              </a:rPr>
            </a:br>
            <a:r>
              <a:rPr lang="ru-RU" smtClean="0">
                <a:latin typeface="Arial Black" pitchFamily="34" charset="0"/>
              </a:rPr>
              <a:t>ПРЕОДОЛЕНИЯ ПОСЛЕДСТВИЙ НОВОЙ  КОРОНАВИРУСНОЙ ИНФЕКЦИИ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object 2"/>
          <p:cNvSpPr>
            <a:spLocks/>
          </p:cNvSpPr>
          <p:nvPr/>
        </p:nvSpPr>
        <p:spPr bwMode="auto">
          <a:xfrm>
            <a:off x="10112375" y="7069138"/>
            <a:ext cx="419100" cy="419100"/>
          </a:xfrm>
          <a:custGeom>
            <a:avLst/>
            <a:gdLst/>
            <a:ahLst/>
            <a:cxnLst>
              <a:cxn ang="0">
                <a:pos x="209550" y="0"/>
              </a:cxn>
              <a:cxn ang="0">
                <a:pos x="161512" y="5534"/>
              </a:cxn>
              <a:cxn ang="0">
                <a:pos x="117410" y="21298"/>
              </a:cxn>
              <a:cxn ang="0">
                <a:pos x="78501" y="46034"/>
              </a:cxn>
              <a:cxn ang="0">
                <a:pos x="46046" y="78485"/>
              </a:cxn>
              <a:cxn ang="0">
                <a:pos x="21304" y="117393"/>
              </a:cxn>
              <a:cxn ang="0">
                <a:pos x="5536" y="161500"/>
              </a:cxn>
              <a:cxn ang="0">
                <a:pos x="0" y="209549"/>
              </a:cxn>
              <a:cxn ang="0">
                <a:pos x="5536" y="257599"/>
              </a:cxn>
              <a:cxn ang="0">
                <a:pos x="21304" y="301706"/>
              </a:cxn>
              <a:cxn ang="0">
                <a:pos x="46046" y="340613"/>
              </a:cxn>
              <a:cxn ang="0">
                <a:pos x="78501" y="373064"/>
              </a:cxn>
              <a:cxn ang="0">
                <a:pos x="117410" y="397800"/>
              </a:cxn>
              <a:cxn ang="0">
                <a:pos x="161512" y="413564"/>
              </a:cxn>
              <a:cxn ang="0">
                <a:pos x="209550" y="419098"/>
              </a:cxn>
              <a:cxn ang="0">
                <a:pos x="257587" y="413564"/>
              </a:cxn>
              <a:cxn ang="0">
                <a:pos x="301689" y="397800"/>
              </a:cxn>
              <a:cxn ang="0">
                <a:pos x="340598" y="373064"/>
              </a:cxn>
              <a:cxn ang="0">
                <a:pos x="373053" y="340613"/>
              </a:cxn>
              <a:cxn ang="0">
                <a:pos x="397795" y="301706"/>
              </a:cxn>
              <a:cxn ang="0">
                <a:pos x="413563" y="257599"/>
              </a:cxn>
              <a:cxn ang="0">
                <a:pos x="419100" y="209549"/>
              </a:cxn>
              <a:cxn ang="0">
                <a:pos x="413563" y="161500"/>
              </a:cxn>
              <a:cxn ang="0">
                <a:pos x="397795" y="117393"/>
              </a:cxn>
              <a:cxn ang="0">
                <a:pos x="373053" y="78485"/>
              </a:cxn>
              <a:cxn ang="0">
                <a:pos x="340598" y="46034"/>
              </a:cxn>
              <a:cxn ang="0">
                <a:pos x="301689" y="21298"/>
              </a:cxn>
              <a:cxn ang="0">
                <a:pos x="257587" y="5534"/>
              </a:cxn>
              <a:cxn ang="0">
                <a:pos x="209550" y="0"/>
              </a:cxn>
            </a:cxnLst>
            <a:rect l="0" t="0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" name="object 3"/>
          <p:cNvSpPr txBox="1"/>
          <p:nvPr/>
        </p:nvSpPr>
        <p:spPr>
          <a:xfrm>
            <a:off x="10269538" y="7153275"/>
            <a:ext cx="104775" cy="212725"/>
          </a:xfrm>
          <a:prstGeom prst="rect">
            <a:avLst/>
          </a:prstGeom>
        </p:spPr>
        <p:txBody>
          <a:bodyPr lIns="0" tIns="15875" rIns="0" bIns="0">
            <a:spAutoFit/>
          </a:bodyPr>
          <a:lstStyle/>
          <a:p>
            <a:pPr marL="12700" fontAlgn="auto">
              <a:spcBef>
                <a:spcPts val="125"/>
              </a:spcBef>
              <a:spcAft>
                <a:spcPts val="0"/>
              </a:spcAft>
              <a:defRPr/>
            </a:pPr>
            <a:r>
              <a:rPr sz="1200" spc="10" dirty="0">
                <a:solidFill>
                  <a:srgbClr val="552112"/>
                </a:solidFill>
                <a:latin typeface="Calibri"/>
                <a:cs typeface="Calibri"/>
              </a:rPr>
              <a:t>2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8195" name="object 4"/>
          <p:cNvSpPr>
            <a:spLocks noChangeArrowheads="1"/>
          </p:cNvSpPr>
          <p:nvPr/>
        </p:nvSpPr>
        <p:spPr bwMode="auto">
          <a:xfrm>
            <a:off x="10174288" y="349250"/>
            <a:ext cx="196850" cy="3667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8196" name="object 5"/>
          <p:cNvSpPr>
            <a:spLocks/>
          </p:cNvSpPr>
          <p:nvPr/>
        </p:nvSpPr>
        <p:spPr bwMode="auto">
          <a:xfrm>
            <a:off x="9471025" y="414338"/>
            <a:ext cx="107950" cy="155575"/>
          </a:xfrm>
          <a:custGeom>
            <a:avLst/>
            <a:gdLst/>
            <a:ahLst/>
            <a:cxnLst>
              <a:cxn ang="0">
                <a:pos x="90643" y="0"/>
              </a:cxn>
              <a:cxn ang="0">
                <a:pos x="76482" y="3385"/>
              </a:cxn>
              <a:cxn ang="0">
                <a:pos x="68335" y="5246"/>
              </a:cxn>
              <a:cxn ang="0">
                <a:pos x="58471" y="7308"/>
              </a:cxn>
              <a:cxn ang="0">
                <a:pos x="52624" y="8765"/>
              </a:cxn>
              <a:cxn ang="0">
                <a:pos x="9137" y="38873"/>
              </a:cxn>
              <a:cxn ang="0">
                <a:pos x="0" y="87791"/>
              </a:cxn>
              <a:cxn ang="0">
                <a:pos x="3528" y="114050"/>
              </a:cxn>
              <a:cxn ang="0">
                <a:pos x="13976" y="135439"/>
              </a:cxn>
              <a:cxn ang="0">
                <a:pos x="31142" y="149833"/>
              </a:cxn>
              <a:cxn ang="0">
                <a:pos x="54820" y="155103"/>
              </a:cxn>
              <a:cxn ang="0">
                <a:pos x="77033" y="150690"/>
              </a:cxn>
              <a:cxn ang="0">
                <a:pos x="93836" y="139007"/>
              </a:cxn>
              <a:cxn ang="0">
                <a:pos x="94304" y="138275"/>
              </a:cxn>
              <a:cxn ang="0">
                <a:pos x="54820" y="138275"/>
              </a:cxn>
              <a:cxn ang="0">
                <a:pos x="40201" y="134720"/>
              </a:cxn>
              <a:cxn ang="0">
                <a:pos x="29424" y="125197"/>
              </a:cxn>
              <a:cxn ang="0">
                <a:pos x="22759" y="111422"/>
              </a:cxn>
              <a:cxn ang="0">
                <a:pos x="20477" y="95108"/>
              </a:cxn>
              <a:cxn ang="0">
                <a:pos x="26160" y="85357"/>
              </a:cxn>
              <a:cxn ang="0">
                <a:pos x="34725" y="77458"/>
              </a:cxn>
              <a:cxn ang="0">
                <a:pos x="35959" y="76818"/>
              </a:cxn>
              <a:cxn ang="0">
                <a:pos x="18281" y="76818"/>
              </a:cxn>
              <a:cxn ang="0">
                <a:pos x="18281" y="75354"/>
              </a:cxn>
              <a:cxn ang="0">
                <a:pos x="18997" y="73892"/>
              </a:cxn>
              <a:cxn ang="0">
                <a:pos x="19117" y="72507"/>
              </a:cxn>
              <a:cxn ang="0">
                <a:pos x="35043" y="34981"/>
              </a:cxn>
              <a:cxn ang="0">
                <a:pos x="82600" y="20494"/>
              </a:cxn>
              <a:cxn ang="0">
                <a:pos x="91384" y="18297"/>
              </a:cxn>
              <a:cxn ang="0">
                <a:pos x="96491" y="16815"/>
              </a:cxn>
              <a:cxn ang="0">
                <a:pos x="90643" y="0"/>
              </a:cxn>
              <a:cxn ang="0">
                <a:pos x="96575" y="70232"/>
              </a:cxn>
              <a:cxn ang="0">
                <a:pos x="55560" y="70232"/>
              </a:cxn>
              <a:cxn ang="0">
                <a:pos x="68910" y="72507"/>
              </a:cxn>
              <a:cxn ang="0">
                <a:pos x="79035" y="79104"/>
              </a:cxn>
              <a:cxn ang="0">
                <a:pos x="85460" y="89678"/>
              </a:cxn>
              <a:cxn ang="0">
                <a:pos x="87708" y="103888"/>
              </a:cxn>
              <a:cxn ang="0">
                <a:pos x="85240" y="117595"/>
              </a:cxn>
              <a:cxn ang="0">
                <a:pos x="78388" y="128489"/>
              </a:cxn>
              <a:cxn ang="0">
                <a:pos x="67973" y="135680"/>
              </a:cxn>
              <a:cxn ang="0">
                <a:pos x="54820" y="138275"/>
              </a:cxn>
              <a:cxn ang="0">
                <a:pos x="94304" y="138275"/>
              </a:cxn>
              <a:cxn ang="0">
                <a:pos x="104472" y="122385"/>
              </a:cxn>
              <a:cxn ang="0">
                <a:pos x="108185" y="103157"/>
              </a:cxn>
              <a:cxn ang="0">
                <a:pos x="104656" y="82840"/>
              </a:cxn>
              <a:cxn ang="0">
                <a:pos x="96575" y="70232"/>
              </a:cxn>
              <a:cxn ang="0">
                <a:pos x="59952" y="54125"/>
              </a:cxn>
              <a:cxn ang="0">
                <a:pos x="47380" y="55716"/>
              </a:cxn>
              <a:cxn ang="0">
                <a:pos x="35635" y="60258"/>
              </a:cxn>
              <a:cxn ang="0">
                <a:pos x="25809" y="67407"/>
              </a:cxn>
              <a:cxn ang="0">
                <a:pos x="18997" y="76818"/>
              </a:cxn>
              <a:cxn ang="0">
                <a:pos x="35959" y="76818"/>
              </a:cxn>
              <a:cxn ang="0">
                <a:pos x="44937" y="72165"/>
              </a:cxn>
              <a:cxn ang="0">
                <a:pos x="55560" y="70232"/>
              </a:cxn>
              <a:cxn ang="0">
                <a:pos x="96575" y="70232"/>
              </a:cxn>
              <a:cxn ang="0">
                <a:pos x="94754" y="67392"/>
              </a:cxn>
              <a:cxn ang="0">
                <a:pos x="79510" y="57568"/>
              </a:cxn>
              <a:cxn ang="0">
                <a:pos x="59952" y="54125"/>
              </a:cxn>
            </a:cxnLst>
            <a:rect l="0" t="0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197" name="object 6"/>
          <p:cNvSpPr>
            <a:spLocks/>
          </p:cNvSpPr>
          <p:nvPr/>
        </p:nvSpPr>
        <p:spPr bwMode="auto">
          <a:xfrm>
            <a:off x="9591675" y="468313"/>
            <a:ext cx="93663" cy="98425"/>
          </a:xfrm>
          <a:custGeom>
            <a:avLst/>
            <a:gdLst/>
            <a:ahLst/>
            <a:cxnLst>
              <a:cxn ang="0">
                <a:pos x="19737" y="0"/>
              </a:cxn>
              <a:cxn ang="0">
                <a:pos x="0" y="0"/>
              </a:cxn>
              <a:cxn ang="0">
                <a:pos x="0" y="98774"/>
              </a:cxn>
              <a:cxn ang="0">
                <a:pos x="17566" y="98775"/>
              </a:cxn>
              <a:cxn ang="0">
                <a:pos x="39902" y="70973"/>
              </a:cxn>
              <a:cxn ang="0">
                <a:pos x="19022" y="70973"/>
              </a:cxn>
              <a:cxn ang="0">
                <a:pos x="19737" y="69509"/>
              </a:cxn>
              <a:cxn ang="0">
                <a:pos x="19737" y="0"/>
              </a:cxn>
              <a:cxn ang="0">
                <a:pos x="93580" y="27806"/>
              </a:cxn>
              <a:cxn ang="0">
                <a:pos x="75298" y="27806"/>
              </a:cxn>
              <a:cxn ang="0">
                <a:pos x="74582" y="29270"/>
              </a:cxn>
              <a:cxn ang="0">
                <a:pos x="73842" y="32196"/>
              </a:cxn>
              <a:cxn ang="0">
                <a:pos x="73842" y="98775"/>
              </a:cxn>
              <a:cxn ang="0">
                <a:pos x="93580" y="98775"/>
              </a:cxn>
              <a:cxn ang="0">
                <a:pos x="93580" y="27806"/>
              </a:cxn>
              <a:cxn ang="0">
                <a:pos x="93579" y="0"/>
              </a:cxn>
              <a:cxn ang="0">
                <a:pos x="76038" y="0"/>
              </a:cxn>
              <a:cxn ang="0">
                <a:pos x="19737" y="70973"/>
              </a:cxn>
              <a:cxn ang="0">
                <a:pos x="39902" y="70973"/>
              </a:cxn>
              <a:cxn ang="0">
                <a:pos x="74582" y="27806"/>
              </a:cxn>
              <a:cxn ang="0">
                <a:pos x="93580" y="27806"/>
              </a:cxn>
              <a:cxn ang="0">
                <a:pos x="93579" y="0"/>
              </a:cxn>
            </a:cxnLst>
            <a:rect l="0" t="0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198" name="object 7"/>
          <p:cNvSpPr>
            <a:spLocks/>
          </p:cNvSpPr>
          <p:nvPr/>
        </p:nvSpPr>
        <p:spPr bwMode="auto">
          <a:xfrm>
            <a:off x="9698038" y="465138"/>
            <a:ext cx="84137" cy="104775"/>
          </a:xfrm>
          <a:custGeom>
            <a:avLst/>
            <a:gdLst/>
            <a:ahLst/>
            <a:cxnLst>
              <a:cxn ang="0">
                <a:pos x="8042" y="76828"/>
              </a:cxn>
              <a:cxn ang="0">
                <a:pos x="0" y="90730"/>
              </a:cxn>
              <a:cxn ang="0">
                <a:pos x="7634" y="96297"/>
              </a:cxn>
              <a:cxn ang="0">
                <a:pos x="17183" y="100698"/>
              </a:cxn>
              <a:cxn ang="0">
                <a:pos x="28380" y="103591"/>
              </a:cxn>
              <a:cxn ang="0">
                <a:pos x="40955" y="104632"/>
              </a:cxn>
              <a:cxn ang="0">
                <a:pos x="57329" y="102402"/>
              </a:cxn>
              <a:cxn ang="0">
                <a:pos x="70548" y="96126"/>
              </a:cxn>
              <a:cxn ang="0">
                <a:pos x="78123" y="87804"/>
              </a:cxn>
              <a:cxn ang="0">
                <a:pos x="38019" y="87804"/>
              </a:cxn>
              <a:cxn ang="0">
                <a:pos x="30146" y="87015"/>
              </a:cxn>
              <a:cxn ang="0">
                <a:pos x="22207" y="84785"/>
              </a:cxn>
              <a:cxn ang="0">
                <a:pos x="14680" y="81321"/>
              </a:cxn>
              <a:cxn ang="0">
                <a:pos x="8042" y="76828"/>
              </a:cxn>
              <a:cxn ang="0">
                <a:pos x="77233" y="16104"/>
              </a:cxn>
              <a:cxn ang="0">
                <a:pos x="52649" y="16104"/>
              </a:cxn>
              <a:cxn ang="0">
                <a:pos x="59212" y="21225"/>
              </a:cxn>
              <a:cxn ang="0">
                <a:pos x="59212" y="38053"/>
              </a:cxn>
              <a:cxn ang="0">
                <a:pos x="53364" y="43905"/>
              </a:cxn>
              <a:cxn ang="0">
                <a:pos x="27780" y="43905"/>
              </a:cxn>
              <a:cxn ang="0">
                <a:pos x="27780" y="59269"/>
              </a:cxn>
              <a:cxn ang="0">
                <a:pos x="57016" y="59269"/>
              </a:cxn>
              <a:cxn ang="0">
                <a:pos x="62863" y="62928"/>
              </a:cxn>
              <a:cxn ang="0">
                <a:pos x="62863" y="71707"/>
              </a:cxn>
              <a:cxn ang="0">
                <a:pos x="61139" y="78234"/>
              </a:cxn>
              <a:cxn ang="0">
                <a:pos x="56196" y="83322"/>
              </a:cxn>
              <a:cxn ang="0">
                <a:pos x="48375" y="86626"/>
              </a:cxn>
              <a:cxn ang="0">
                <a:pos x="38019" y="87804"/>
              </a:cxn>
              <a:cxn ang="0">
                <a:pos x="78123" y="87804"/>
              </a:cxn>
              <a:cxn ang="0">
                <a:pos x="79382" y="86420"/>
              </a:cxn>
              <a:cxn ang="0">
                <a:pos x="82601" y="73902"/>
              </a:cxn>
              <a:cxn ang="0">
                <a:pos x="81254" y="65202"/>
              </a:cxn>
              <a:cxn ang="0">
                <a:pos x="77305" y="58080"/>
              </a:cxn>
              <a:cxn ang="0">
                <a:pos x="70891" y="53016"/>
              </a:cxn>
              <a:cxn ang="0">
                <a:pos x="62148" y="50491"/>
              </a:cxn>
              <a:cxn ang="0">
                <a:pos x="62148" y="49757"/>
              </a:cxn>
              <a:cxn ang="0">
                <a:pos x="69822" y="46214"/>
              </a:cxn>
              <a:cxn ang="0">
                <a:pos x="75304" y="41162"/>
              </a:cxn>
              <a:cxn ang="0">
                <a:pos x="78593" y="34737"/>
              </a:cxn>
              <a:cxn ang="0">
                <a:pos x="79689" y="27077"/>
              </a:cxn>
              <a:cxn ang="0">
                <a:pos x="77233" y="16104"/>
              </a:cxn>
              <a:cxn ang="0">
                <a:pos x="42410" y="0"/>
              </a:cxn>
              <a:cxn ang="0">
                <a:pos x="32015" y="708"/>
              </a:cxn>
              <a:cxn ang="0">
                <a:pos x="21757" y="2926"/>
              </a:cxn>
              <a:cxn ang="0">
                <a:pos x="11771" y="6791"/>
              </a:cxn>
              <a:cxn ang="0">
                <a:pos x="2195" y="12445"/>
              </a:cxn>
              <a:cxn ang="0">
                <a:pos x="10238" y="26346"/>
              </a:cxn>
              <a:cxn ang="0">
                <a:pos x="17280" y="21968"/>
              </a:cxn>
              <a:cxn ang="0">
                <a:pos x="24865" y="18756"/>
              </a:cxn>
              <a:cxn ang="0">
                <a:pos x="32446" y="16778"/>
              </a:cxn>
              <a:cxn ang="0">
                <a:pos x="39474" y="16104"/>
              </a:cxn>
              <a:cxn ang="0">
                <a:pos x="77233" y="16104"/>
              </a:cxn>
              <a:cxn ang="0">
                <a:pos x="77153" y="15747"/>
              </a:cxn>
              <a:cxn ang="0">
                <a:pos x="69820" y="7228"/>
              </a:cxn>
              <a:cxn ang="0">
                <a:pos x="58102" y="1864"/>
              </a:cxn>
              <a:cxn ang="0">
                <a:pos x="42410" y="0"/>
              </a:cxn>
            </a:cxnLst>
            <a:rect l="0" t="0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199" name="object 8"/>
          <p:cNvSpPr>
            <a:spLocks/>
          </p:cNvSpPr>
          <p:nvPr/>
        </p:nvSpPr>
        <p:spPr bwMode="auto">
          <a:xfrm>
            <a:off x="9794875" y="523875"/>
            <a:ext cx="20638" cy="42863"/>
          </a:xfrm>
          <a:custGeom>
            <a:avLst/>
            <a:gdLst/>
            <a:ahLst/>
            <a:cxnLst>
              <a:cxn ang="0">
                <a:pos x="0" y="43198"/>
              </a:cxn>
              <a:cxn ang="0">
                <a:pos x="19737" y="43198"/>
              </a:cxn>
              <a:cxn ang="0">
                <a:pos x="19737" y="0"/>
              </a:cxn>
              <a:cxn ang="0">
                <a:pos x="0" y="0"/>
              </a:cxn>
              <a:cxn ang="0">
                <a:pos x="0" y="43198"/>
              </a:cxn>
            </a:cxnLst>
            <a:rect l="0" t="0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200" name="object 9"/>
          <p:cNvSpPr>
            <a:spLocks/>
          </p:cNvSpPr>
          <p:nvPr/>
        </p:nvSpPr>
        <p:spPr bwMode="auto">
          <a:xfrm>
            <a:off x="9867900" y="523875"/>
            <a:ext cx="19050" cy="42863"/>
          </a:xfrm>
          <a:custGeom>
            <a:avLst/>
            <a:gdLst/>
            <a:ahLst/>
            <a:cxnLst>
              <a:cxn ang="0">
                <a:pos x="0" y="43198"/>
              </a:cxn>
              <a:cxn ang="0">
                <a:pos x="19737" y="43198"/>
              </a:cxn>
              <a:cxn ang="0">
                <a:pos x="19737" y="0"/>
              </a:cxn>
              <a:cxn ang="0">
                <a:pos x="0" y="0"/>
              </a:cxn>
              <a:cxn ang="0">
                <a:pos x="0" y="43198"/>
              </a:cxn>
            </a:cxnLst>
            <a:rect l="0" t="0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201" name="object 10"/>
          <p:cNvSpPr>
            <a:spLocks/>
          </p:cNvSpPr>
          <p:nvPr/>
        </p:nvSpPr>
        <p:spPr bwMode="auto">
          <a:xfrm>
            <a:off x="9794875" y="508000"/>
            <a:ext cx="92075" cy="15875"/>
          </a:xfrm>
          <a:custGeom>
            <a:avLst/>
            <a:gdLst/>
            <a:ahLst/>
            <a:cxnLst>
              <a:cxn ang="0">
                <a:pos x="0" y="15246"/>
              </a:cxn>
              <a:cxn ang="0">
                <a:pos x="92124" y="15246"/>
              </a:cxn>
              <a:cxn ang="0">
                <a:pos x="92124" y="0"/>
              </a:cxn>
              <a:cxn ang="0">
                <a:pos x="0" y="0"/>
              </a:cxn>
              <a:cxn ang="0">
                <a:pos x="0" y="15246"/>
              </a:cxn>
            </a:cxnLst>
            <a:rect l="0" t="0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202" name="object 11"/>
          <p:cNvSpPr>
            <a:spLocks/>
          </p:cNvSpPr>
          <p:nvPr/>
        </p:nvSpPr>
        <p:spPr bwMode="auto">
          <a:xfrm>
            <a:off x="9794875" y="466725"/>
            <a:ext cx="20638" cy="41275"/>
          </a:xfrm>
          <a:custGeom>
            <a:avLst/>
            <a:gdLst/>
            <a:ahLst/>
            <a:cxnLst>
              <a:cxn ang="0">
                <a:pos x="0" y="40657"/>
              </a:cxn>
              <a:cxn ang="0">
                <a:pos x="19737" y="40657"/>
              </a:cxn>
              <a:cxn ang="0">
                <a:pos x="19737" y="0"/>
              </a:cxn>
              <a:cxn ang="0">
                <a:pos x="0" y="0"/>
              </a:cxn>
              <a:cxn ang="0">
                <a:pos x="0" y="40657"/>
              </a:cxn>
            </a:cxnLst>
            <a:rect l="0" t="0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203" name="object 12"/>
          <p:cNvSpPr>
            <a:spLocks/>
          </p:cNvSpPr>
          <p:nvPr/>
        </p:nvSpPr>
        <p:spPr bwMode="auto">
          <a:xfrm>
            <a:off x="9867900" y="466725"/>
            <a:ext cx="19050" cy="41275"/>
          </a:xfrm>
          <a:custGeom>
            <a:avLst/>
            <a:gdLst/>
            <a:ahLst/>
            <a:cxnLst>
              <a:cxn ang="0">
                <a:pos x="0" y="40657"/>
              </a:cxn>
              <a:cxn ang="0">
                <a:pos x="19737" y="40657"/>
              </a:cxn>
              <a:cxn ang="0">
                <a:pos x="19737" y="0"/>
              </a:cxn>
              <a:cxn ang="0">
                <a:pos x="0" y="0"/>
              </a:cxn>
              <a:cxn ang="0">
                <a:pos x="0" y="40657"/>
              </a:cxn>
            </a:cxnLst>
            <a:rect l="0" t="0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204" name="object 13"/>
          <p:cNvSpPr>
            <a:spLocks/>
          </p:cNvSpPr>
          <p:nvPr/>
        </p:nvSpPr>
        <p:spPr bwMode="auto">
          <a:xfrm>
            <a:off x="9901238" y="465138"/>
            <a:ext cx="95250" cy="104775"/>
          </a:xfrm>
          <a:custGeom>
            <a:avLst/>
            <a:gdLst/>
            <a:ahLst/>
            <a:cxnLst>
              <a:cxn ang="0">
                <a:pos x="47517" y="0"/>
              </a:cxn>
              <a:cxn ang="0">
                <a:pos x="27748" y="4013"/>
              </a:cxn>
              <a:cxn ang="0">
                <a:pos x="12786" y="15093"/>
              </a:cxn>
              <a:cxn ang="0">
                <a:pos x="3309" y="31798"/>
              </a:cxn>
              <a:cxn ang="0">
                <a:pos x="0" y="52686"/>
              </a:cxn>
              <a:cxn ang="0">
                <a:pos x="3505" y="73148"/>
              </a:cxn>
              <a:cxn ang="0">
                <a:pos x="13794" y="89632"/>
              </a:cxn>
              <a:cxn ang="0">
                <a:pos x="30527" y="100630"/>
              </a:cxn>
              <a:cxn ang="0">
                <a:pos x="53365" y="104632"/>
              </a:cxn>
              <a:cxn ang="0">
                <a:pos x="65408" y="103694"/>
              </a:cxn>
              <a:cxn ang="0">
                <a:pos x="76291" y="100973"/>
              </a:cxn>
              <a:cxn ang="0">
                <a:pos x="85943" y="96606"/>
              </a:cxn>
              <a:cxn ang="0">
                <a:pos x="94295" y="90730"/>
              </a:cxn>
              <a:cxn ang="0">
                <a:pos x="92602" y="87804"/>
              </a:cxn>
              <a:cxn ang="0">
                <a:pos x="54080" y="87804"/>
              </a:cxn>
              <a:cxn ang="0">
                <a:pos x="39770" y="85700"/>
              </a:cxn>
              <a:cxn ang="0">
                <a:pos x="29507" y="79755"/>
              </a:cxn>
              <a:cxn ang="0">
                <a:pos x="22945" y="70518"/>
              </a:cxn>
              <a:cxn ang="0">
                <a:pos x="19737" y="58538"/>
              </a:cxn>
              <a:cxn ang="0">
                <a:pos x="95035" y="58538"/>
              </a:cxn>
              <a:cxn ang="0">
                <a:pos x="95751" y="57074"/>
              </a:cxn>
              <a:cxn ang="0">
                <a:pos x="95751" y="52686"/>
              </a:cxn>
              <a:cxn ang="0">
                <a:pos x="94472" y="43174"/>
              </a:cxn>
              <a:cxn ang="0">
                <a:pos x="20452" y="43174"/>
              </a:cxn>
              <a:cxn ang="0">
                <a:pos x="23665" y="32463"/>
              </a:cxn>
              <a:cxn ang="0">
                <a:pos x="29689" y="23878"/>
              </a:cxn>
              <a:cxn ang="0">
                <a:pos x="38039" y="18173"/>
              </a:cxn>
              <a:cxn ang="0">
                <a:pos x="48233" y="16104"/>
              </a:cxn>
              <a:cxn ang="0">
                <a:pos x="84771" y="16104"/>
              </a:cxn>
              <a:cxn ang="0">
                <a:pos x="84244" y="15093"/>
              </a:cxn>
              <a:cxn ang="0">
                <a:pos x="69240" y="4013"/>
              </a:cxn>
              <a:cxn ang="0">
                <a:pos x="47517" y="0"/>
              </a:cxn>
              <a:cxn ang="0">
                <a:pos x="86252" y="76828"/>
              </a:cxn>
              <a:cxn ang="0">
                <a:pos x="79997" y="81013"/>
              </a:cxn>
              <a:cxn ang="0">
                <a:pos x="72368" y="84511"/>
              </a:cxn>
              <a:cxn ang="0">
                <a:pos x="63638" y="86912"/>
              </a:cxn>
              <a:cxn ang="0">
                <a:pos x="54080" y="87804"/>
              </a:cxn>
              <a:cxn ang="0">
                <a:pos x="92602" y="87804"/>
              </a:cxn>
              <a:cxn ang="0">
                <a:pos x="86252" y="76828"/>
              </a:cxn>
              <a:cxn ang="0">
                <a:pos x="84771" y="16104"/>
              </a:cxn>
              <a:cxn ang="0">
                <a:pos x="48233" y="16104"/>
              </a:cxn>
              <a:cxn ang="0">
                <a:pos x="60197" y="18276"/>
              </a:cxn>
              <a:cxn ang="0">
                <a:pos x="68803" y="24152"/>
              </a:cxn>
              <a:cxn ang="0">
                <a:pos x="74254" y="32771"/>
              </a:cxn>
              <a:cxn ang="0">
                <a:pos x="76753" y="43174"/>
              </a:cxn>
              <a:cxn ang="0">
                <a:pos x="94472" y="43174"/>
              </a:cxn>
              <a:cxn ang="0">
                <a:pos x="92943" y="31798"/>
              </a:cxn>
              <a:cxn ang="0">
                <a:pos x="84771" y="16104"/>
              </a:cxn>
            </a:cxnLst>
            <a:rect l="0" t="0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205" name="object 14"/>
          <p:cNvSpPr>
            <a:spLocks/>
          </p:cNvSpPr>
          <p:nvPr/>
        </p:nvSpPr>
        <p:spPr bwMode="auto">
          <a:xfrm>
            <a:off x="10009188" y="465138"/>
            <a:ext cx="93662" cy="104775"/>
          </a:xfrm>
          <a:custGeom>
            <a:avLst/>
            <a:gdLst/>
            <a:ahLst/>
            <a:cxnLst>
              <a:cxn ang="0">
                <a:pos x="52624" y="0"/>
              </a:cxn>
              <a:cxn ang="0">
                <a:pos x="31141" y="4011"/>
              </a:cxn>
              <a:cxn ang="0">
                <a:pos x="14525" y="15085"/>
              </a:cxn>
              <a:cxn ang="0">
                <a:pos x="3802" y="31784"/>
              </a:cxn>
              <a:cxn ang="0">
                <a:pos x="0" y="52669"/>
              </a:cxn>
              <a:cxn ang="0">
                <a:pos x="3814" y="73246"/>
              </a:cxn>
              <a:cxn ang="0">
                <a:pos x="14618" y="89983"/>
              </a:cxn>
              <a:cxn ang="0">
                <a:pos x="31454" y="101232"/>
              </a:cxn>
              <a:cxn ang="0">
                <a:pos x="53365" y="105348"/>
              </a:cxn>
              <a:cxn ang="0">
                <a:pos x="64567" y="104524"/>
              </a:cxn>
              <a:cxn ang="0">
                <a:pos x="75017" y="102055"/>
              </a:cxn>
              <a:cxn ang="0">
                <a:pos x="84510" y="97939"/>
              </a:cxn>
              <a:cxn ang="0">
                <a:pos x="92839" y="92177"/>
              </a:cxn>
              <a:cxn ang="0">
                <a:pos x="90300" y="87789"/>
              </a:cxn>
              <a:cxn ang="0">
                <a:pos x="54820" y="87789"/>
              </a:cxn>
              <a:cxn ang="0">
                <a:pos x="40699" y="85159"/>
              </a:cxn>
              <a:cxn ang="0">
                <a:pos x="29599" y="77729"/>
              </a:cxn>
              <a:cxn ang="0">
                <a:pos x="22339" y="66183"/>
              </a:cxn>
              <a:cxn ang="0">
                <a:pos x="19737" y="51207"/>
              </a:cxn>
              <a:cxn ang="0">
                <a:pos x="21907" y="38231"/>
              </a:cxn>
              <a:cxn ang="0">
                <a:pos x="28326" y="27519"/>
              </a:cxn>
              <a:cxn ang="0">
                <a:pos x="38857" y="20237"/>
              </a:cxn>
              <a:cxn ang="0">
                <a:pos x="53364" y="17551"/>
              </a:cxn>
              <a:cxn ang="0">
                <a:pos x="90322" y="17551"/>
              </a:cxn>
              <a:cxn ang="0">
                <a:pos x="92839" y="13161"/>
              </a:cxn>
              <a:cxn ang="0">
                <a:pos x="83666" y="7396"/>
              </a:cxn>
              <a:cxn ang="0">
                <a:pos x="73814" y="3284"/>
              </a:cxn>
              <a:cxn ang="0">
                <a:pos x="63422" y="820"/>
              </a:cxn>
              <a:cxn ang="0">
                <a:pos x="52624" y="0"/>
              </a:cxn>
              <a:cxn ang="0">
                <a:pos x="84796" y="78277"/>
              </a:cxn>
              <a:cxn ang="0">
                <a:pos x="78666" y="82232"/>
              </a:cxn>
              <a:cxn ang="0">
                <a:pos x="71446" y="85228"/>
              </a:cxn>
              <a:cxn ang="0">
                <a:pos x="63407" y="87126"/>
              </a:cxn>
              <a:cxn ang="0">
                <a:pos x="54820" y="87789"/>
              </a:cxn>
              <a:cxn ang="0">
                <a:pos x="90300" y="87789"/>
              </a:cxn>
              <a:cxn ang="0">
                <a:pos x="84796" y="78277"/>
              </a:cxn>
              <a:cxn ang="0">
                <a:pos x="90322" y="17551"/>
              </a:cxn>
              <a:cxn ang="0">
                <a:pos x="53364" y="17551"/>
              </a:cxn>
              <a:cxn ang="0">
                <a:pos x="60940" y="18008"/>
              </a:cxn>
              <a:cxn ang="0">
                <a:pos x="68525" y="19563"/>
              </a:cxn>
              <a:cxn ang="0">
                <a:pos x="76388" y="22490"/>
              </a:cxn>
              <a:cxn ang="0">
                <a:pos x="84796" y="27063"/>
              </a:cxn>
              <a:cxn ang="0">
                <a:pos x="90322" y="17551"/>
              </a:cxn>
            </a:cxnLst>
            <a:rect l="0" t="0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206" name="object 15"/>
          <p:cNvSpPr>
            <a:spLocks noChangeArrowheads="1"/>
          </p:cNvSpPr>
          <p:nvPr/>
        </p:nvSpPr>
        <p:spPr bwMode="auto">
          <a:xfrm>
            <a:off x="9096375" y="425450"/>
            <a:ext cx="354013" cy="1444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8207" name="object 16"/>
          <p:cNvSpPr>
            <a:spLocks/>
          </p:cNvSpPr>
          <p:nvPr/>
        </p:nvSpPr>
        <p:spPr bwMode="auto">
          <a:xfrm>
            <a:off x="836613" y="358775"/>
            <a:ext cx="554037" cy="119063"/>
          </a:xfrm>
          <a:custGeom>
            <a:avLst/>
            <a:gdLst/>
            <a:ahLst/>
            <a:cxnLst>
              <a:cxn ang="0">
                <a:pos x="553212" y="0"/>
              </a:cxn>
              <a:cxn ang="0">
                <a:pos x="0" y="0"/>
              </a:cxn>
              <a:cxn ang="0">
                <a:pos x="0" y="118872"/>
              </a:cxn>
              <a:cxn ang="0">
                <a:pos x="553212" y="118872"/>
              </a:cxn>
              <a:cxn ang="0">
                <a:pos x="553212" y="0"/>
              </a:cxn>
            </a:cxnLst>
            <a:rect l="0" t="0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208" name="object 17"/>
          <p:cNvSpPr>
            <a:spLocks noChangeArrowheads="1"/>
          </p:cNvSpPr>
          <p:nvPr/>
        </p:nvSpPr>
        <p:spPr bwMode="auto">
          <a:xfrm>
            <a:off x="2343150" y="627063"/>
            <a:ext cx="6426200" cy="446087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636588" y="312738"/>
            <a:ext cx="9391650" cy="1538287"/>
          </a:xfrm>
        </p:spPr>
        <p:txBody>
          <a:bodyPr tIns="208279"/>
          <a:lstStyle/>
          <a:p>
            <a:pPr marL="390525" eaLnBrk="1" hangingPunct="1">
              <a:spcBef>
                <a:spcPts val="763"/>
              </a:spcBef>
            </a:pPr>
            <a:r>
              <a:rPr lang="ru-RU" smtClean="0">
                <a:latin typeface="Arial Black" pitchFamily="34" charset="0"/>
              </a:rPr>
              <a:t>Нормативно-правовые акты</a:t>
            </a:r>
            <a:br>
              <a:rPr lang="ru-RU" smtClean="0">
                <a:latin typeface="Arial Black" pitchFamily="34" charset="0"/>
              </a:rPr>
            </a:br>
            <a:r>
              <a:rPr lang="ru-RU" sz="1600" b="1" smtClean="0">
                <a:latin typeface="Arial" charset="0"/>
                <a:cs typeface="Arial" charset="0"/>
              </a:rPr>
              <a:t>Указ Президента Российской Федерации от 02.04.2020 № 239 </a:t>
            </a:r>
            <a:r>
              <a:rPr lang="ru-RU" sz="1600" smtClean="0">
                <a:latin typeface="Arial" charset="0"/>
                <a:cs typeface="Arial" charset="0"/>
              </a:rPr>
              <a:t>«О мерах по обеспечению  санитарно-эпидемиологического благополучия населения на территории Российской Федерации в  связи с распространением новой коронавирусной инфекции (COVID-19)»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636588" y="2070100"/>
            <a:ext cx="9478962" cy="4414838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Распоряжение Правительства РФ от 19.03.2020 г . №670-р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«О мерах поддержки субъектов  малого и среднего предпринимательства»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1600">
              <a:cs typeface="Arial" charset="0"/>
            </a:endParaRPr>
          </a:p>
          <a:p>
            <a:pPr marL="12700"/>
            <a:r>
              <a:rPr lang="ru-RU" sz="1600" b="1">
                <a:solidFill>
                  <a:srgbClr val="552112"/>
                </a:solidFill>
                <a:cs typeface="Arial" charset="0"/>
              </a:rPr>
              <a:t>Постановление Правительства РФ от 2 апреля 2020 г. N409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“О мерах по обеспечению</a:t>
            </a:r>
            <a:endParaRPr lang="ru-RU" sz="1600">
              <a:cs typeface="Arial" charset="0"/>
            </a:endParaRPr>
          </a:p>
          <a:p>
            <a:pPr marL="12700"/>
            <a:r>
              <a:rPr lang="ru-RU" sz="1600">
                <a:solidFill>
                  <a:srgbClr val="552112"/>
                </a:solidFill>
                <a:cs typeface="Arial" charset="0"/>
              </a:rPr>
              <a:t>устойчивого развития экономики”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1600">
              <a:cs typeface="Arial" charset="0"/>
            </a:endParaRPr>
          </a:p>
          <a:p>
            <a:pPr marL="12700"/>
            <a:r>
              <a:rPr lang="ru-RU" sz="1600" b="1">
                <a:solidFill>
                  <a:srgbClr val="552112"/>
                </a:solidFill>
                <a:cs typeface="Arial" charset="0"/>
              </a:rPr>
              <a:t>Постановление Правительства РФ от 03.04.2020 N434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«Об утверждении перечня отраслей  российской экономики, в наибольшей степени пострадавших в условиях ухудшения ситуации в  результате распространения новой коронавирусной инфекции»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1600">
              <a:cs typeface="Arial" charset="0"/>
            </a:endParaRPr>
          </a:p>
          <a:p>
            <a:pPr marL="12700" algn="just"/>
            <a:r>
              <a:rPr lang="ru-RU" sz="1600" b="1">
                <a:solidFill>
                  <a:srgbClr val="552112"/>
                </a:solidFill>
                <a:cs typeface="Arial" charset="0"/>
              </a:rPr>
              <a:t>Постановление Правительства РФ от 03.04.2020 N439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«Об установлении требований к  условиям и срокам отсрочки уплаты арендной платы по договорам аренды недвижимого  имущества»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1600">
              <a:cs typeface="Arial" charset="0"/>
            </a:endParaRPr>
          </a:p>
          <a:p>
            <a:pPr marL="12700" algn="just"/>
            <a:r>
              <a:rPr lang="ru-RU" sz="1600" b="1">
                <a:solidFill>
                  <a:srgbClr val="552112"/>
                </a:solidFill>
                <a:cs typeface="Arial" charset="0"/>
              </a:rPr>
              <a:t>Постановление Правительства РФ от 03.04.2020 №422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«Об утверждении Правил  предоставления субсидий из федерального бюджета российским кредитным организациям на  возмещение недополученных ими доходов по кредитам, выданным в 2020 году субъектам малого  и среднего предпринимательства на неотложные нужды для поддержки и сохранения занятости”</a:t>
            </a:r>
            <a:endParaRPr lang="ru-RU" sz="1600">
              <a:cs typeface="Arial" charset="0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36588" y="6704013"/>
            <a:ext cx="9477375" cy="757237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 algn="just">
              <a:spcBef>
                <a:spcPts val="100"/>
              </a:spcBef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Федеральный закон от 01.04.2020 № 102-ФЗ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«О внесении изменений в части первую и вторую  Налогового кодекса Российской Федерации и отдельные законодательные акты Российской  Федерации»</a:t>
            </a:r>
            <a:endParaRPr lang="ru-RU" sz="1600">
              <a:cs typeface="Arial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object 2"/>
          <p:cNvSpPr>
            <a:spLocks noChangeArrowheads="1"/>
          </p:cNvSpPr>
          <p:nvPr/>
        </p:nvSpPr>
        <p:spPr bwMode="auto">
          <a:xfrm>
            <a:off x="2343150" y="627063"/>
            <a:ext cx="6426200" cy="44608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09813" y="508000"/>
            <a:ext cx="6437312" cy="514350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Arial Black" pitchFamily="34" charset="0"/>
              </a:rPr>
              <a:t>Нормативно-правовые акты</a:t>
            </a:r>
          </a:p>
        </p:txBody>
      </p:sp>
      <p:sp>
        <p:nvSpPr>
          <p:cNvPr id="5" name="object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CBA371C2-7C83-466D-8774-F75EAFE558A6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spc="1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36588" y="1200150"/>
            <a:ext cx="9480550" cy="5878513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 algn="just">
              <a:spcBef>
                <a:spcPts val="100"/>
              </a:spcBef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Постановление Правительства РФ от 03.04.2020 N 428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"О введении моратория на возбуждение  дел о банкротстве по заявлению кредиторов в отношении отдельных должников"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1600">
              <a:cs typeface="Arial" charset="0"/>
            </a:endParaRPr>
          </a:p>
          <a:p>
            <a:pPr marL="12700" algn="just"/>
            <a:r>
              <a:rPr lang="ru-RU" sz="1600" b="1">
                <a:solidFill>
                  <a:srgbClr val="552112"/>
                </a:solidFill>
                <a:cs typeface="Arial" charset="0"/>
              </a:rPr>
              <a:t>Федеральный закон от 03.04.2020 N 106-ФЗ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"О внесении изменений в Федеральный закон "О  Центральном банке Российской Федерации (Банке России)" в части особенностей изменения  условий кредитного договора, договора займа («кредитные каникулы»)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1600">
              <a:cs typeface="Arial" charset="0"/>
            </a:endParaRPr>
          </a:p>
          <a:p>
            <a:pPr marL="12700" algn="just"/>
            <a:r>
              <a:rPr lang="ru-RU" sz="1600" b="1">
                <a:solidFill>
                  <a:srgbClr val="552112"/>
                </a:solidFill>
                <a:cs typeface="Arial" charset="0"/>
              </a:rPr>
              <a:t>Постановление Правительства РФ от 2 апреля 2020 г. N 410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«Об утверждении Правил  предоставления в 2020 году субсидий из федерального бюджета российским кредитным  организациям на обеспечение отсрочки платежа по кредитам, выданным субъектам малого и  среднего предпринимательства»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1600">
              <a:cs typeface="Arial" charset="0"/>
            </a:endParaRPr>
          </a:p>
          <a:p>
            <a:pPr marL="12700" algn="just"/>
            <a:r>
              <a:rPr lang="ru-RU" sz="1600" b="1">
                <a:solidFill>
                  <a:srgbClr val="552112"/>
                </a:solidFill>
                <a:cs typeface="Arial" charset="0"/>
              </a:rPr>
              <a:t>Постановление Правительства РФ от 31.03.2020 N 372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«О внесении изменений в Правила  предоставления субсидий из федерального бюджета российским кредитным организациям и  специализированным финансовым обществам на возмещение недополученных ими доходов по  кредитам, выданным в 2019 - 2024 годах субъектам малого и среднего предпринимательства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1600">
              <a:cs typeface="Arial" charset="0"/>
            </a:endParaRPr>
          </a:p>
          <a:p>
            <a:pPr marL="12700" algn="just"/>
            <a:r>
              <a:rPr lang="ru-RU" sz="1600" b="1">
                <a:solidFill>
                  <a:srgbClr val="552112"/>
                </a:solidFill>
                <a:cs typeface="Arial" charset="0"/>
              </a:rPr>
              <a:t>Распоряжение Правительства РФ от 19.03.2020г. №672-р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«Об особенностях исполнения  госконтрактов в связи с временными мерами по борьбе с коронавирусом»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1600">
              <a:cs typeface="Arial" charset="0"/>
            </a:endParaRPr>
          </a:p>
          <a:p>
            <a:pPr marL="12700" algn="just"/>
            <a:r>
              <a:rPr lang="ru-RU" sz="1600" b="1">
                <a:solidFill>
                  <a:srgbClr val="552112"/>
                </a:solidFill>
                <a:cs typeface="Arial" charset="0"/>
              </a:rPr>
              <a:t>Указ Президента РФ от 17 марта 2020 г. N 187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"О розничной торговле лекарственными</a:t>
            </a:r>
            <a:endParaRPr lang="ru-RU" sz="1600">
              <a:cs typeface="Arial" charset="0"/>
            </a:endParaRPr>
          </a:p>
          <a:p>
            <a:pPr marL="12700" algn="just"/>
            <a:r>
              <a:rPr lang="ru-RU" sz="1600">
                <a:solidFill>
                  <a:srgbClr val="552112"/>
                </a:solidFill>
                <a:cs typeface="Arial" charset="0"/>
              </a:rPr>
              <a:t>препаратами для медицинского применения"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1600">
              <a:cs typeface="Arial" charset="0"/>
            </a:endParaRPr>
          </a:p>
          <a:p>
            <a:pPr marL="12700" algn="just"/>
            <a:r>
              <a:rPr lang="ru-RU" sz="1600" b="1">
                <a:solidFill>
                  <a:srgbClr val="552112"/>
                </a:solidFill>
                <a:cs typeface="Arial" charset="0"/>
              </a:rPr>
              <a:t>Постановление Правительства от 2 апреля 2020 года №419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(нулевая ставка ввозной пошлины)</a:t>
            </a:r>
            <a:endParaRPr lang="ru-RU" sz="1600">
              <a:cs typeface="Arial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0013" y="661988"/>
            <a:ext cx="7970837" cy="514350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Arial Black" pitchFamily="34" charset="0"/>
              </a:rPr>
              <a:t>На кого распространяются льготы</a:t>
            </a:r>
          </a:p>
        </p:txBody>
      </p:sp>
      <p:sp>
        <p:nvSpPr>
          <p:cNvPr id="10242" name="object 3"/>
          <p:cNvSpPr>
            <a:spLocks noChangeArrowheads="1"/>
          </p:cNvSpPr>
          <p:nvPr/>
        </p:nvSpPr>
        <p:spPr bwMode="auto">
          <a:xfrm>
            <a:off x="533400" y="2652713"/>
            <a:ext cx="2044700" cy="20177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05088" y="1576388"/>
            <a:ext cx="7170737" cy="5286375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355600" indent="-342900" algn="just">
              <a:spcBef>
                <a:spcPts val="100"/>
              </a:spcBef>
              <a:buFontTx/>
              <a:buAutoNum type="arabicPeriod"/>
              <a:tabLst>
                <a:tab pos="355600" algn="l"/>
              </a:tabLst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Критерии микропредприятия (в том числе ИП)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– среднесписочная  численность не более 15 человек и доход не более 120 млн руб.  Ограничения по структуре уставного капитала – те же, что и для  малых предприятий</a:t>
            </a:r>
            <a:endParaRPr lang="ru-RU" sz="1600">
              <a:cs typeface="Arial" charset="0"/>
            </a:endParaRPr>
          </a:p>
          <a:p>
            <a:pPr marL="355600" indent="-342900">
              <a:buClr>
                <a:srgbClr val="552112"/>
              </a:buClr>
              <a:buFont typeface="Arial" charset="0"/>
              <a:buAutoNum type="arabicPeriod"/>
              <a:tabLst>
                <a:tab pos="355600" algn="l"/>
              </a:tabLst>
            </a:pPr>
            <a:endParaRPr lang="ru-RU">
              <a:cs typeface="Arial" charset="0"/>
            </a:endParaRPr>
          </a:p>
          <a:p>
            <a:pPr marL="355600" indent="-342900">
              <a:spcBef>
                <a:spcPts val="13"/>
              </a:spcBef>
              <a:buClr>
                <a:srgbClr val="552112"/>
              </a:buClr>
              <a:buFont typeface="Arial" charset="0"/>
              <a:buAutoNum type="arabicPeriod"/>
              <a:tabLst>
                <a:tab pos="355600" algn="l"/>
              </a:tabLst>
            </a:pPr>
            <a:endParaRPr lang="ru-RU" sz="1900">
              <a:cs typeface="Arial" charset="0"/>
            </a:endParaRPr>
          </a:p>
          <a:p>
            <a:pPr marL="355600" indent="-342900" algn="just">
              <a:buFontTx/>
              <a:buAutoNum type="arabicPeriod"/>
              <a:tabLst>
                <a:tab pos="355600" algn="l"/>
              </a:tabLst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Критерии малого предприятия (в том числе ИП)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– среднесписочная  численность не более 100 человек и доход не менее 800 млн руб.  Минимум 51% уставного капитала ООО должно принадлежать  физлицам или организациям – СМП. Доля организаций, не  относящихся к СМП, не должна превышать 49%, доля государства,  регионов и НКО – 25%</a:t>
            </a:r>
            <a:endParaRPr lang="ru-RU" sz="1600">
              <a:cs typeface="Arial" charset="0"/>
            </a:endParaRPr>
          </a:p>
          <a:p>
            <a:pPr marL="355600" indent="-342900">
              <a:buClr>
                <a:srgbClr val="552112"/>
              </a:buClr>
              <a:buFont typeface="Arial" charset="0"/>
              <a:buAutoNum type="arabicPeriod"/>
              <a:tabLst>
                <a:tab pos="355600" algn="l"/>
              </a:tabLst>
            </a:pPr>
            <a:endParaRPr lang="ru-RU">
              <a:cs typeface="Arial" charset="0"/>
            </a:endParaRPr>
          </a:p>
          <a:p>
            <a:pPr marL="355600" indent="-342900">
              <a:spcBef>
                <a:spcPts val="13"/>
              </a:spcBef>
              <a:buClr>
                <a:srgbClr val="552112"/>
              </a:buClr>
              <a:buFont typeface="Arial" charset="0"/>
              <a:buAutoNum type="arabicPeriod"/>
              <a:tabLst>
                <a:tab pos="355600" algn="l"/>
              </a:tabLst>
            </a:pPr>
            <a:endParaRPr lang="ru-RU" sz="1900">
              <a:cs typeface="Arial" charset="0"/>
            </a:endParaRPr>
          </a:p>
          <a:p>
            <a:pPr marL="355600" indent="-342900" algn="just">
              <a:buFontTx/>
              <a:buAutoNum type="arabicPeriod"/>
              <a:tabLst>
                <a:tab pos="355600" algn="l"/>
              </a:tabLst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Критерии среднего предприятия (в том числе ИП)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–  среднесписочная численность не более 250 человек и доход не более  2 млрд руб. Ограничения по структуре уставного капитала – те же, что  и для малых предприятий</a:t>
            </a:r>
            <a:endParaRPr lang="ru-RU" sz="1600">
              <a:cs typeface="Arial" charset="0"/>
            </a:endParaRPr>
          </a:p>
          <a:p>
            <a:pPr marL="355600" indent="-342900">
              <a:tabLst>
                <a:tab pos="355600" algn="l"/>
              </a:tabLst>
            </a:pPr>
            <a:endParaRPr lang="ru-RU" sz="2200">
              <a:cs typeface="Arial" charset="0"/>
            </a:endParaRPr>
          </a:p>
          <a:p>
            <a:pPr marL="355600" indent="-342900">
              <a:tabLst>
                <a:tab pos="355600" algn="l"/>
              </a:tabLst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Федеральный закон "О развитии малого и среднего предпринимательства в</a:t>
            </a:r>
            <a:endParaRPr lang="ru-RU" sz="1400">
              <a:cs typeface="Arial" charset="0"/>
            </a:endParaRPr>
          </a:p>
          <a:p>
            <a:pPr marL="355600" indent="-342900">
              <a:tabLst>
                <a:tab pos="355600" algn="l"/>
              </a:tabLst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Российской Федерации" от 24.07.2007 N 209-ФЗ</a:t>
            </a:r>
            <a:endParaRPr lang="ru-RU" sz="1400">
              <a:cs typeface="Arial" charset="0"/>
            </a:endParaRPr>
          </a:p>
        </p:txBody>
      </p:sp>
      <p:sp>
        <p:nvSpPr>
          <p:cNvPr id="5" name="object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5275C5E0-9F68-4746-A691-9C0D030535C3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12950" y="406400"/>
            <a:ext cx="6756400" cy="44291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12065"/>
          <a:lstStyle/>
          <a:p>
            <a:pPr marL="12700" eaLnBrk="1" hangingPunct="1">
              <a:spcBef>
                <a:spcPts val="100"/>
              </a:spcBef>
            </a:pPr>
            <a:r>
              <a:rPr lang="ru-RU" sz="2800" smtClean="0">
                <a:latin typeface="Arial Black" pitchFamily="34" charset="0"/>
              </a:rPr>
              <a:t>Наиболее пострадавшие отрасли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63563" y="1047750"/>
            <a:ext cx="7659687" cy="5994400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349250" indent="-336550">
              <a:spcBef>
                <a:spcPts val="100"/>
              </a:spcBef>
              <a:buClr>
                <a:srgbClr val="275897"/>
              </a:buClr>
              <a:buFont typeface="Arial" charset="0"/>
              <a:buChar char="●"/>
              <a:tabLst>
                <a:tab pos="349250" algn="l"/>
              </a:tabLst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Авиаперевозки, аэропортовая деятельность, автоперевозки - 2 177 субъектов</a:t>
            </a:r>
            <a:endParaRPr lang="ru-RU" sz="1400">
              <a:cs typeface="Arial" charset="0"/>
            </a:endParaRPr>
          </a:p>
          <a:p>
            <a:pPr marL="349250" indent="-336550">
              <a:spcBef>
                <a:spcPts val="1013"/>
              </a:spcBef>
              <a:buClr>
                <a:srgbClr val="275897"/>
              </a:buClr>
              <a:buFont typeface="Arial" charset="0"/>
              <a:buChar char="●"/>
              <a:tabLst>
                <a:tab pos="349250" algn="l"/>
              </a:tabLst>
            </a:pPr>
            <a:r>
              <a:rPr lang="ru-RU" sz="1400" b="1">
                <a:solidFill>
                  <a:srgbClr val="EC5238"/>
                </a:solidFill>
                <a:cs typeface="Arial" charset="0"/>
              </a:rPr>
              <a:t>Культура, организация досуга и развлечений </a:t>
            </a:r>
            <a:r>
              <a:rPr lang="ru-RU" sz="1400" b="1">
                <a:solidFill>
                  <a:srgbClr val="552112"/>
                </a:solidFill>
                <a:cs typeface="Arial" charset="0"/>
              </a:rPr>
              <a:t>- 27</a:t>
            </a:r>
            <a:endParaRPr lang="ru-RU" sz="1400">
              <a:cs typeface="Arial" charset="0"/>
            </a:endParaRPr>
          </a:p>
          <a:p>
            <a:pPr marL="349250" indent="-336550">
              <a:spcBef>
                <a:spcPts val="1000"/>
              </a:spcBef>
              <a:buClr>
                <a:srgbClr val="275897"/>
              </a:buClr>
              <a:buFont typeface="Arial" charset="0"/>
              <a:buChar char="●"/>
              <a:tabLst>
                <a:tab pos="349250" algn="l"/>
              </a:tabLst>
            </a:pPr>
            <a:r>
              <a:rPr lang="ru-RU" sz="1400" b="1">
                <a:solidFill>
                  <a:srgbClr val="EC5238"/>
                </a:solidFill>
                <a:cs typeface="Arial" charset="0"/>
              </a:rPr>
              <a:t>Физкультурно-оздоровительная деятельность и спорт </a:t>
            </a:r>
            <a:r>
              <a:rPr lang="ru-RU" sz="1400" b="1">
                <a:cs typeface="Arial" charset="0"/>
              </a:rPr>
              <a:t>- 196</a:t>
            </a:r>
            <a:endParaRPr lang="ru-RU" sz="1400">
              <a:cs typeface="Arial" charset="0"/>
            </a:endParaRPr>
          </a:p>
          <a:p>
            <a:pPr marL="349250" indent="-336550">
              <a:lnSpc>
                <a:spcPct val="101000"/>
              </a:lnSpc>
              <a:spcBef>
                <a:spcPts val="900"/>
              </a:spcBef>
              <a:buClr>
                <a:srgbClr val="275897"/>
              </a:buClr>
              <a:buFont typeface="Arial" charset="0"/>
              <a:buChar char="●"/>
              <a:tabLst>
                <a:tab pos="349250" algn="l"/>
              </a:tabLst>
            </a:pPr>
            <a:r>
              <a:rPr lang="ru-RU" sz="1400" b="1">
                <a:solidFill>
                  <a:srgbClr val="EC5238"/>
                </a:solidFill>
                <a:cs typeface="Arial" charset="0"/>
              </a:rPr>
              <a:t>Деятельность туристических агентств и прочих организаций, представляющих услуги  в сфере туризма </a:t>
            </a:r>
            <a:r>
              <a:rPr lang="ru-RU" sz="1400" b="1">
                <a:cs typeface="Arial" charset="0"/>
              </a:rPr>
              <a:t>- 60</a:t>
            </a:r>
            <a:endParaRPr lang="ru-RU" sz="1400">
              <a:cs typeface="Arial" charset="0"/>
            </a:endParaRPr>
          </a:p>
          <a:p>
            <a:pPr marL="349250" indent="-336550">
              <a:spcBef>
                <a:spcPts val="1000"/>
              </a:spcBef>
              <a:buClr>
                <a:srgbClr val="275897"/>
              </a:buClr>
              <a:buFont typeface="Arial" charset="0"/>
              <a:buChar char="●"/>
              <a:tabLst>
                <a:tab pos="349250" algn="l"/>
              </a:tabLst>
            </a:pPr>
            <a:r>
              <a:rPr lang="ru-RU" sz="1400" b="1">
                <a:solidFill>
                  <a:srgbClr val="EC5238"/>
                </a:solidFill>
                <a:cs typeface="Arial" charset="0"/>
              </a:rPr>
              <a:t>Гостиничный бизнес </a:t>
            </a:r>
            <a:r>
              <a:rPr lang="ru-RU" sz="1400" b="1">
                <a:cs typeface="Arial" charset="0"/>
              </a:rPr>
              <a:t>– 45</a:t>
            </a:r>
            <a:endParaRPr lang="ru-RU" sz="1400">
              <a:cs typeface="Arial" charset="0"/>
            </a:endParaRPr>
          </a:p>
          <a:p>
            <a:pPr marL="349250" indent="-336550">
              <a:spcBef>
                <a:spcPts val="1100"/>
              </a:spcBef>
              <a:buClr>
                <a:srgbClr val="275897"/>
              </a:buClr>
              <a:buFont typeface="Arial" charset="0"/>
              <a:buChar char="●"/>
              <a:tabLst>
                <a:tab pos="349250" algn="l"/>
              </a:tabLst>
            </a:pPr>
            <a:r>
              <a:rPr lang="ru-RU" sz="1400" b="1">
                <a:solidFill>
                  <a:srgbClr val="EC5238"/>
                </a:solidFill>
                <a:cs typeface="Arial" charset="0"/>
              </a:rPr>
              <a:t>Общественное питание </a:t>
            </a:r>
            <a:r>
              <a:rPr lang="ru-RU" sz="1400" b="1">
                <a:cs typeface="Arial" charset="0"/>
              </a:rPr>
              <a:t>- 436</a:t>
            </a:r>
            <a:endParaRPr lang="ru-RU" sz="1400">
              <a:cs typeface="Arial" charset="0"/>
            </a:endParaRPr>
          </a:p>
          <a:p>
            <a:pPr marL="349250" indent="-336550">
              <a:spcBef>
                <a:spcPts val="1013"/>
              </a:spcBef>
              <a:buClr>
                <a:srgbClr val="275897"/>
              </a:buClr>
              <a:buFont typeface="Arial" charset="0"/>
              <a:buChar char="●"/>
              <a:tabLst>
                <a:tab pos="349250" algn="l"/>
              </a:tabLst>
            </a:pPr>
            <a:r>
              <a:rPr lang="ru-RU" sz="1400" b="1">
                <a:solidFill>
                  <a:srgbClr val="EC5238"/>
                </a:solidFill>
                <a:cs typeface="Arial" charset="0"/>
              </a:rPr>
              <a:t>Дополнительное образование, деятельность негосударственных образовательных  организаций </a:t>
            </a:r>
            <a:r>
              <a:rPr lang="ru-RU" sz="1400" b="1">
                <a:cs typeface="Arial" charset="0"/>
              </a:rPr>
              <a:t>- 70</a:t>
            </a:r>
            <a:endParaRPr lang="ru-RU" sz="1400">
              <a:cs typeface="Arial" charset="0"/>
            </a:endParaRPr>
          </a:p>
          <a:p>
            <a:pPr marL="349250" indent="-336550">
              <a:spcBef>
                <a:spcPts val="1000"/>
              </a:spcBef>
              <a:buClr>
                <a:srgbClr val="275897"/>
              </a:buClr>
              <a:buFont typeface="Arial" charset="0"/>
              <a:buChar char="●"/>
              <a:tabLst>
                <a:tab pos="349250" algn="l"/>
              </a:tabLst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Организация конференций и выставок - 2</a:t>
            </a:r>
            <a:endParaRPr lang="ru-RU" sz="1400">
              <a:cs typeface="Arial" charset="0"/>
            </a:endParaRPr>
          </a:p>
          <a:p>
            <a:pPr marL="349250" indent="-336550">
              <a:spcBef>
                <a:spcPts val="1000"/>
              </a:spcBef>
              <a:buClr>
                <a:srgbClr val="275897"/>
              </a:buClr>
              <a:buFont typeface="Arial" charset="0"/>
              <a:buChar char="●"/>
              <a:tabLst>
                <a:tab pos="349250" algn="l"/>
              </a:tabLst>
            </a:pPr>
            <a:r>
              <a:rPr lang="ru-RU" sz="1400" b="1">
                <a:solidFill>
                  <a:srgbClr val="EC5238"/>
                </a:solidFill>
                <a:cs typeface="Arial" charset="0"/>
              </a:rPr>
              <a:t>Предоставление бытовых услуг населению </a:t>
            </a:r>
            <a:r>
              <a:rPr lang="ru-RU" sz="1400" b="1">
                <a:solidFill>
                  <a:srgbClr val="552112"/>
                </a:solidFill>
                <a:cs typeface="Arial" charset="0"/>
              </a:rPr>
              <a:t>(ремонт, стирка, химчистка, услуги  парикмахерских и салонов красоты) - 911</a:t>
            </a:r>
            <a:endParaRPr lang="ru-RU" sz="1400">
              <a:cs typeface="Arial" charset="0"/>
            </a:endParaRPr>
          </a:p>
          <a:p>
            <a:pPr marL="349250" indent="-336550">
              <a:spcBef>
                <a:spcPts val="1013"/>
              </a:spcBef>
              <a:buClr>
                <a:srgbClr val="275897"/>
              </a:buClr>
              <a:buFont typeface="Calibri" pitchFamily="34" charset="0"/>
              <a:buChar char="●"/>
              <a:tabLst>
                <a:tab pos="349250" algn="l"/>
              </a:tabLst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Деятельность музеев</a:t>
            </a:r>
            <a:endParaRPr lang="ru-RU" sz="1400">
              <a:cs typeface="Arial" charset="0"/>
            </a:endParaRPr>
          </a:p>
          <a:p>
            <a:pPr marL="349250" indent="-336550">
              <a:spcBef>
                <a:spcPts val="1000"/>
              </a:spcBef>
              <a:buClr>
                <a:srgbClr val="275897"/>
              </a:buClr>
              <a:buFont typeface="Calibri" pitchFamily="34" charset="0"/>
              <a:buChar char="●"/>
              <a:tabLst>
                <a:tab pos="349250" algn="l"/>
              </a:tabLst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Деятельность зоопарков - 1</a:t>
            </a:r>
            <a:endParaRPr lang="ru-RU" sz="1400">
              <a:cs typeface="Arial" charset="0"/>
            </a:endParaRPr>
          </a:p>
          <a:p>
            <a:pPr marL="349250" indent="-336550">
              <a:spcBef>
                <a:spcPts val="1000"/>
              </a:spcBef>
              <a:buClr>
                <a:srgbClr val="275897"/>
              </a:buClr>
              <a:buFont typeface="Arial" charset="0"/>
              <a:buChar char="●"/>
              <a:tabLst>
                <a:tab pos="349250" algn="l"/>
              </a:tabLst>
            </a:pPr>
            <a:r>
              <a:rPr lang="ru-RU" sz="1400" b="1">
                <a:solidFill>
                  <a:srgbClr val="EC5238"/>
                </a:solidFill>
                <a:cs typeface="Arial" charset="0"/>
              </a:rPr>
              <a:t>Розничная торговля непродовольственными товарами (торговля автомобилями,  мотоциклами, деталями, узлами и принадлежностями к ним, товарами общего  ассортимента, информационным и коммуникационным оборудованием, товарами  культурно-развлекательного назначения, текстилем, одеждой и обувью) </a:t>
            </a:r>
            <a:r>
              <a:rPr lang="ru-RU" sz="1400" b="1">
                <a:cs typeface="Arial" charset="0"/>
              </a:rPr>
              <a:t>– 3195</a:t>
            </a:r>
          </a:p>
          <a:p>
            <a:pPr marL="349250" indent="-336550">
              <a:spcBef>
                <a:spcPts val="1000"/>
              </a:spcBef>
              <a:buClr>
                <a:srgbClr val="275897"/>
              </a:buClr>
              <a:buFont typeface="Arial" charset="0"/>
              <a:buChar char="●"/>
              <a:tabLst>
                <a:tab pos="349250" algn="l"/>
              </a:tabLst>
            </a:pPr>
            <a:r>
              <a:rPr lang="ru-RU" sz="1400" b="1">
                <a:solidFill>
                  <a:srgbClr val="EC5238"/>
                </a:solidFill>
                <a:cs typeface="Arial" charset="0"/>
              </a:rPr>
              <a:t>Стоматологические услуги </a:t>
            </a:r>
            <a:r>
              <a:rPr lang="ru-RU" sz="1400" b="1">
                <a:cs typeface="Arial" charset="0"/>
              </a:rPr>
              <a:t>- 52</a:t>
            </a:r>
          </a:p>
          <a:p>
            <a:pPr marL="349250" indent="-336550">
              <a:spcBef>
                <a:spcPts val="1000"/>
              </a:spcBef>
              <a:buClr>
                <a:srgbClr val="275897"/>
              </a:buClr>
              <a:buFont typeface="Arial" charset="0"/>
              <a:buChar char="●"/>
              <a:tabLst>
                <a:tab pos="349250" algn="l"/>
              </a:tabLst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Демонстрация кинофильмов </a:t>
            </a:r>
            <a:r>
              <a:rPr lang="ru-RU" sz="1400" b="1">
                <a:cs typeface="Arial" charset="0"/>
              </a:rPr>
              <a:t>- 1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7100" y="7231063"/>
            <a:ext cx="3976688" cy="207962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3.04.2020 </a:t>
            </a:r>
            <a:r>
              <a:rPr sz="1200" spc="-7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434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11268" name="object 5"/>
          <p:cNvSpPr>
            <a:spLocks/>
          </p:cNvSpPr>
          <p:nvPr/>
        </p:nvSpPr>
        <p:spPr bwMode="auto">
          <a:xfrm>
            <a:off x="8347075" y="939800"/>
            <a:ext cx="304800" cy="5810250"/>
          </a:xfrm>
          <a:custGeom>
            <a:avLst/>
            <a:gdLst/>
            <a:ahLst/>
            <a:cxnLst>
              <a:cxn ang="0">
                <a:pos x="0" y="5809310"/>
              </a:cxn>
              <a:cxn ang="0">
                <a:pos x="59435" y="5799455"/>
              </a:cxn>
              <a:cxn ang="0">
                <a:pos x="107950" y="5772619"/>
              </a:cxn>
              <a:cxn ang="0">
                <a:pos x="140716" y="5732792"/>
              </a:cxn>
              <a:cxn ang="0">
                <a:pos x="152780" y="5684037"/>
              </a:cxn>
              <a:cxn ang="0">
                <a:pos x="152780" y="4575048"/>
              </a:cxn>
              <a:cxn ang="0">
                <a:pos x="164719" y="4526280"/>
              </a:cxn>
              <a:cxn ang="0">
                <a:pos x="197484" y="4486529"/>
              </a:cxn>
              <a:cxn ang="0">
                <a:pos x="245999" y="4459605"/>
              </a:cxn>
              <a:cxn ang="0">
                <a:pos x="305434" y="4449826"/>
              </a:cxn>
              <a:cxn ang="0">
                <a:pos x="245999" y="4439920"/>
              </a:cxn>
              <a:cxn ang="0">
                <a:pos x="197484" y="4413123"/>
              </a:cxn>
              <a:cxn ang="0">
                <a:pos x="164719" y="4373245"/>
              </a:cxn>
              <a:cxn ang="0">
                <a:pos x="152780" y="4324604"/>
              </a:cxn>
              <a:cxn ang="0">
                <a:pos x="152780" y="125221"/>
              </a:cxn>
              <a:cxn ang="0">
                <a:pos x="140716" y="76453"/>
              </a:cxn>
              <a:cxn ang="0">
                <a:pos x="107950" y="36702"/>
              </a:cxn>
              <a:cxn ang="0">
                <a:pos x="59435" y="9905"/>
              </a:cxn>
              <a:cxn ang="0">
                <a:pos x="0" y="0"/>
              </a:cxn>
            </a:cxnLst>
            <a:rect l="0" t="0" r="r" b="b"/>
            <a:pathLst>
              <a:path w="305434" h="5809615">
                <a:moveTo>
                  <a:pt x="0" y="5809310"/>
                </a:moveTo>
                <a:lnTo>
                  <a:pt x="59435" y="5799455"/>
                </a:lnTo>
                <a:lnTo>
                  <a:pt x="107950" y="5772619"/>
                </a:lnTo>
                <a:lnTo>
                  <a:pt x="140716" y="5732792"/>
                </a:lnTo>
                <a:lnTo>
                  <a:pt x="152780" y="5684037"/>
                </a:lnTo>
                <a:lnTo>
                  <a:pt x="152780" y="4575048"/>
                </a:lnTo>
                <a:lnTo>
                  <a:pt x="164719" y="4526280"/>
                </a:lnTo>
                <a:lnTo>
                  <a:pt x="197484" y="4486529"/>
                </a:lnTo>
                <a:lnTo>
                  <a:pt x="245999" y="4459605"/>
                </a:lnTo>
                <a:lnTo>
                  <a:pt x="305434" y="4449826"/>
                </a:lnTo>
                <a:lnTo>
                  <a:pt x="245999" y="4439920"/>
                </a:lnTo>
                <a:lnTo>
                  <a:pt x="197484" y="4413123"/>
                </a:lnTo>
                <a:lnTo>
                  <a:pt x="164719" y="4373245"/>
                </a:lnTo>
                <a:lnTo>
                  <a:pt x="152780" y="4324604"/>
                </a:lnTo>
                <a:lnTo>
                  <a:pt x="152780" y="125221"/>
                </a:lnTo>
                <a:lnTo>
                  <a:pt x="140716" y="76453"/>
                </a:lnTo>
                <a:lnTo>
                  <a:pt x="107950" y="36702"/>
                </a:lnTo>
                <a:lnTo>
                  <a:pt x="59435" y="9905"/>
                </a:lnTo>
                <a:lnTo>
                  <a:pt x="0" y="0"/>
                </a:lnTo>
              </a:path>
            </a:pathLst>
          </a:custGeom>
          <a:noFill/>
          <a:ln w="9523">
            <a:solidFill>
              <a:srgbClr val="666666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" name="object 6"/>
          <p:cNvSpPr txBox="1"/>
          <p:nvPr/>
        </p:nvSpPr>
        <p:spPr>
          <a:xfrm>
            <a:off x="8653463" y="1963738"/>
            <a:ext cx="1849437" cy="3417887"/>
          </a:xfrm>
          <a:prstGeom prst="rect">
            <a:avLst/>
          </a:prstGeom>
          <a:solidFill>
            <a:srgbClr val="F7F1E4"/>
          </a:solidFill>
        </p:spPr>
        <p:txBody>
          <a:bodyPr lIns="0" tIns="59055" rIns="0" bIns="0">
            <a:spAutoFit/>
          </a:bodyPr>
          <a:lstStyle/>
          <a:p>
            <a:pPr marL="92075">
              <a:spcBef>
                <a:spcPts val="463"/>
              </a:spcBef>
            </a:pPr>
            <a:r>
              <a:rPr lang="ru-RU" b="1">
                <a:solidFill>
                  <a:srgbClr val="552112"/>
                </a:solidFill>
                <a:cs typeface="Arial" charset="0"/>
              </a:rPr>
              <a:t>В Республике  Мордовия</a:t>
            </a:r>
            <a:endParaRPr lang="ru-RU">
              <a:cs typeface="Arial" charset="0"/>
            </a:endParaRPr>
          </a:p>
          <a:p>
            <a:pPr marL="92075">
              <a:spcBef>
                <a:spcPts val="38"/>
              </a:spcBef>
            </a:pPr>
            <a:endParaRPr lang="ru-RU" sz="2000">
              <a:cs typeface="Arial" charset="0"/>
            </a:endParaRPr>
          </a:p>
          <a:p>
            <a:pPr marL="92075">
              <a:lnSpc>
                <a:spcPts val="2375"/>
              </a:lnSpc>
            </a:pPr>
            <a:r>
              <a:rPr lang="ru-RU" sz="2000" b="1">
                <a:solidFill>
                  <a:srgbClr val="552112"/>
                </a:solidFill>
                <a:cs typeface="Arial" charset="0"/>
              </a:rPr>
              <a:t>14 отраслей</a:t>
            </a:r>
            <a:endParaRPr lang="ru-RU" sz="2000">
              <a:cs typeface="Arial" charset="0"/>
            </a:endParaRPr>
          </a:p>
          <a:p>
            <a:pPr marL="92075">
              <a:lnSpc>
                <a:spcPts val="2375"/>
              </a:lnSpc>
            </a:pPr>
            <a:r>
              <a:rPr lang="ru-RU" sz="2000">
                <a:solidFill>
                  <a:srgbClr val="552112"/>
                </a:solidFill>
                <a:latin typeface="Arial Black" pitchFamily="34" charset="0"/>
              </a:rPr>
              <a:t>↓</a:t>
            </a:r>
            <a:endParaRPr lang="ru-RU" sz="2000">
              <a:latin typeface="Arial Black" pitchFamily="34" charset="0"/>
            </a:endParaRPr>
          </a:p>
          <a:p>
            <a:pPr marL="92075">
              <a:spcBef>
                <a:spcPts val="63"/>
              </a:spcBef>
            </a:pPr>
            <a:r>
              <a:rPr lang="ru-RU" sz="2000" b="1">
                <a:solidFill>
                  <a:srgbClr val="552112"/>
                </a:solidFill>
                <a:cs typeface="Arial" charset="0"/>
              </a:rPr>
              <a:t>7 173</a:t>
            </a:r>
            <a:endParaRPr lang="ru-RU" sz="2000">
              <a:cs typeface="Arial" charset="0"/>
            </a:endParaRPr>
          </a:p>
          <a:p>
            <a:pPr marL="92075"/>
            <a:r>
              <a:rPr lang="ru-RU" sz="2000" b="1">
                <a:solidFill>
                  <a:srgbClr val="552112"/>
                </a:solidFill>
                <a:cs typeface="Arial" charset="0"/>
              </a:rPr>
              <a:t>субъектов</a:t>
            </a:r>
            <a:endParaRPr lang="ru-RU" sz="2000">
              <a:cs typeface="Arial" charset="0"/>
            </a:endParaRPr>
          </a:p>
          <a:p>
            <a:pPr marL="92075">
              <a:lnSpc>
                <a:spcPts val="2375"/>
              </a:lnSpc>
            </a:pPr>
            <a:r>
              <a:rPr lang="ru-RU" sz="2000" b="1">
                <a:solidFill>
                  <a:srgbClr val="552112"/>
                </a:solidFill>
                <a:cs typeface="Arial" charset="0"/>
              </a:rPr>
              <a:t>МСП</a:t>
            </a:r>
            <a:endParaRPr lang="ru-RU" sz="2000">
              <a:cs typeface="Arial" charset="0"/>
            </a:endParaRPr>
          </a:p>
          <a:p>
            <a:pPr marL="92075">
              <a:lnSpc>
                <a:spcPts val="2375"/>
              </a:lnSpc>
            </a:pPr>
            <a:r>
              <a:rPr lang="ru-RU" sz="2000">
                <a:solidFill>
                  <a:srgbClr val="552112"/>
                </a:solidFill>
                <a:latin typeface="Arial Black" pitchFamily="34" charset="0"/>
              </a:rPr>
              <a:t>↓</a:t>
            </a:r>
            <a:endParaRPr lang="ru-RU" sz="2000">
              <a:latin typeface="Arial Black" pitchFamily="34" charset="0"/>
            </a:endParaRPr>
          </a:p>
          <a:p>
            <a:pPr marL="92075">
              <a:spcBef>
                <a:spcPts val="63"/>
              </a:spcBef>
            </a:pPr>
            <a:r>
              <a:rPr lang="ru-RU" sz="2000" b="1">
                <a:solidFill>
                  <a:srgbClr val="552112"/>
                </a:solidFill>
                <a:cs typeface="Arial" charset="0"/>
              </a:rPr>
              <a:t>11 355</a:t>
            </a:r>
            <a:endParaRPr lang="ru-RU" sz="2000">
              <a:cs typeface="Arial" charset="0"/>
            </a:endParaRPr>
          </a:p>
          <a:p>
            <a:pPr marL="92075"/>
            <a:r>
              <a:rPr lang="ru-RU" sz="2000" b="1">
                <a:solidFill>
                  <a:srgbClr val="552112"/>
                </a:solidFill>
                <a:cs typeface="Arial" charset="0"/>
              </a:rPr>
              <a:t>работников</a:t>
            </a:r>
            <a:endParaRPr lang="ru-RU" sz="2000">
              <a:cs typeface="Arial" charset="0"/>
            </a:endParaRPr>
          </a:p>
        </p:txBody>
      </p:sp>
      <p:sp>
        <p:nvSpPr>
          <p:cNvPr id="7" name="object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91F8D45D-77D3-4AAF-86D2-EAEE32F4D116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0500" y="531813"/>
            <a:ext cx="7696200" cy="514350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Arial Black" pitchFamily="34" charset="0"/>
              </a:rPr>
              <a:t>Ключевые меры поддержки МСП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62050" y="1349375"/>
            <a:ext cx="4311650" cy="3589338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2800" b="1">
                <a:solidFill>
                  <a:srgbClr val="552112"/>
                </a:solidFill>
                <a:cs typeface="Arial" charset="0"/>
              </a:rPr>
              <a:t>Снижение тарифов</a:t>
            </a:r>
            <a:endParaRPr lang="ru-RU" sz="2800">
              <a:cs typeface="Arial" charset="0"/>
            </a:endParaRPr>
          </a:p>
          <a:p>
            <a:pPr marL="12700"/>
            <a:r>
              <a:rPr lang="ru-RU" sz="2800" b="1">
                <a:solidFill>
                  <a:srgbClr val="552112"/>
                </a:solidFill>
                <a:cs typeface="Arial" charset="0"/>
              </a:rPr>
              <a:t>по страховым взносам</a:t>
            </a:r>
            <a:endParaRPr lang="ru-RU" sz="2800">
              <a:cs typeface="Arial" charset="0"/>
            </a:endParaRPr>
          </a:p>
          <a:p>
            <a:pPr marL="12700">
              <a:spcBef>
                <a:spcPts val="1963"/>
              </a:spcBef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Распространяется </a:t>
            </a:r>
            <a:r>
              <a:rPr lang="ru-RU" sz="1600" b="1">
                <a:solidFill>
                  <a:srgbClr val="EC5238"/>
                </a:solidFill>
                <a:cs typeface="Arial" charset="0"/>
              </a:rPr>
              <a:t>на все субъекты</a:t>
            </a:r>
            <a:endParaRPr lang="ru-RU" sz="1600">
              <a:cs typeface="Arial" charset="0"/>
            </a:endParaRPr>
          </a:p>
          <a:p>
            <a:pPr marL="12700"/>
            <a:r>
              <a:rPr lang="ru-RU" sz="1600" b="1">
                <a:solidFill>
                  <a:srgbClr val="EC5238"/>
                </a:solidFill>
                <a:cs typeface="Arial" charset="0"/>
              </a:rPr>
              <a:t>малого и среднего предпринимательства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>
              <a:cs typeface="Arial" charset="0"/>
            </a:endParaRPr>
          </a:p>
          <a:p>
            <a:pPr marL="12700"/>
            <a:r>
              <a:rPr lang="ru-RU" sz="1600">
                <a:solidFill>
                  <a:srgbClr val="552112"/>
                </a:solidFill>
                <a:cs typeface="Arial" charset="0"/>
              </a:rPr>
              <a:t>Для предпринимателей, выплачивающих  заработную плату, будет </a:t>
            </a:r>
            <a:r>
              <a:rPr lang="ru-RU" sz="1600" b="1">
                <a:solidFill>
                  <a:srgbClr val="EC5238"/>
                </a:solidFill>
                <a:cs typeface="Arial" charset="0"/>
              </a:rPr>
              <a:t>снижен тариф по  страховым взносам с 30 до 15%.</a:t>
            </a:r>
            <a:endParaRPr lang="ru-RU" sz="1600">
              <a:cs typeface="Arial" charset="0"/>
            </a:endParaRPr>
          </a:p>
          <a:p>
            <a:pPr marL="12700">
              <a:spcBef>
                <a:spcPts val="50"/>
              </a:spcBef>
            </a:pPr>
            <a:endParaRPr lang="ru-RU" sz="1600">
              <a:cs typeface="Arial" charset="0"/>
            </a:endParaRPr>
          </a:p>
          <a:p>
            <a:pPr marL="12700">
              <a:lnSpc>
                <a:spcPct val="99000"/>
              </a:lnSpc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Пониженный тариф будет распространяться  только на ту часть заработной платы,  которая превышает МРОТ</a:t>
            </a:r>
            <a:endParaRPr lang="ru-RU" sz="1600">
              <a:cs typeface="Arial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62050" y="5408613"/>
            <a:ext cx="3435350" cy="207962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299085" indent="-287020" fontAlgn="auto">
              <a:spcBef>
                <a:spcPts val="100"/>
              </a:spcBef>
              <a:spcAft>
                <a:spcPts val="0"/>
              </a:spcAft>
              <a:buFont typeface="Wingdings"/>
              <a:buChar char=""/>
              <a:tabLst>
                <a:tab pos="299085" algn="l"/>
                <a:tab pos="299720" algn="l"/>
              </a:tabLst>
              <a:defRPr/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закон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01.04.2020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200" spc="-114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102-ФЗ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40463" y="1352550"/>
            <a:ext cx="4265612" cy="5299075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2800" b="1">
                <a:solidFill>
                  <a:srgbClr val="552112"/>
                </a:solidFill>
                <a:cs typeface="Arial" charset="0"/>
              </a:rPr>
              <a:t>Гранты для малого  бизнеса и ИП</a:t>
            </a:r>
            <a:endParaRPr lang="ru-RU" sz="2800">
              <a:cs typeface="Arial" charset="0"/>
            </a:endParaRPr>
          </a:p>
          <a:p>
            <a:pPr marL="12700">
              <a:spcBef>
                <a:spcPts val="1963"/>
              </a:spcBef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Распространяется </a:t>
            </a:r>
            <a:r>
              <a:rPr lang="ru-RU" sz="1600" b="1">
                <a:solidFill>
                  <a:srgbClr val="EC5238"/>
                </a:solidFill>
                <a:cs typeface="Arial" charset="0"/>
              </a:rPr>
              <a:t>на ИП и субъекты МСП  в пострадавших отраслях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>
              <a:cs typeface="Arial" charset="0"/>
            </a:endParaRPr>
          </a:p>
          <a:p>
            <a:pPr marL="12700"/>
            <a:r>
              <a:rPr lang="ru-RU" b="1">
                <a:solidFill>
                  <a:srgbClr val="552112"/>
                </a:solidFill>
                <a:cs typeface="Arial" charset="0"/>
              </a:rPr>
              <a:t>Условия получения:</a:t>
            </a:r>
            <a:endParaRPr lang="ru-RU">
              <a:cs typeface="Arial" charset="0"/>
            </a:endParaRPr>
          </a:p>
          <a:p>
            <a:pPr marL="12700"/>
            <a:r>
              <a:rPr lang="ru-RU" sz="1600">
                <a:solidFill>
                  <a:srgbClr val="552112"/>
                </a:solidFill>
                <a:cs typeface="Arial" charset="0"/>
              </a:rPr>
              <a:t>Сохранение не менее 90% рабочих мест на  01.04.2020 г.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>
              <a:cs typeface="Arial" charset="0"/>
            </a:endParaRPr>
          </a:p>
          <a:p>
            <a:pPr marL="12700"/>
            <a:r>
              <a:rPr lang="ru-RU" b="1">
                <a:solidFill>
                  <a:srgbClr val="552112"/>
                </a:solidFill>
                <a:cs typeface="Arial" charset="0"/>
              </a:rPr>
              <a:t>Размер выплат :</a:t>
            </a:r>
            <a:endParaRPr lang="ru-RU">
              <a:cs typeface="Arial" charset="0"/>
            </a:endParaRPr>
          </a:p>
          <a:p>
            <a:pPr marL="12700"/>
            <a:r>
              <a:rPr lang="ru-RU" b="1">
                <a:solidFill>
                  <a:srgbClr val="EC5238"/>
                </a:solidFill>
                <a:cs typeface="Arial" charset="0"/>
              </a:rPr>
              <a:t>12 130 рублей </a:t>
            </a:r>
            <a:r>
              <a:rPr lang="ru-RU" b="1">
                <a:solidFill>
                  <a:srgbClr val="552112"/>
                </a:solidFill>
                <a:cs typeface="Arial" charset="0"/>
              </a:rPr>
              <a:t>на каждого работника</a:t>
            </a:r>
            <a:endParaRPr lang="ru-RU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>
              <a:cs typeface="Arial" charset="0"/>
            </a:endParaRPr>
          </a:p>
          <a:p>
            <a:pPr marL="12700"/>
            <a:r>
              <a:rPr lang="ru-RU" b="1">
                <a:solidFill>
                  <a:srgbClr val="552112"/>
                </a:solidFill>
                <a:cs typeface="Arial" charset="0"/>
              </a:rPr>
              <a:t>Начало выплат: </a:t>
            </a:r>
            <a:r>
              <a:rPr lang="ru-RU">
                <a:solidFill>
                  <a:srgbClr val="552112"/>
                </a:solidFill>
                <a:cs typeface="Arial" charset="0"/>
              </a:rPr>
              <a:t>18 мая</a:t>
            </a:r>
            <a:endParaRPr lang="ru-RU">
              <a:cs typeface="Arial" charset="0"/>
            </a:endParaRPr>
          </a:p>
          <a:p>
            <a:pPr marL="12700">
              <a:spcBef>
                <a:spcPts val="38"/>
              </a:spcBef>
            </a:pPr>
            <a:endParaRPr lang="ru-RU">
              <a:cs typeface="Arial" charset="0"/>
            </a:endParaRPr>
          </a:p>
          <a:p>
            <a:pPr marL="12700"/>
            <a:r>
              <a:rPr lang="ru-RU" b="1">
                <a:solidFill>
                  <a:srgbClr val="552112"/>
                </a:solidFill>
                <a:cs typeface="Arial" charset="0"/>
              </a:rPr>
              <a:t>На что можно потратить</a:t>
            </a:r>
            <a:r>
              <a:rPr lang="ru-RU" sz="1600" b="1">
                <a:solidFill>
                  <a:srgbClr val="552112"/>
                </a:solidFill>
                <a:cs typeface="Arial" charset="0"/>
              </a:rPr>
              <a:t>:</a:t>
            </a:r>
            <a:endParaRPr lang="ru-RU" sz="1600">
              <a:cs typeface="Arial" charset="0"/>
            </a:endParaRPr>
          </a:p>
          <a:p>
            <a:pPr marL="12700">
              <a:spcBef>
                <a:spcPts val="13"/>
              </a:spcBef>
              <a:buFontTx/>
              <a:buChar char="-"/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выплата зарплат</a:t>
            </a:r>
            <a:endParaRPr lang="ru-RU" sz="1600">
              <a:cs typeface="Arial" charset="0"/>
            </a:endParaRPr>
          </a:p>
          <a:p>
            <a:pPr marL="12700">
              <a:lnSpc>
                <a:spcPts val="1900"/>
              </a:lnSpc>
              <a:buFontTx/>
              <a:buChar char="-"/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коммунальные платежи</a:t>
            </a:r>
            <a:endParaRPr lang="ru-RU" sz="1600">
              <a:cs typeface="Arial" charset="0"/>
            </a:endParaRPr>
          </a:p>
          <a:p>
            <a:pPr marL="12700">
              <a:lnSpc>
                <a:spcPts val="1900"/>
              </a:lnSpc>
              <a:buFontTx/>
              <a:buChar char="-"/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другие обязательные платежи</a:t>
            </a:r>
            <a:endParaRPr lang="ru-RU" sz="1600">
              <a:cs typeface="Arial" charset="0"/>
            </a:endParaRPr>
          </a:p>
        </p:txBody>
      </p:sp>
      <p:sp>
        <p:nvSpPr>
          <p:cNvPr id="12293" name="object 6"/>
          <p:cNvSpPr>
            <a:spLocks noChangeArrowheads="1"/>
          </p:cNvSpPr>
          <p:nvPr/>
        </p:nvSpPr>
        <p:spPr bwMode="auto">
          <a:xfrm>
            <a:off x="92075" y="1219200"/>
            <a:ext cx="1189038" cy="1285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2294" name="object 7"/>
          <p:cNvSpPr>
            <a:spLocks noChangeArrowheads="1"/>
          </p:cNvSpPr>
          <p:nvPr/>
        </p:nvSpPr>
        <p:spPr bwMode="auto">
          <a:xfrm>
            <a:off x="5121275" y="1214438"/>
            <a:ext cx="1187450" cy="1285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8" name="object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0457EAFF-462D-4FB0-BB9B-44CEE8FD57A6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object 2"/>
          <p:cNvSpPr>
            <a:spLocks noChangeArrowheads="1"/>
          </p:cNvSpPr>
          <p:nvPr/>
        </p:nvSpPr>
        <p:spPr bwMode="auto">
          <a:xfrm>
            <a:off x="2949575" y="2344738"/>
            <a:ext cx="4678363" cy="253206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3314" name="object 3"/>
          <p:cNvSpPr>
            <a:spLocks/>
          </p:cNvSpPr>
          <p:nvPr/>
        </p:nvSpPr>
        <p:spPr bwMode="auto">
          <a:xfrm>
            <a:off x="5457825" y="2130425"/>
            <a:ext cx="173038" cy="227013"/>
          </a:xfrm>
          <a:custGeom>
            <a:avLst/>
            <a:gdLst/>
            <a:ahLst/>
            <a:cxnLst>
              <a:cxn ang="0">
                <a:pos x="172211" y="227075"/>
              </a:cxn>
              <a:cxn ang="0">
                <a:pos x="56387" y="0"/>
              </a:cxn>
              <a:cxn ang="0">
                <a:pos x="0" y="0"/>
              </a:cxn>
            </a:cxnLst>
            <a:rect l="0" t="0" r="r" b="b"/>
            <a:pathLst>
              <a:path w="172720" h="227330">
                <a:moveTo>
                  <a:pt x="172211" y="227075"/>
                </a:moveTo>
                <a:lnTo>
                  <a:pt x="56387" y="0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A6A6A6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15" name="object 4"/>
          <p:cNvSpPr>
            <a:spLocks/>
          </p:cNvSpPr>
          <p:nvPr/>
        </p:nvSpPr>
        <p:spPr bwMode="auto">
          <a:xfrm>
            <a:off x="5989638" y="1549400"/>
            <a:ext cx="561975" cy="844550"/>
          </a:xfrm>
          <a:custGeom>
            <a:avLst/>
            <a:gdLst/>
            <a:ahLst/>
            <a:cxnLst>
              <a:cxn ang="0">
                <a:pos x="0" y="844296"/>
              </a:cxn>
              <a:cxn ang="0">
                <a:pos x="504443" y="0"/>
              </a:cxn>
              <a:cxn ang="0">
                <a:pos x="562355" y="0"/>
              </a:cxn>
            </a:cxnLst>
            <a:rect l="0" t="0" r="r" b="b"/>
            <a:pathLst>
              <a:path w="562609" h="844550">
                <a:moveTo>
                  <a:pt x="0" y="844296"/>
                </a:moveTo>
                <a:lnTo>
                  <a:pt x="504443" y="0"/>
                </a:lnTo>
                <a:lnTo>
                  <a:pt x="562355" y="0"/>
                </a:lnTo>
              </a:path>
            </a:pathLst>
          </a:custGeom>
          <a:noFill/>
          <a:ln w="9524">
            <a:solidFill>
              <a:srgbClr val="A6A6A6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16" name="object 5"/>
          <p:cNvSpPr>
            <a:spLocks/>
          </p:cNvSpPr>
          <p:nvPr/>
        </p:nvSpPr>
        <p:spPr bwMode="auto">
          <a:xfrm>
            <a:off x="6499225" y="2098675"/>
            <a:ext cx="1063625" cy="401638"/>
          </a:xfrm>
          <a:custGeom>
            <a:avLst/>
            <a:gdLst/>
            <a:ahLst/>
            <a:cxnLst>
              <a:cxn ang="0">
                <a:pos x="0" y="400812"/>
              </a:cxn>
              <a:cxn ang="0">
                <a:pos x="1004315" y="0"/>
              </a:cxn>
              <a:cxn ang="0">
                <a:pos x="1062228" y="0"/>
              </a:cxn>
            </a:cxnLst>
            <a:rect l="0" t="0" r="r" b="b"/>
            <a:pathLst>
              <a:path w="1062354" h="401319">
                <a:moveTo>
                  <a:pt x="0" y="400812"/>
                </a:moveTo>
                <a:lnTo>
                  <a:pt x="1004315" y="0"/>
                </a:lnTo>
                <a:lnTo>
                  <a:pt x="1062228" y="0"/>
                </a:lnTo>
              </a:path>
            </a:pathLst>
          </a:custGeom>
          <a:noFill/>
          <a:ln w="9525">
            <a:solidFill>
              <a:srgbClr val="A6A6A6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17" name="object 6"/>
          <p:cNvSpPr>
            <a:spLocks/>
          </p:cNvSpPr>
          <p:nvPr/>
        </p:nvSpPr>
        <p:spPr bwMode="auto">
          <a:xfrm>
            <a:off x="7402513" y="4384675"/>
            <a:ext cx="477837" cy="1047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20624" y="105156"/>
              </a:cxn>
              <a:cxn ang="0">
                <a:pos x="478535" y="105156"/>
              </a:cxn>
            </a:cxnLst>
            <a:rect l="0" t="0" r="r" b="b"/>
            <a:pathLst>
              <a:path w="478790" h="105410">
                <a:moveTo>
                  <a:pt x="0" y="0"/>
                </a:moveTo>
                <a:lnTo>
                  <a:pt x="420624" y="105156"/>
                </a:lnTo>
                <a:lnTo>
                  <a:pt x="478535" y="105156"/>
                </a:lnTo>
              </a:path>
            </a:pathLst>
          </a:custGeom>
          <a:noFill/>
          <a:ln w="9524">
            <a:solidFill>
              <a:srgbClr val="A6A6A6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18" name="object 7"/>
          <p:cNvSpPr>
            <a:spLocks/>
          </p:cNvSpPr>
          <p:nvPr/>
        </p:nvSpPr>
        <p:spPr bwMode="auto">
          <a:xfrm>
            <a:off x="3165475" y="4684713"/>
            <a:ext cx="508000" cy="196850"/>
          </a:xfrm>
          <a:custGeom>
            <a:avLst/>
            <a:gdLst/>
            <a:ahLst/>
            <a:cxnLst>
              <a:cxn ang="0">
                <a:pos x="507491" y="0"/>
              </a:cxn>
              <a:cxn ang="0">
                <a:pos x="57912" y="196595"/>
              </a:cxn>
              <a:cxn ang="0">
                <a:pos x="0" y="196595"/>
              </a:cxn>
            </a:cxnLst>
            <a:rect l="0" t="0" r="r" b="b"/>
            <a:pathLst>
              <a:path w="508000" h="196850">
                <a:moveTo>
                  <a:pt x="507491" y="0"/>
                </a:moveTo>
                <a:lnTo>
                  <a:pt x="57912" y="196595"/>
                </a:lnTo>
                <a:lnTo>
                  <a:pt x="0" y="196595"/>
                </a:lnTo>
              </a:path>
            </a:pathLst>
          </a:custGeom>
          <a:noFill/>
          <a:ln w="9525">
            <a:solidFill>
              <a:srgbClr val="A6A6A6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19" name="object 8"/>
          <p:cNvSpPr>
            <a:spLocks/>
          </p:cNvSpPr>
          <p:nvPr/>
        </p:nvSpPr>
        <p:spPr bwMode="auto">
          <a:xfrm>
            <a:off x="2262188" y="3203575"/>
            <a:ext cx="698500" cy="165100"/>
          </a:xfrm>
          <a:custGeom>
            <a:avLst/>
            <a:gdLst/>
            <a:ahLst/>
            <a:cxnLst>
              <a:cxn ang="0">
                <a:pos x="697991" y="164591"/>
              </a:cxn>
              <a:cxn ang="0">
                <a:pos x="56387" y="0"/>
              </a:cxn>
              <a:cxn ang="0">
                <a:pos x="0" y="0"/>
              </a:cxn>
            </a:cxnLst>
            <a:rect l="0" t="0" r="r" b="b"/>
            <a:pathLst>
              <a:path w="698500" h="165100">
                <a:moveTo>
                  <a:pt x="697991" y="164591"/>
                </a:moveTo>
                <a:lnTo>
                  <a:pt x="56387" y="0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A6A6A6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20" name="object 9"/>
          <p:cNvSpPr>
            <a:spLocks/>
          </p:cNvSpPr>
          <p:nvPr/>
        </p:nvSpPr>
        <p:spPr bwMode="auto">
          <a:xfrm>
            <a:off x="3695700" y="2174875"/>
            <a:ext cx="509588" cy="306388"/>
          </a:xfrm>
          <a:custGeom>
            <a:avLst/>
            <a:gdLst/>
            <a:ahLst/>
            <a:cxnLst>
              <a:cxn ang="0">
                <a:pos x="509015" y="306324"/>
              </a:cxn>
              <a:cxn ang="0">
                <a:pos x="57912" y="0"/>
              </a:cxn>
              <a:cxn ang="0">
                <a:pos x="0" y="0"/>
              </a:cxn>
            </a:cxnLst>
            <a:rect l="0" t="0" r="r" b="b"/>
            <a:pathLst>
              <a:path w="509270" h="306705">
                <a:moveTo>
                  <a:pt x="509015" y="306324"/>
                </a:moveTo>
                <a:lnTo>
                  <a:pt x="57912" y="0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A6A6A6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" name="object 10"/>
          <p:cNvSpPr txBox="1"/>
          <p:nvPr/>
        </p:nvSpPr>
        <p:spPr>
          <a:xfrm>
            <a:off x="4645025" y="1268413"/>
            <a:ext cx="1368425" cy="906462"/>
          </a:xfrm>
          <a:prstGeom prst="rect">
            <a:avLst/>
          </a:prstGeom>
        </p:spPr>
        <p:txBody>
          <a:bodyPr lIns="0" tIns="20955" rIns="0" bIns="0">
            <a:spAutoFit/>
          </a:bodyPr>
          <a:lstStyle/>
          <a:p>
            <a:pPr marL="14288" indent="-3175" algn="just">
              <a:lnSpc>
                <a:spcPct val="95000"/>
              </a:lnSpc>
              <a:spcBef>
                <a:spcPts val="163"/>
              </a:spcBef>
            </a:pPr>
            <a:r>
              <a:rPr lang="ru-RU" sz="1200" b="1">
                <a:solidFill>
                  <a:srgbClr val="552112"/>
                </a:solidFill>
                <a:cs typeface="Arial" charset="0"/>
              </a:rPr>
              <a:t>Сельское, лесное  хозяйство, охота,  рыболовство и</a:t>
            </a:r>
            <a:endParaRPr lang="ru-RU" sz="1200">
              <a:cs typeface="Arial" charset="0"/>
            </a:endParaRPr>
          </a:p>
          <a:p>
            <a:pPr marL="14288" indent="-3175" algn="ctr">
              <a:lnSpc>
                <a:spcPts val="1350"/>
              </a:lnSpc>
            </a:pPr>
            <a:r>
              <a:rPr lang="ru-RU" sz="1200" b="1">
                <a:solidFill>
                  <a:srgbClr val="552112"/>
                </a:solidFill>
                <a:cs typeface="Arial" charset="0"/>
              </a:rPr>
              <a:t>рыбоводство</a:t>
            </a:r>
            <a:endParaRPr lang="ru-RU" sz="1200">
              <a:cs typeface="Arial" charset="0"/>
            </a:endParaRPr>
          </a:p>
          <a:p>
            <a:pPr marL="14288" indent="-3175" algn="ctr">
              <a:lnSpc>
                <a:spcPts val="1400"/>
              </a:lnSpc>
            </a:pPr>
            <a:r>
              <a:rPr lang="ru-RU" sz="1200" b="1">
                <a:solidFill>
                  <a:srgbClr val="552112"/>
                </a:solidFill>
                <a:cs typeface="Arial" charset="0"/>
              </a:rPr>
              <a:t>5%</a:t>
            </a:r>
            <a:endParaRPr lang="ru-RU" sz="1200">
              <a:cs typeface="Arial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99213" y="1211263"/>
            <a:ext cx="1411287" cy="207962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Обраб</a:t>
            </a:r>
            <a:r>
              <a:rPr sz="1200" b="1" spc="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ы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ю</a:t>
            </a:r>
            <a:r>
              <a:rPr sz="1200" b="1" spc="-20" dirty="0">
                <a:solidFill>
                  <a:srgbClr val="552112"/>
                </a:solidFill>
                <a:latin typeface="Arial"/>
                <a:cs typeface="Arial"/>
              </a:rPr>
              <a:t>щ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57963" y="1384300"/>
            <a:ext cx="1090612" cy="384175"/>
          </a:xfrm>
          <a:prstGeom prst="rect">
            <a:avLst/>
          </a:prstGeom>
        </p:spPr>
        <p:txBody>
          <a:bodyPr lIns="0" tIns="24765" rIns="0" bIns="0">
            <a:spAutoFit/>
          </a:bodyPr>
          <a:lstStyle/>
          <a:p>
            <a:pPr marL="434975" indent="-423863">
              <a:lnSpc>
                <a:spcPts val="1375"/>
              </a:lnSpc>
              <a:spcBef>
                <a:spcPts val="200"/>
              </a:spcBef>
            </a:pPr>
            <a:r>
              <a:rPr lang="ru-RU" sz="1200" b="1">
                <a:solidFill>
                  <a:srgbClr val="552112"/>
                </a:solidFill>
                <a:cs typeface="Arial" charset="0"/>
              </a:rPr>
              <a:t>производства  1%</a:t>
            </a:r>
            <a:endParaRPr lang="ru-RU" sz="1200">
              <a:cs typeface="Arial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570788" y="1933575"/>
            <a:ext cx="1181100" cy="382588"/>
          </a:xfrm>
          <a:prstGeom prst="rect">
            <a:avLst/>
          </a:prstGeom>
        </p:spPr>
        <p:txBody>
          <a:bodyPr lIns="0" tIns="26034" rIns="0" bIns="0">
            <a:spAutoFit/>
          </a:bodyPr>
          <a:lstStyle/>
          <a:p>
            <a:pPr marL="479425" indent="-466725">
              <a:lnSpc>
                <a:spcPts val="1375"/>
              </a:lnSpc>
              <a:spcBef>
                <a:spcPts val="200"/>
              </a:spcBef>
            </a:pPr>
            <a:r>
              <a:rPr lang="ru-RU" sz="1200" b="1">
                <a:solidFill>
                  <a:srgbClr val="552112"/>
                </a:solidFill>
                <a:cs typeface="Arial" charset="0"/>
              </a:rPr>
              <a:t>Строительство  8%</a:t>
            </a:r>
            <a:endParaRPr lang="ru-RU" sz="1200">
              <a:cs typeface="Arial" charset="0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750175" y="3975100"/>
            <a:ext cx="1730375" cy="908050"/>
          </a:xfrm>
          <a:prstGeom prst="rect">
            <a:avLst/>
          </a:prstGeom>
        </p:spPr>
        <p:txBody>
          <a:bodyPr lIns="0" tIns="20955" rIns="0" bIns="0">
            <a:spAutoFit/>
          </a:bodyPr>
          <a:lstStyle/>
          <a:p>
            <a:pPr marL="144463" indent="-33338" algn="just">
              <a:lnSpc>
                <a:spcPct val="95000"/>
              </a:lnSpc>
              <a:spcBef>
                <a:spcPts val="163"/>
              </a:spcBef>
            </a:pPr>
            <a:r>
              <a:rPr lang="ru-RU" sz="1200" b="1">
                <a:solidFill>
                  <a:srgbClr val="552112"/>
                </a:solidFill>
                <a:cs typeface="Arial" charset="0"/>
              </a:rPr>
              <a:t>Торговля оптовая и  розничная; ремонт  автотранспортных</a:t>
            </a:r>
            <a:endParaRPr lang="ru-RU" sz="1200">
              <a:cs typeface="Arial" charset="0"/>
            </a:endParaRPr>
          </a:p>
          <a:p>
            <a:pPr marL="144463" indent="-33338" algn="just">
              <a:lnSpc>
                <a:spcPts val="1375"/>
              </a:lnSpc>
              <a:spcBef>
                <a:spcPts val="50"/>
              </a:spcBef>
            </a:pPr>
            <a:r>
              <a:rPr lang="ru-RU" sz="1200" b="1">
                <a:solidFill>
                  <a:srgbClr val="552112"/>
                </a:solidFill>
                <a:cs typeface="Arial" charset="0"/>
              </a:rPr>
              <a:t>средств и мотоциклов  42%</a:t>
            </a:r>
            <a:endParaRPr lang="ru-RU" sz="1200">
              <a:cs typeface="Arial" charset="0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39913" y="4718050"/>
            <a:ext cx="1319212" cy="906463"/>
          </a:xfrm>
          <a:prstGeom prst="rect">
            <a:avLst/>
          </a:prstGeom>
        </p:spPr>
        <p:txBody>
          <a:bodyPr lIns="0" tIns="20955" rIns="0" bIns="0">
            <a:spAutoFit/>
          </a:bodyPr>
          <a:lstStyle/>
          <a:p>
            <a:pPr marL="12700" algn="ctr">
              <a:lnSpc>
                <a:spcPct val="96000"/>
              </a:lnSpc>
              <a:spcBef>
                <a:spcPts val="163"/>
              </a:spcBef>
            </a:pPr>
            <a:r>
              <a:rPr lang="ru-RU" sz="1200" b="1">
                <a:solidFill>
                  <a:srgbClr val="552112"/>
                </a:solidFill>
                <a:cs typeface="Arial" charset="0"/>
              </a:rPr>
              <a:t>Деятельность по  операциям с  недвижимым  имуществом  11%</a:t>
            </a:r>
            <a:endParaRPr lang="ru-RU" sz="1200">
              <a:cs typeface="Arial" charset="0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62000" y="3040063"/>
            <a:ext cx="1492250" cy="557212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algn="ctr" fontAlgn="auto">
              <a:lnSpc>
                <a:spcPts val="1405"/>
              </a:lnSpc>
              <a:spcBef>
                <a:spcPts val="100"/>
              </a:spcBef>
              <a:spcAft>
                <a:spcPts val="0"/>
              </a:spcAft>
              <a:defRPr/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Транспортировка</a:t>
            </a:r>
            <a:r>
              <a:rPr sz="1200" b="1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endParaRPr sz="1200">
              <a:latin typeface="Arial"/>
              <a:cs typeface="Arial"/>
            </a:endParaRPr>
          </a:p>
          <a:p>
            <a:pPr algn="ctr" fontAlgn="auto">
              <a:lnSpc>
                <a:spcPts val="137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хранение</a:t>
            </a:r>
            <a:endParaRPr sz="1200">
              <a:latin typeface="Arial"/>
              <a:cs typeface="Arial"/>
            </a:endParaRPr>
          </a:p>
          <a:p>
            <a:pPr marL="1905" algn="ctr" fontAlgn="auto">
              <a:lnSpc>
                <a:spcPts val="141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16%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55825" y="1836738"/>
            <a:ext cx="1531938" cy="557212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algn="ctr" fontAlgn="auto">
              <a:lnSpc>
                <a:spcPts val="1405"/>
              </a:lnSpc>
              <a:spcBef>
                <a:spcPts val="100"/>
              </a:spcBef>
              <a:spcAft>
                <a:spcPts val="0"/>
              </a:spcAft>
              <a:defRPr/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Предоставление</a:t>
            </a:r>
            <a:endParaRPr sz="1200">
              <a:latin typeface="Arial"/>
              <a:cs typeface="Arial"/>
            </a:endParaRPr>
          </a:p>
          <a:p>
            <a:pPr algn="ctr" fontAlgn="auto">
              <a:lnSpc>
                <a:spcPts val="137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прочих видов</a:t>
            </a:r>
            <a:r>
              <a:rPr sz="1200" b="1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услуг</a:t>
            </a:r>
            <a:endParaRPr sz="1200">
              <a:latin typeface="Arial"/>
              <a:cs typeface="Arial"/>
            </a:endParaRPr>
          </a:p>
          <a:p>
            <a:pPr marL="1905" algn="ctr" fontAlgn="auto">
              <a:lnSpc>
                <a:spcPts val="141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17%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675188" y="5494338"/>
            <a:ext cx="5014912" cy="1077912"/>
          </a:xfrm>
          <a:prstGeom prst="rect">
            <a:avLst/>
          </a:prstGeom>
          <a:ln w="22225">
            <a:solidFill>
              <a:srgbClr val="ECD7C2"/>
            </a:solidFill>
          </a:ln>
        </p:spPr>
        <p:txBody>
          <a:bodyPr lIns="0" rIns="0" bIns="0">
            <a:spAutoFit/>
          </a:bodyPr>
          <a:lstStyle/>
          <a:p>
            <a:pPr marL="90170" fontAlgn="auto">
              <a:lnSpc>
                <a:spcPts val="1680"/>
              </a:lnSpc>
              <a:spcBef>
                <a:spcPts val="360"/>
              </a:spcBef>
              <a:spcAft>
                <a:spcPts val="0"/>
              </a:spcAft>
              <a:defRPr/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Количество субъектов малого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b="1" spc="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среднего</a:t>
            </a:r>
            <a:endParaRPr sz="1400">
              <a:latin typeface="Arial"/>
              <a:cs typeface="Arial"/>
            </a:endParaRPr>
          </a:p>
          <a:p>
            <a:pPr marL="90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предпринимательства </a:t>
            </a:r>
            <a:r>
              <a:rPr b="1" dirty="0">
                <a:solidFill>
                  <a:srgbClr val="EC5238"/>
                </a:solidFill>
                <a:latin typeface="Arial"/>
                <a:cs typeface="Arial"/>
              </a:rPr>
              <a:t>– </a:t>
            </a:r>
            <a:r>
              <a:rPr b="1" spc="-5" dirty="0">
                <a:solidFill>
                  <a:srgbClr val="EC5238"/>
                </a:solidFill>
                <a:latin typeface="Arial"/>
                <a:cs typeface="Arial"/>
              </a:rPr>
              <a:t>20</a:t>
            </a:r>
            <a:r>
              <a:rPr b="1" spc="-6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rgbClr val="EC5238"/>
                </a:solidFill>
                <a:latin typeface="Arial"/>
                <a:cs typeface="Arial"/>
              </a:rPr>
              <a:t>462</a:t>
            </a:r>
            <a:endParaRPr>
              <a:latin typeface="Arial"/>
              <a:cs typeface="Arial"/>
            </a:endParaRPr>
          </a:p>
          <a:p>
            <a:pPr marL="90170" fontAlgn="auto">
              <a:spcBef>
                <a:spcPts val="1680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Численность занятых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сфере </a:t>
            </a:r>
            <a:r>
              <a:rPr sz="1400" b="1" spc="5" dirty="0">
                <a:solidFill>
                  <a:srgbClr val="552112"/>
                </a:solidFill>
                <a:latin typeface="Arial"/>
                <a:cs typeface="Arial"/>
              </a:rPr>
              <a:t>МСП </a:t>
            </a:r>
            <a:r>
              <a:rPr b="1" dirty="0">
                <a:solidFill>
                  <a:srgbClr val="EC5238"/>
                </a:solidFill>
                <a:latin typeface="Arial"/>
                <a:cs typeface="Arial"/>
              </a:rPr>
              <a:t>– </a:t>
            </a:r>
            <a:r>
              <a:rPr b="1" spc="-5" dirty="0">
                <a:solidFill>
                  <a:srgbClr val="EC5238"/>
                </a:solidFill>
                <a:latin typeface="Arial"/>
                <a:cs typeface="Arial"/>
              </a:rPr>
              <a:t>80 880</a:t>
            </a:r>
            <a:r>
              <a:rPr b="1" spc="-8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rgbClr val="EC5238"/>
                </a:solidFill>
                <a:latin typeface="Arial"/>
                <a:cs typeface="Arial"/>
              </a:rPr>
              <a:t>чел.</a:t>
            </a:r>
            <a:endParaRPr>
              <a:latin typeface="Arial"/>
              <a:cs typeface="Arial"/>
            </a:endParaRPr>
          </a:p>
        </p:txBody>
      </p:sp>
      <p:sp>
        <p:nvSpPr>
          <p:cNvPr id="13330" name="object 19"/>
          <p:cNvSpPr>
            <a:spLocks noChangeArrowheads="1"/>
          </p:cNvSpPr>
          <p:nvPr/>
        </p:nvSpPr>
        <p:spPr bwMode="auto">
          <a:xfrm>
            <a:off x="2938463" y="323850"/>
            <a:ext cx="5678487" cy="9540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3195638" y="431800"/>
            <a:ext cx="5114925" cy="514350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Arial Black" pitchFamily="34" charset="0"/>
              </a:rPr>
              <a:t>Отраслевая структура</a:t>
            </a:r>
          </a:p>
        </p:txBody>
      </p:sp>
      <p:sp>
        <p:nvSpPr>
          <p:cNvPr id="21" name="object 21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CA0AB39A-A58D-491C-B16B-5411C43B0AD2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object 2"/>
          <p:cNvSpPr>
            <a:spLocks noChangeArrowheads="1"/>
          </p:cNvSpPr>
          <p:nvPr/>
        </p:nvSpPr>
        <p:spPr bwMode="auto">
          <a:xfrm>
            <a:off x="2905125" y="1724025"/>
            <a:ext cx="7399338" cy="130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28988" y="1508125"/>
            <a:ext cx="6499225" cy="757238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z="4000" b="1" smtClean="0">
                <a:latin typeface="Calibri" pitchFamily="34" charset="0"/>
              </a:rPr>
              <a:t>Федеральный уровень – </a:t>
            </a:r>
            <a:r>
              <a:rPr lang="ru-RU" sz="4800" b="1" smtClean="0">
                <a:latin typeface="Calibri" pitchFamily="34" charset="0"/>
              </a:rPr>
              <a:t>646</a:t>
            </a:r>
            <a:endParaRPr lang="ru-RU" sz="4800" smtClean="0">
              <a:latin typeface="Calibri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00363" y="2219325"/>
            <a:ext cx="7356475" cy="768350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algn="ctr">
              <a:lnSpc>
                <a:spcPts val="2000"/>
              </a:lnSpc>
              <a:spcBef>
                <a:spcPts val="100"/>
              </a:spcBef>
            </a:pPr>
            <a:r>
              <a:rPr lang="ru-RU" b="1">
                <a:solidFill>
                  <a:srgbClr val="552112"/>
                </a:solidFill>
                <a:latin typeface="Calibri" pitchFamily="34" charset="0"/>
              </a:rPr>
              <a:t>(протокол заседания Правительственной комиссии по повышению</a:t>
            </a:r>
            <a:endParaRPr lang="ru-RU">
              <a:latin typeface="Calibri" pitchFamily="34" charset="0"/>
            </a:endParaRPr>
          </a:p>
          <a:p>
            <a:pPr algn="ctr">
              <a:lnSpc>
                <a:spcPts val="1838"/>
              </a:lnSpc>
              <a:spcBef>
                <a:spcPts val="175"/>
              </a:spcBef>
            </a:pPr>
            <a:r>
              <a:rPr lang="ru-RU" b="1">
                <a:solidFill>
                  <a:srgbClr val="552112"/>
                </a:solidFill>
                <a:latin typeface="Calibri" pitchFamily="34" charset="0"/>
              </a:rPr>
              <a:t>устойчивости развития Российской экономики Российской Федерации от  20 марта 2020 г. № 3)</a:t>
            </a:r>
            <a:endParaRPr lang="ru-RU">
              <a:latin typeface="Calibri" pitchFamily="34" charset="0"/>
            </a:endParaRPr>
          </a:p>
        </p:txBody>
      </p:sp>
      <p:sp>
        <p:nvSpPr>
          <p:cNvPr id="14340" name="object 5"/>
          <p:cNvSpPr>
            <a:spLocks noChangeArrowheads="1"/>
          </p:cNvSpPr>
          <p:nvPr/>
        </p:nvSpPr>
        <p:spPr bwMode="auto">
          <a:xfrm>
            <a:off x="71438" y="1408113"/>
            <a:ext cx="2847975" cy="242728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4341" name="object 6"/>
          <p:cNvSpPr>
            <a:spLocks noChangeArrowheads="1"/>
          </p:cNvSpPr>
          <p:nvPr/>
        </p:nvSpPr>
        <p:spPr bwMode="auto">
          <a:xfrm>
            <a:off x="822325" y="4462463"/>
            <a:ext cx="5156200" cy="477837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4342" name="object 7"/>
          <p:cNvSpPr>
            <a:spLocks noChangeArrowheads="1"/>
          </p:cNvSpPr>
          <p:nvPr/>
        </p:nvSpPr>
        <p:spPr bwMode="auto">
          <a:xfrm>
            <a:off x="5751513" y="4173538"/>
            <a:ext cx="917575" cy="1122362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4343" name="object 8"/>
          <p:cNvSpPr>
            <a:spLocks noChangeArrowheads="1"/>
          </p:cNvSpPr>
          <p:nvPr/>
        </p:nvSpPr>
        <p:spPr bwMode="auto">
          <a:xfrm>
            <a:off x="6072188" y="4079875"/>
            <a:ext cx="1643062" cy="12827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4344" name="object 9"/>
          <p:cNvSpPr>
            <a:spLocks noChangeArrowheads="1"/>
          </p:cNvSpPr>
          <p:nvPr/>
        </p:nvSpPr>
        <p:spPr bwMode="auto">
          <a:xfrm>
            <a:off x="1228725" y="4846638"/>
            <a:ext cx="5716588" cy="511175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4345" name="object 10"/>
          <p:cNvSpPr>
            <a:spLocks noChangeArrowheads="1"/>
          </p:cNvSpPr>
          <p:nvPr/>
        </p:nvSpPr>
        <p:spPr bwMode="auto">
          <a:xfrm>
            <a:off x="2832100" y="5080000"/>
            <a:ext cx="2198688" cy="511175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4346" name="object 11"/>
          <p:cNvSpPr>
            <a:spLocks noChangeArrowheads="1"/>
          </p:cNvSpPr>
          <p:nvPr/>
        </p:nvSpPr>
        <p:spPr bwMode="auto">
          <a:xfrm>
            <a:off x="4725988" y="5080000"/>
            <a:ext cx="376237" cy="511175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4347" name="object 12"/>
          <p:cNvSpPr>
            <a:spLocks noChangeArrowheads="1"/>
          </p:cNvSpPr>
          <p:nvPr/>
        </p:nvSpPr>
        <p:spPr bwMode="auto">
          <a:xfrm>
            <a:off x="4795838" y="5080000"/>
            <a:ext cx="500062" cy="511175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76288" y="4216400"/>
            <a:ext cx="6556375" cy="1212850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algn="ctr">
              <a:lnSpc>
                <a:spcPts val="5438"/>
              </a:lnSpc>
              <a:spcBef>
                <a:spcPts val="100"/>
              </a:spcBef>
            </a:pPr>
            <a:r>
              <a:rPr lang="ru-RU" sz="4000" b="1">
                <a:solidFill>
                  <a:srgbClr val="552112"/>
                </a:solidFill>
                <a:latin typeface="Calibri" pitchFamily="34" charset="0"/>
              </a:rPr>
              <a:t>Региональный уровень – </a:t>
            </a:r>
            <a:r>
              <a:rPr lang="ru-RU" sz="4600" b="1">
                <a:solidFill>
                  <a:srgbClr val="552112"/>
                </a:solidFill>
                <a:latin typeface="Calibri" pitchFamily="34" charset="0"/>
              </a:rPr>
              <a:t>121</a:t>
            </a:r>
            <a:endParaRPr lang="ru-RU" sz="4600">
              <a:latin typeface="Calibri" pitchFamily="34" charset="0"/>
            </a:endParaRPr>
          </a:p>
          <a:p>
            <a:pPr algn="ctr">
              <a:lnSpc>
                <a:spcPts val="1838"/>
              </a:lnSpc>
              <a:spcBef>
                <a:spcPts val="250"/>
              </a:spcBef>
            </a:pPr>
            <a:r>
              <a:rPr lang="ru-RU" b="1">
                <a:solidFill>
                  <a:srgbClr val="552112"/>
                </a:solidFill>
                <a:latin typeface="Calibri" pitchFamily="34" charset="0"/>
              </a:rPr>
              <a:t>(распоряжение Правительства Республики Мордовия  от 07.04.2020 г. 194-Р)</a:t>
            </a:r>
            <a:endParaRPr lang="ru-RU">
              <a:latin typeface="Calibri" pitchFamily="34" charset="0"/>
            </a:endParaRPr>
          </a:p>
        </p:txBody>
      </p:sp>
      <p:sp>
        <p:nvSpPr>
          <p:cNvPr id="14349" name="object 14"/>
          <p:cNvSpPr>
            <a:spLocks noChangeArrowheads="1"/>
          </p:cNvSpPr>
          <p:nvPr/>
        </p:nvSpPr>
        <p:spPr bwMode="auto">
          <a:xfrm>
            <a:off x="7513638" y="3721100"/>
            <a:ext cx="3178175" cy="3257550"/>
          </a:xfrm>
          <a:prstGeom prst="rect">
            <a:avLst/>
          </a:prstGeom>
          <a:blipFill dpi="0" rotWithShape="1">
            <a:blip r:embed="rId11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4350" name="object 15"/>
          <p:cNvSpPr>
            <a:spLocks noChangeArrowheads="1"/>
          </p:cNvSpPr>
          <p:nvPr/>
        </p:nvSpPr>
        <p:spPr bwMode="auto">
          <a:xfrm>
            <a:off x="809625" y="284163"/>
            <a:ext cx="9059863" cy="1220787"/>
          </a:xfrm>
          <a:prstGeom prst="rect">
            <a:avLst/>
          </a:prstGeom>
          <a:blipFill dpi="0" rotWithShape="1">
            <a:blip r:embed="rId1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43000" y="439738"/>
            <a:ext cx="8343900" cy="665162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4200" b="1" spc="-10" dirty="0">
                <a:solidFill>
                  <a:srgbClr val="552112"/>
                </a:solidFill>
                <a:latin typeface="Times New Roman"/>
                <a:cs typeface="Times New Roman"/>
              </a:rPr>
              <a:t>Системообразующие</a:t>
            </a:r>
            <a:r>
              <a:rPr sz="4200" b="1" spc="-50" dirty="0">
                <a:solidFill>
                  <a:srgbClr val="552112"/>
                </a:solidFill>
                <a:latin typeface="Times New Roman"/>
                <a:cs typeface="Times New Roman"/>
              </a:rPr>
              <a:t> </a:t>
            </a:r>
            <a:r>
              <a:rPr sz="4200" b="1" spc="-10" dirty="0">
                <a:solidFill>
                  <a:srgbClr val="552112"/>
                </a:solidFill>
                <a:latin typeface="Times New Roman"/>
                <a:cs typeface="Times New Roman"/>
              </a:rPr>
              <a:t>предприятия</a:t>
            </a:r>
            <a:endParaRPr sz="4200" dirty="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E96019F2-DF9E-4B4A-A1AF-036E88F23107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object 2"/>
          <p:cNvSpPr>
            <a:spLocks noChangeArrowheads="1"/>
          </p:cNvSpPr>
          <p:nvPr/>
        </p:nvSpPr>
        <p:spPr bwMode="auto">
          <a:xfrm>
            <a:off x="2898775" y="550863"/>
            <a:ext cx="5886450" cy="86836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/>
        <p:txBody>
          <a:bodyPr tIns="207156"/>
          <a:lstStyle/>
          <a:p>
            <a:pPr marL="2497138" indent="-247650" eaLnBrk="1" hangingPunct="1">
              <a:lnSpc>
                <a:spcPts val="3263"/>
              </a:lnSpc>
              <a:spcBef>
                <a:spcPts val="700"/>
              </a:spcBef>
            </a:pPr>
            <a:r>
              <a:rPr lang="ru-RU" smtClean="0">
                <a:latin typeface="Arial Black" pitchFamily="34" charset="0"/>
              </a:rPr>
              <a:t>Налоговые преференции  (региональный аспект)</a:t>
            </a:r>
          </a:p>
        </p:txBody>
      </p:sp>
      <p:sp>
        <p:nvSpPr>
          <p:cNvPr id="15363" name="object 4"/>
          <p:cNvSpPr>
            <a:spLocks noChangeArrowheads="1"/>
          </p:cNvSpPr>
          <p:nvPr/>
        </p:nvSpPr>
        <p:spPr bwMode="auto">
          <a:xfrm>
            <a:off x="0" y="2822575"/>
            <a:ext cx="2679700" cy="21256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62238" y="2219325"/>
            <a:ext cx="5373687" cy="39052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2400" b="1" spc="-15" dirty="0">
                <a:solidFill>
                  <a:srgbClr val="552112"/>
                </a:solidFill>
                <a:latin typeface="Arial"/>
                <a:cs typeface="Arial"/>
              </a:rPr>
              <a:t>Продление </a:t>
            </a:r>
            <a:r>
              <a:rPr sz="2400" b="1" spc="-10" dirty="0">
                <a:solidFill>
                  <a:srgbClr val="552112"/>
                </a:solidFill>
                <a:latin typeface="Arial"/>
                <a:cs typeface="Arial"/>
              </a:rPr>
              <a:t>сроков уплаты</a:t>
            </a:r>
            <a:r>
              <a:rPr sz="2400" b="1" spc="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400" b="1" spc="-15" dirty="0">
                <a:solidFill>
                  <a:srgbClr val="552112"/>
                </a:solidFill>
                <a:latin typeface="Arial"/>
                <a:cs typeface="Arial"/>
              </a:rPr>
              <a:t>налогов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53422548-A306-4217-830A-38598D754041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spc="1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62238" y="2892425"/>
            <a:ext cx="7650162" cy="39052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298450" indent="-285750">
              <a:spcBef>
                <a:spcPts val="100"/>
              </a:spcBef>
              <a:buFont typeface="Wingdings" pitchFamily="2" charset="2"/>
              <a:buChar char=""/>
              <a:tabLst>
                <a:tab pos="298450" algn="l"/>
              </a:tabLst>
            </a:pPr>
            <a:r>
              <a:rPr lang="ru-RU" sz="1200">
                <a:solidFill>
                  <a:srgbClr val="552112"/>
                </a:solidFill>
                <a:cs typeface="Arial" charset="0"/>
              </a:rPr>
              <a:t>Постановление Правительства Российской Федерации от 02.04.2020 № 409 «О мерах по обеспечению  устойчивого развития экономики»</a:t>
            </a:r>
            <a:endParaRPr lang="ru-RU" sz="1200">
              <a:cs typeface="Arial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62238" y="3560763"/>
            <a:ext cx="6540500" cy="635000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2000" b="1">
                <a:solidFill>
                  <a:srgbClr val="552112"/>
                </a:solidFill>
                <a:cs typeface="Arial" charset="0"/>
              </a:rPr>
              <a:t>Продление срока предоставления отчётности всем  компаниям и ИП</a:t>
            </a:r>
            <a:endParaRPr lang="ru-RU" sz="2000">
              <a:cs typeface="Arial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662238" y="4478338"/>
            <a:ext cx="7515225" cy="39052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84785" indent="-172720" fontAlgn="auto">
              <a:spcBef>
                <a:spcPts val="100"/>
              </a:spcBef>
              <a:spcAft>
                <a:spcPts val="0"/>
              </a:spcAft>
              <a:buFont typeface="Wingdings"/>
              <a:buChar char=""/>
              <a:tabLst>
                <a:tab pos="185420" algn="l"/>
              </a:tabLst>
              <a:defRPr/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Российской Федерации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02.04.2020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№ 409 «О мерах по</a:t>
            </a:r>
            <a:r>
              <a:rPr sz="1200" spc="-1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обеспечению</a:t>
            </a:r>
            <a:endParaRPr sz="1200">
              <a:latin typeface="Arial"/>
              <a:cs typeface="Arial"/>
            </a:endParaRPr>
          </a:p>
          <a:p>
            <a:pPr marL="18478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устойчивого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развития</a:t>
            </a:r>
            <a:r>
              <a:rPr sz="1200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экономики»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62238" y="5145088"/>
            <a:ext cx="5459412" cy="331787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Снижение </a:t>
            </a:r>
            <a:r>
              <a:rPr sz="2000" b="1" spc="-15" dirty="0">
                <a:solidFill>
                  <a:srgbClr val="552112"/>
                </a:solidFill>
                <a:latin typeface="Arial"/>
                <a:cs typeface="Arial"/>
              </a:rPr>
              <a:t>тарифов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страховым</a:t>
            </a:r>
            <a:r>
              <a:rPr sz="2000" b="1" spc="-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взносам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62238" y="5757863"/>
            <a:ext cx="7661275" cy="57467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84150" indent="-171450">
              <a:spcBef>
                <a:spcPts val="100"/>
              </a:spcBef>
              <a:buFont typeface="Wingdings" pitchFamily="2" charset="2"/>
              <a:buChar char=""/>
              <a:tabLst>
                <a:tab pos="184150" algn="l"/>
              </a:tabLst>
            </a:pPr>
            <a:r>
              <a:rPr lang="ru-RU" sz="1200">
                <a:solidFill>
                  <a:srgbClr val="552112"/>
                </a:solidFill>
                <a:cs typeface="Arial" charset="0"/>
              </a:rPr>
              <a:t>Федеральный закон от 01.04.2020 № 102-ФЗ «О внесении изменений в части первую и вторую  Налогового кодекса Российской Федерации и отдельные законодательные акты Российской Федерации»  (Статья 6)</a:t>
            </a:r>
            <a:endParaRPr lang="ru-RU" sz="1200">
              <a:cs typeface="Arial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620838" y="2324100"/>
          <a:ext cx="8464550" cy="4402138"/>
        </p:xfrm>
        <a:graphic>
          <a:graphicData uri="http://schemas.openxmlformats.org/drawingml/2006/table">
            <a:tbl>
              <a:tblPr/>
              <a:tblGrid>
                <a:gridCol w="6386512"/>
                <a:gridCol w="2078038"/>
              </a:tblGrid>
              <a:tr h="593725">
                <a:tc>
                  <a:txBody>
                    <a:bodyPr/>
                    <a:lstStyle/>
                    <a:p>
                      <a:pPr marL="127000" marR="0" lvl="0" indent="0" algn="l" defTabSz="914400" rtl="0" eaLnBrk="1" fontAlgn="base" latinLnBrk="0" hangingPunct="1">
                        <a:lnSpc>
                          <a:spcPts val="15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Продление срока уплаты налога на прибыль, УСН, ЕСХН за 2019 год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325" marR="0" lvl="0" indent="0" algn="ctr" defTabSz="914400" rtl="0" eaLnBrk="1" fontAlgn="base" latinLnBrk="0" hangingPunct="1">
                        <a:lnSpc>
                          <a:spcPts val="15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действия меры: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603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6 месяцев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9013">
                <a:tc>
                  <a:txBody>
                    <a:bodyPr/>
                    <a:lstStyle/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Продление срока уплаты налогов (авансовых платежей по налогу),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 исключением НДС и НДФЛ, за отчётные периоды, приходящиеся на I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квартал 2020 года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3335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44525" marR="0" lvl="0" indent="-45720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действия меры:  6 месяцев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0160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9013">
                <a:tc>
                  <a:txBody>
                    <a:bodyPr/>
                    <a:lstStyle/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Продление срока уплаты налогов (авансовых платежей по налогу),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 исключением НДС и НДФЛ, за отчётные периоды, приходящиеся на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полугодие (II квартал) 2020 года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3335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3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действия меры: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603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4 месяца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3335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5075">
                <a:tc>
                  <a:txBody>
                    <a:bodyPr/>
                    <a:lstStyle/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Продление сроков уплаты авансовых платежей по транспортному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налогу, налогу на имущество организаций и земельному налогу (в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270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регионах, в которых установлены авансовые платежи) за I квартал 2020  года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3335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73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действия меры: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873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30 декабря 2020 г.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3335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725">
                <a:tc>
                  <a:txBody>
                    <a:bodyPr/>
                    <a:lstStyle/>
                    <a:p>
                      <a:pPr marL="1270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Продление сроков уплаты НДФЛ за 2019 год в соответствии с п. 6 ст. 227  Кодекса (для ИП)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00965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68325" marR="0" lvl="0" indent="-38100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действия меры:  на 3 месяца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00965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396" name="object 3"/>
          <p:cNvSpPr>
            <a:spLocks noChangeArrowheads="1"/>
          </p:cNvSpPr>
          <p:nvPr/>
        </p:nvSpPr>
        <p:spPr bwMode="auto">
          <a:xfrm>
            <a:off x="822325" y="536575"/>
            <a:ext cx="8969375" cy="17843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81088" y="646113"/>
            <a:ext cx="8269287" cy="1343025"/>
          </a:xfrm>
        </p:spPr>
        <p:txBody>
          <a:bodyPr tIns="86995"/>
          <a:lstStyle/>
          <a:p>
            <a:pPr marL="11113" eaLnBrk="1" hangingPunct="1">
              <a:lnSpc>
                <a:spcPts val="3275"/>
              </a:lnSpc>
              <a:spcBef>
                <a:spcPts val="688"/>
              </a:spcBef>
            </a:pPr>
            <a:r>
              <a:rPr lang="ru-RU" smtClean="0">
                <a:latin typeface="Arial Black" pitchFamily="34" charset="0"/>
              </a:rPr>
              <a:t>Продление сроков уплаты налогов  для организаций и ИП из наиболее  пострадавших отраслей</a:t>
            </a:r>
          </a:p>
        </p:txBody>
      </p:sp>
      <p:sp>
        <p:nvSpPr>
          <p:cNvPr id="16398" name="object 5"/>
          <p:cNvSpPr>
            <a:spLocks noChangeArrowheads="1"/>
          </p:cNvSpPr>
          <p:nvPr/>
        </p:nvSpPr>
        <p:spPr bwMode="auto">
          <a:xfrm>
            <a:off x="141288" y="3227388"/>
            <a:ext cx="1244600" cy="13589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" name="object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A02B565E-7690-411C-8A2F-3B8E34F5C245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420938" y="2692400"/>
          <a:ext cx="7216775" cy="2882900"/>
        </p:xfrm>
        <a:graphic>
          <a:graphicData uri="http://schemas.openxmlformats.org/drawingml/2006/table">
            <a:tbl>
              <a:tblPr/>
              <a:tblGrid>
                <a:gridCol w="5510212"/>
                <a:gridCol w="1706563"/>
              </a:tblGrid>
              <a:tr h="644525">
                <a:tc gridSpan="2">
                  <a:txBody>
                    <a:bodyPr/>
                    <a:lstStyle/>
                    <a:p>
                      <a:pPr marL="82550" marR="0" lvl="0" indent="0" algn="ctr" defTabSz="914400" rtl="0" eaLnBrk="1" fontAlgn="base" latinLnBrk="0" hangingPunct="1">
                        <a:lnSpc>
                          <a:spcPts val="15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Для микропредприятий, ведущих деятельность в наиболее пострадавших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8255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отраслях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8375">
                <a:tc>
                  <a:txBody>
                    <a:bodyPr/>
                    <a:lstStyle/>
                    <a:p>
                      <a:pPr marL="1270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Продление срока уплаты страховых взносов за март-май 2020  года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51765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4150" marR="0" lvl="0" indent="8890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действия  меры: 6 месяцев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51765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8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Продление срока уплаты страховых взносов за июнь-июль  2020 года и страховых взносов, исчисленных с суммы дохода  ИП, превышающей 300 000 рублей, подлежащих уплате не  позднее 1 июля 2020 года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508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действия  меры: 4 месяца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508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15" name="object 3"/>
          <p:cNvSpPr>
            <a:spLocks noChangeArrowheads="1"/>
          </p:cNvSpPr>
          <p:nvPr/>
        </p:nvSpPr>
        <p:spPr bwMode="auto">
          <a:xfrm>
            <a:off x="822325" y="536575"/>
            <a:ext cx="8969375" cy="17843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81088" y="646113"/>
            <a:ext cx="8269287" cy="1343025"/>
          </a:xfrm>
        </p:spPr>
        <p:txBody>
          <a:bodyPr tIns="86995"/>
          <a:lstStyle/>
          <a:p>
            <a:pPr marL="11113" eaLnBrk="1" hangingPunct="1">
              <a:lnSpc>
                <a:spcPts val="3275"/>
              </a:lnSpc>
              <a:spcBef>
                <a:spcPts val="688"/>
              </a:spcBef>
            </a:pPr>
            <a:r>
              <a:rPr lang="ru-RU" smtClean="0">
                <a:latin typeface="Arial Black" pitchFamily="34" charset="0"/>
              </a:rPr>
              <a:t>Продление сроков уплаты налогов  для организаций и ИП из наиболее  пострадавших отраслей</a:t>
            </a:r>
          </a:p>
        </p:txBody>
      </p:sp>
      <p:sp>
        <p:nvSpPr>
          <p:cNvPr id="17417" name="object 5"/>
          <p:cNvSpPr>
            <a:spLocks noChangeArrowheads="1"/>
          </p:cNvSpPr>
          <p:nvPr/>
        </p:nvSpPr>
        <p:spPr bwMode="auto">
          <a:xfrm>
            <a:off x="987425" y="3292475"/>
            <a:ext cx="1243013" cy="13604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" name="object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374A3687-57DE-4FC1-9FF5-426408C402EA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620838" y="2324100"/>
          <a:ext cx="8462962" cy="4157663"/>
        </p:xfrm>
        <a:graphic>
          <a:graphicData uri="http://schemas.openxmlformats.org/drawingml/2006/table">
            <a:tbl>
              <a:tblPr/>
              <a:tblGrid>
                <a:gridCol w="6386512"/>
                <a:gridCol w="2076450"/>
              </a:tblGrid>
              <a:tr h="593725">
                <a:tc gridSpan="2">
                  <a:txBody>
                    <a:bodyPr/>
                    <a:lstStyle/>
                    <a:p>
                      <a:pPr marL="55563" marR="0" lvl="0" indent="0" algn="ctr" defTabSz="914400" rtl="0" eaLnBrk="1" fontAlgn="base" latinLnBrk="0" hangingPunct="1">
                        <a:lnSpc>
                          <a:spcPts val="15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Для организаций и ИП, не включённых в реестр МСП,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55563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но ведущих деятельность в наиболее пострадавших отраслях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44538">
                <a:tc>
                  <a:txBody>
                    <a:bodyPr/>
                    <a:lstStyle/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Продление срока уплаты налога на прибыль, УСН, ЕСХН за 2019 год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3335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92150" marR="0" lvl="0" indent="-504825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действия меры:  3 месяца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0160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9013">
                <a:tc>
                  <a:txBody>
                    <a:bodyPr/>
                    <a:lstStyle/>
                    <a:p>
                      <a:pPr marL="1270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Продление срока уплаты налогов (авансовых платежей по налогу), за  исключением НДС и НДФЛ, за отчётные периоды, приходящиеся на I  квартал 2020 года и на полугодие (II квартал) 2020 года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00965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92150" marR="0" lvl="0" indent="-504825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действия меры:  3 месяца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00965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5075">
                <a:tc>
                  <a:txBody>
                    <a:bodyPr/>
                    <a:lstStyle/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Продление сроков уплаты авансовых платежей по транспортному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налогу, налогу на имущество организаций и земельному налогу (в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270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регионах, в которых установлены авансовые платежи) за I квартал 2020  года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3335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3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действия меры: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603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30 июля 2020 г.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3335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725">
                <a:tc>
                  <a:txBody>
                    <a:bodyPr/>
                    <a:lstStyle/>
                    <a:p>
                      <a:pPr marL="1270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Продление сроков уплаты НДФЛ за 2019 год в соответствии с п. 6 ст. 227  Кодекса (для ИП)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00965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92150" marR="0" lvl="0" indent="-504825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действия меры:  3 месяца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100965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43" name="object 3"/>
          <p:cNvSpPr>
            <a:spLocks noChangeArrowheads="1"/>
          </p:cNvSpPr>
          <p:nvPr/>
        </p:nvSpPr>
        <p:spPr bwMode="auto">
          <a:xfrm>
            <a:off x="822325" y="536575"/>
            <a:ext cx="8969375" cy="17843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81088" y="646113"/>
            <a:ext cx="8269287" cy="1343025"/>
          </a:xfrm>
        </p:spPr>
        <p:txBody>
          <a:bodyPr tIns="86995"/>
          <a:lstStyle/>
          <a:p>
            <a:pPr marL="11113" eaLnBrk="1" hangingPunct="1">
              <a:lnSpc>
                <a:spcPts val="3275"/>
              </a:lnSpc>
              <a:spcBef>
                <a:spcPts val="688"/>
              </a:spcBef>
            </a:pPr>
            <a:r>
              <a:rPr lang="ru-RU" smtClean="0">
                <a:latin typeface="Arial Black" pitchFamily="34" charset="0"/>
              </a:rPr>
              <a:t>Продление сроков уплаты налогов  для организаций и ИП из наиболее  пострадавших отраслей</a:t>
            </a:r>
          </a:p>
        </p:txBody>
      </p:sp>
      <p:sp>
        <p:nvSpPr>
          <p:cNvPr id="18445" name="object 5"/>
          <p:cNvSpPr>
            <a:spLocks noChangeArrowheads="1"/>
          </p:cNvSpPr>
          <p:nvPr/>
        </p:nvSpPr>
        <p:spPr bwMode="auto">
          <a:xfrm>
            <a:off x="141288" y="3227388"/>
            <a:ext cx="1244600" cy="13589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" name="object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E1AA76D6-368D-4824-B99E-1EB2E8FC3240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41300" y="1957388"/>
          <a:ext cx="10198100" cy="5386387"/>
        </p:xfrm>
        <a:graphic>
          <a:graphicData uri="http://schemas.openxmlformats.org/drawingml/2006/table">
            <a:tbl>
              <a:tblPr/>
              <a:tblGrid>
                <a:gridCol w="2286000"/>
                <a:gridCol w="7912100"/>
              </a:tblGrid>
              <a:tr h="444500">
                <a:tc>
                  <a:txBody>
                    <a:bodyPr/>
                    <a:lstStyle/>
                    <a:p>
                      <a:pPr marL="127000" marR="0" lvl="0" indent="0" algn="l" defTabSz="914400" rtl="0" eaLnBrk="1" fontAlgn="base" latinLnBrk="0" hangingPunct="1">
                        <a:lnSpc>
                          <a:spcPts val="3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Отсрочка</a:t>
                      </a: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469900" marR="0" lvl="0" indent="-207963" algn="just" defTabSz="914400" rtl="0" eaLnBrk="1" fontAlgn="base" latinLnBrk="0" hangingPunct="1">
                        <a:lnSpc>
                          <a:spcPts val="21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471488" algn="l"/>
                        </a:tabLst>
                      </a:pPr>
                      <a:r>
                        <a:rPr kumimoji="0" lang="ru-RU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Выручка снизилась более чем на 50%, или есть</a:t>
                      </a:r>
                    </a:p>
                    <a:p>
                      <a:pPr marL="469900" marR="0" lvl="0" indent="-207963" algn="just" defTabSz="914400" rtl="0" eaLnBrk="1" fontAlgn="base" latinLnBrk="0" hangingPunct="1">
                        <a:lnSpc>
                          <a:spcPct val="10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71488" algn="l"/>
                        </a:tabLst>
                      </a:pPr>
                      <a:r>
                        <a:rPr kumimoji="0" lang="ru-RU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убыток при одновременном снижении выручки  более чем на 30% - </a:t>
                      </a:r>
                      <a:r>
                        <a:rPr kumimoji="0" lang="ru-RU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EC523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год</a:t>
                      </a:r>
                    </a:p>
                    <a:p>
                      <a:pPr marL="469900" marR="0" lvl="0" indent="-207963" algn="just" defTabSz="914400" rtl="0" eaLnBrk="1" fontAlgn="base" latinLnBrk="0" hangingPunct="1">
                        <a:lnSpc>
                          <a:spcPct val="10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71488" algn="l"/>
                        </a:tabLst>
                      </a:pP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EC523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69900" marR="0" lvl="0" indent="-207963" algn="just" defTabSz="914400" rtl="0" eaLnBrk="1" fontAlgn="base" latinLnBrk="0" hangingPunct="1">
                        <a:lnSpc>
                          <a:spcPts val="2375"/>
                        </a:lnSpc>
                        <a:spcBef>
                          <a:spcPts val="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471488" algn="l"/>
                        </a:tabLst>
                      </a:pPr>
                      <a:r>
                        <a:rPr kumimoji="0" lang="ru-RU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Выручка снизилась более чем на 30%, или есть   убыток при одновременном снижении выручки  более чем на 20% - </a:t>
                      </a:r>
                      <a:r>
                        <a:rPr kumimoji="0" lang="ru-RU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EC523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 месяцев</a:t>
                      </a:r>
                    </a:p>
                    <a:p>
                      <a:pPr marL="469900" marR="0" lvl="0" indent="-207963" algn="just" defTabSz="914400" rtl="0" eaLnBrk="1" fontAlgn="base" latinLnBrk="0" hangingPunct="1">
                        <a:lnSpc>
                          <a:spcPts val="2375"/>
                        </a:lnSpc>
                        <a:spcBef>
                          <a:spcPts val="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471488" algn="l"/>
                        </a:tabLst>
                      </a:pP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EC523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69900" marR="0" lvl="0" indent="-207963" algn="just" defTabSz="914400" rtl="0" eaLnBrk="1" fontAlgn="base" latinLnBrk="0" hangingPunct="1">
                        <a:lnSpc>
                          <a:spcPts val="228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471488" algn="l"/>
                        </a:tabLst>
                      </a:pPr>
                      <a:r>
                        <a:rPr kumimoji="0" lang="ru-RU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Выручка снизилась более чем на 20%, или есть убыток при одновременном снижении выручки  более чем на 10% - </a:t>
                      </a:r>
                      <a:r>
                        <a:rPr kumimoji="0" lang="ru-RU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EC523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месяцев</a:t>
                      </a:r>
                    </a:p>
                    <a:p>
                      <a:pPr marL="469900" marR="0" lvl="0" indent="-207963" algn="just" defTabSz="914400" rtl="0" eaLnBrk="1" fontAlgn="base" latinLnBrk="0" hangingPunct="1">
                        <a:lnSpc>
                          <a:spcPct val="10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71488" algn="l"/>
                        </a:tabLst>
                      </a:pP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EC523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69900" marR="0" lvl="0" indent="-2079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471488" algn="l"/>
                        </a:tabLst>
                      </a:pPr>
                      <a:r>
                        <a:rPr kumimoji="0" lang="ru-RU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случаи – </a:t>
                      </a:r>
                      <a:r>
                        <a:rPr kumimoji="0" lang="ru-RU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EC523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месяца</a:t>
                      </a:r>
                    </a:p>
                    <a:p>
                      <a:pPr marL="469900" marR="0" lvl="0" indent="-2079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471488" algn="l"/>
                        </a:tabLst>
                      </a:pP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EC523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69900" marR="0" lvl="0" indent="-2079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471488" algn="l"/>
                        </a:tabLst>
                      </a:pP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EC523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69900" marR="0" lvl="0" indent="-2079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471488" algn="l"/>
                        </a:tabLst>
                      </a:pP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EC523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69900" marR="0" lvl="0" indent="-2079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471488" algn="l"/>
                        </a:tabLst>
                      </a:pP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EC523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69900" marR="0" lvl="0" indent="-2079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71488" algn="l"/>
                        </a:tabLst>
                      </a:pPr>
                      <a:r>
                        <a:rPr kumimoji="0" lang="ru-RU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При снижении выручки организации более чем на 50%</a:t>
                      </a:r>
                    </a:p>
                    <a:p>
                      <a:pPr marL="469900" marR="0" lvl="0" indent="-2079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71488" algn="l"/>
                        </a:tabLst>
                      </a:pP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55211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69900" marR="0" lvl="0" indent="-207963" algn="l" defTabSz="914400" rtl="0" eaLnBrk="1" fontAlgn="base" latinLnBrk="0" hangingPunct="1">
                        <a:lnSpc>
                          <a:spcPts val="2738"/>
                        </a:lnSpc>
                        <a:spcBef>
                          <a:spcPts val="1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71488" algn="l"/>
                        </a:tabLst>
                      </a:pPr>
                      <a:r>
                        <a:rPr kumimoji="0" lang="ru-RU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5211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Есть убыток при одновременном снижении  выручки более чем на 30%</a:t>
                      </a:r>
                    </a:p>
                  </a:txBody>
                  <a:tcPr marL="0" marR="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 3 месяцев до 1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270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09725">
                <a:tc>
                  <a:txBody>
                    <a:bodyPr/>
                    <a:lstStyle/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года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6985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4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Рассрочка</a:t>
                      </a: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11225">
                <a:tc>
                  <a:txBody>
                    <a:bodyPr/>
                    <a:lstStyle/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 1 года до 3 лет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143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464" name="object 3"/>
          <p:cNvSpPr>
            <a:spLocks noChangeArrowheads="1"/>
          </p:cNvSpPr>
          <p:nvPr/>
        </p:nvSpPr>
        <p:spPr bwMode="auto">
          <a:xfrm>
            <a:off x="839788" y="573088"/>
            <a:ext cx="8909050" cy="14684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50925" y="663575"/>
            <a:ext cx="8332788" cy="1096963"/>
          </a:xfrm>
        </p:spPr>
        <p:txBody>
          <a:bodyPr tIns="12700"/>
          <a:lstStyle/>
          <a:p>
            <a:pPr eaLnBrk="1" hangingPunct="1">
              <a:lnSpc>
                <a:spcPts val="2650"/>
              </a:lnSpc>
              <a:spcBef>
                <a:spcPts val="250"/>
              </a:spcBef>
            </a:pPr>
            <a:r>
              <a:rPr lang="ru-RU" sz="2600" smtClean="0">
                <a:latin typeface="Arial Black" pitchFamily="34" charset="0"/>
              </a:rPr>
              <a:t>Условия для определения сроков</a:t>
            </a:r>
            <a:br>
              <a:rPr lang="ru-RU" sz="2600" smtClean="0">
                <a:latin typeface="Arial Black" pitchFamily="34" charset="0"/>
              </a:rPr>
            </a:br>
            <a:r>
              <a:rPr lang="ru-RU" sz="2600" smtClean="0">
                <a:latin typeface="Arial Black" pitchFamily="34" charset="0"/>
              </a:rPr>
              <a:t>предоставления отсрочки: для организаций  и ИП из наиболее пострадавших отраслей</a:t>
            </a:r>
          </a:p>
        </p:txBody>
      </p:sp>
      <p:sp>
        <p:nvSpPr>
          <p:cNvPr id="19466" name="object 5"/>
          <p:cNvSpPr>
            <a:spLocks noChangeArrowheads="1"/>
          </p:cNvSpPr>
          <p:nvPr/>
        </p:nvSpPr>
        <p:spPr bwMode="auto">
          <a:xfrm>
            <a:off x="317500" y="3248025"/>
            <a:ext cx="2286000" cy="25146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" name="object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96CBAE8E-18DF-4AEF-BC75-B193986AEEBD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object 2"/>
          <p:cNvSpPr>
            <a:spLocks noChangeArrowheads="1"/>
          </p:cNvSpPr>
          <p:nvPr/>
        </p:nvSpPr>
        <p:spPr bwMode="auto">
          <a:xfrm>
            <a:off x="1155700" y="466725"/>
            <a:ext cx="8653463" cy="13700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/>
        <p:txBody>
          <a:bodyPr tIns="351936"/>
          <a:lstStyle/>
          <a:p>
            <a:pPr marL="857250" indent="-68263" eaLnBrk="1" hangingPunct="1">
              <a:lnSpc>
                <a:spcPts val="3263"/>
              </a:lnSpc>
              <a:spcBef>
                <a:spcPts val="700"/>
              </a:spcBef>
            </a:pPr>
            <a:r>
              <a:rPr lang="ru-RU" smtClean="0">
                <a:latin typeface="Arial Black" pitchFamily="34" charset="0"/>
              </a:rPr>
              <a:t>Продление срока предоставления  отчётности всем компаниям и ИП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187700" y="2038350"/>
            <a:ext cx="6805613" cy="4556125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Продление срока представления: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1600">
              <a:cs typeface="Arial" charset="0"/>
            </a:endParaRPr>
          </a:p>
          <a:p>
            <a:pPr marL="12700">
              <a:buSzPct val="94000"/>
              <a:buFont typeface="Wingdings" pitchFamily="2" charset="2"/>
              <a:buChar char=""/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Всех деклараций (расчётов по авансовым платежам), кроме НДС, и  бухгалтерской отчётности, срок сдачи которых приходится на март-май  2020 года</a:t>
            </a:r>
            <a:endParaRPr lang="ru-RU" sz="1600">
              <a:cs typeface="Arial" charset="0"/>
            </a:endParaRPr>
          </a:p>
          <a:p>
            <a:pPr marL="12700">
              <a:buSzPct val="94000"/>
              <a:buFont typeface="Wingdings" pitchFamily="2" charset="2"/>
              <a:buChar char=""/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Представления организациями финансового рынка (ОФР) в  налоговые органы финансовой информации (отчётности о клиентах –  иностранных налоговых резидентах) за 2019 отчётный год и</a:t>
            </a:r>
            <a:endParaRPr lang="ru-RU" sz="1600">
              <a:cs typeface="Arial" charset="0"/>
            </a:endParaRPr>
          </a:p>
          <a:p>
            <a:pPr marL="12700">
              <a:lnSpc>
                <a:spcPts val="1900"/>
              </a:lnSpc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предыдущие отчётные годы</a:t>
            </a:r>
            <a:endParaRPr lang="ru-RU" sz="1600">
              <a:cs typeface="Arial" charset="0"/>
            </a:endParaRPr>
          </a:p>
          <a:p>
            <a:pPr marL="12700">
              <a:lnSpc>
                <a:spcPts val="1900"/>
              </a:lnSpc>
              <a:buSzPct val="94000"/>
              <a:buFont typeface="Wingdings" pitchFamily="2" charset="2"/>
              <a:buChar char=""/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Заявлений о проведении налогового мониторинга за 2021 год</a:t>
            </a:r>
            <a:endParaRPr lang="ru-RU" sz="1600">
              <a:cs typeface="Arial" charset="0"/>
            </a:endParaRPr>
          </a:p>
          <a:p>
            <a:pPr marL="12700">
              <a:spcBef>
                <a:spcPts val="1200"/>
              </a:spcBef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Срок действия меры: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на 3 месяца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1600">
              <a:cs typeface="Arial" charset="0"/>
            </a:endParaRPr>
          </a:p>
          <a:p>
            <a:pPr marL="12700">
              <a:buSzPct val="94000"/>
              <a:buFont typeface="Wingdings" pitchFamily="2" charset="2"/>
              <a:buChar char=""/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Продление на 20 рабочих дней представления документов,</a:t>
            </a:r>
            <a:endParaRPr lang="ru-RU" sz="1600">
              <a:cs typeface="Arial" charset="0"/>
            </a:endParaRPr>
          </a:p>
          <a:p>
            <a:pPr marL="12700"/>
            <a:r>
              <a:rPr lang="ru-RU" sz="1600">
                <a:solidFill>
                  <a:srgbClr val="552112"/>
                </a:solidFill>
                <a:cs typeface="Arial" charset="0"/>
              </a:rPr>
              <a:t>пояснений по требованиям, полученным в срок с 1 марта по 1 июня  2020 года</a:t>
            </a:r>
            <a:endParaRPr lang="ru-RU" sz="1600">
              <a:cs typeface="Arial" charset="0"/>
            </a:endParaRPr>
          </a:p>
          <a:p>
            <a:pPr marL="12700">
              <a:buSzPct val="94000"/>
              <a:buFont typeface="Wingdings" pitchFamily="2" charset="2"/>
              <a:buChar char=""/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Продление на 10 рабочих дней представления документов,</a:t>
            </a:r>
            <a:endParaRPr lang="ru-RU" sz="1600">
              <a:cs typeface="Arial" charset="0"/>
            </a:endParaRPr>
          </a:p>
          <a:p>
            <a:pPr marL="12700">
              <a:lnSpc>
                <a:spcPts val="1875"/>
              </a:lnSpc>
              <a:spcBef>
                <a:spcPts val="100"/>
              </a:spcBef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пояснений по требованиям по НДС, полученным в срок с 1 марта по 1  июня 2020 года</a:t>
            </a:r>
            <a:endParaRPr lang="ru-RU" sz="1600">
              <a:cs typeface="Arial" charset="0"/>
            </a:endParaRPr>
          </a:p>
        </p:txBody>
      </p:sp>
      <p:sp>
        <p:nvSpPr>
          <p:cNvPr id="20484" name="object 5"/>
          <p:cNvSpPr>
            <a:spLocks noChangeArrowheads="1"/>
          </p:cNvSpPr>
          <p:nvPr/>
        </p:nvSpPr>
        <p:spPr bwMode="auto">
          <a:xfrm>
            <a:off x="720725" y="2879725"/>
            <a:ext cx="2281238" cy="23733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" name="object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8550C1F5-B291-470C-A70F-8CC636C18C8D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object 2"/>
          <p:cNvSpPr>
            <a:spLocks noChangeArrowheads="1"/>
          </p:cNvSpPr>
          <p:nvPr/>
        </p:nvSpPr>
        <p:spPr bwMode="auto">
          <a:xfrm>
            <a:off x="2265363" y="1071563"/>
            <a:ext cx="7227887" cy="4556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41550" y="963613"/>
            <a:ext cx="7229475" cy="514350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Arial Black" pitchFamily="34" charset="0"/>
              </a:rPr>
              <a:t>Мораторий на рост взносов ИП</a:t>
            </a:r>
          </a:p>
        </p:txBody>
      </p:sp>
      <p:sp>
        <p:nvSpPr>
          <p:cNvPr id="21507" name="object 4"/>
          <p:cNvSpPr>
            <a:spLocks/>
          </p:cNvSpPr>
          <p:nvPr/>
        </p:nvSpPr>
        <p:spPr bwMode="auto">
          <a:xfrm>
            <a:off x="836613" y="361950"/>
            <a:ext cx="554037" cy="120650"/>
          </a:xfrm>
          <a:custGeom>
            <a:avLst/>
            <a:gdLst/>
            <a:ahLst/>
            <a:cxnLst>
              <a:cxn ang="0">
                <a:pos x="553212" y="0"/>
              </a:cxn>
              <a:cxn ang="0">
                <a:pos x="0" y="0"/>
              </a:cxn>
              <a:cxn ang="0">
                <a:pos x="0" y="118872"/>
              </a:cxn>
              <a:cxn ang="0">
                <a:pos x="553212" y="118872"/>
              </a:cxn>
              <a:cxn ang="0">
                <a:pos x="553212" y="0"/>
              </a:cxn>
            </a:cxnLst>
            <a:rect l="0" t="0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" name="object 5"/>
          <p:cNvSpPr txBox="1"/>
          <p:nvPr/>
        </p:nvSpPr>
        <p:spPr>
          <a:xfrm>
            <a:off x="3873500" y="2373313"/>
            <a:ext cx="5856288" cy="2762250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defRPr/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Правительство Российской</a:t>
            </a:r>
            <a:r>
              <a:rPr sz="2000" b="1" spc="-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Федерации</a:t>
            </a:r>
            <a:endParaRPr sz="2000">
              <a:latin typeface="Arial"/>
              <a:cs typeface="Arial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tabLst>
                <a:tab pos="2124710" algn="l"/>
              </a:tabLst>
              <a:defRPr/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распорядилось	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остановить рост 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взносов</a:t>
            </a:r>
            <a:r>
              <a:rPr sz="2000" b="1" spc="-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ИП.</a:t>
            </a:r>
            <a:endParaRPr sz="2000">
              <a:latin typeface="Arial"/>
              <a:cs typeface="Arial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tabLst>
                <a:tab pos="3540760" algn="l"/>
              </a:tabLst>
              <a:defRPr/>
            </a:pPr>
            <a:r>
              <a:rPr sz="2000" b="1" spc="-20" dirty="0">
                <a:solidFill>
                  <a:srgbClr val="552112"/>
                </a:solidFill>
                <a:latin typeface="Arial"/>
                <a:cs typeface="Arial"/>
              </a:rPr>
              <a:t>Это </a:t>
            </a:r>
            <a:r>
              <a:rPr sz="2000" b="1" spc="-35" dirty="0">
                <a:solidFill>
                  <a:srgbClr val="552112"/>
                </a:solidFill>
                <a:latin typeface="Arial"/>
                <a:cs typeface="Arial"/>
              </a:rPr>
              <a:t>значит, </a:t>
            </a:r>
            <a:r>
              <a:rPr sz="2000" b="1" spc="-20" dirty="0">
                <a:solidFill>
                  <a:srgbClr val="552112"/>
                </a:solidFill>
                <a:latin typeface="Arial"/>
                <a:cs typeface="Arial"/>
              </a:rPr>
              <a:t>что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2000" b="1" spc="1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2021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 года	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взносы</a:t>
            </a:r>
            <a:r>
              <a:rPr sz="2000" b="1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не</a:t>
            </a:r>
            <a:endParaRPr sz="2000">
              <a:latin typeface="Arial"/>
              <a:cs typeface="Arial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вырастут</a:t>
            </a:r>
            <a:endParaRPr sz="2000">
              <a:latin typeface="Arial"/>
              <a:cs typeface="Arial"/>
            </a:endParaRPr>
          </a:p>
          <a:p>
            <a:pPr fontAlgn="auto">
              <a:spcBef>
                <a:spcPts val="40"/>
              </a:spcBef>
              <a:spcAft>
                <a:spcPts val="0"/>
              </a:spcAft>
              <a:defRPr/>
            </a:pPr>
            <a:endParaRPr sz="2050">
              <a:latin typeface="Arial"/>
              <a:cs typeface="Arial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Кому 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доступна</a:t>
            </a:r>
            <a:r>
              <a:rPr sz="2000" b="1" spc="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мера?</a:t>
            </a:r>
            <a:endParaRPr sz="2000">
              <a:latin typeface="Arial"/>
              <a:cs typeface="Arial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Индивидуальные</a:t>
            </a:r>
            <a:r>
              <a:rPr sz="2000" spc="-5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552112"/>
                </a:solidFill>
                <a:latin typeface="Arial"/>
                <a:cs typeface="Arial"/>
              </a:rPr>
              <a:t>предприниматели</a:t>
            </a:r>
            <a:endParaRPr sz="2000">
              <a:latin typeface="Arial"/>
              <a:cs typeface="Arial"/>
            </a:endParaRPr>
          </a:p>
          <a:p>
            <a:pPr fontAlgn="auto">
              <a:spcBef>
                <a:spcPts val="45"/>
              </a:spcBef>
              <a:spcAft>
                <a:spcPts val="0"/>
              </a:spcAft>
              <a:defRPr/>
            </a:pPr>
            <a:endParaRPr sz="2000">
              <a:latin typeface="Arial"/>
              <a:cs typeface="Arial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Срок действия: 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2000" dirty="0">
                <a:solidFill>
                  <a:srgbClr val="552112"/>
                </a:solidFill>
                <a:latin typeface="Arial"/>
                <a:cs typeface="Arial"/>
              </a:rPr>
              <a:t>конца 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2000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spc="-120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endParaRPr sz="2000">
              <a:latin typeface="Arial"/>
              <a:cs typeface="Arial"/>
            </a:endParaRPr>
          </a:p>
        </p:txBody>
      </p:sp>
      <p:sp>
        <p:nvSpPr>
          <p:cNvPr id="21509" name="object 6"/>
          <p:cNvSpPr>
            <a:spLocks noChangeArrowheads="1"/>
          </p:cNvSpPr>
          <p:nvPr/>
        </p:nvSpPr>
        <p:spPr bwMode="auto">
          <a:xfrm>
            <a:off x="566738" y="2649538"/>
            <a:ext cx="3092450" cy="24336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" name="object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8043DB7A-2984-48A3-901A-B0D4A387D99A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object 2"/>
          <p:cNvSpPr>
            <a:spLocks noChangeArrowheads="1"/>
          </p:cNvSpPr>
          <p:nvPr/>
        </p:nvSpPr>
        <p:spPr bwMode="auto">
          <a:xfrm>
            <a:off x="2743200" y="517525"/>
            <a:ext cx="5880100" cy="44608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17800" y="400050"/>
            <a:ext cx="5881688" cy="514350"/>
          </a:xfrm>
        </p:spPr>
        <p:txBody>
          <a:bodyPr tIns="13335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Arial Black" pitchFamily="34" charset="0"/>
              </a:rPr>
              <a:t>Кредитные преференции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28650" y="2189163"/>
            <a:ext cx="4656138" cy="452437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Субъекты МСП из перечня наиболее пострадавших  отраслей:</a:t>
            </a:r>
            <a:endParaRPr lang="ru-RU" sz="1400">
              <a:cs typeface="Arial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8650" y="2843213"/>
            <a:ext cx="4854575" cy="239712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tabLst>
                <a:tab pos="931544" algn="l"/>
                <a:tab pos="1269365" algn="l"/>
                <a:tab pos="1731645" algn="l"/>
                <a:tab pos="2405380" algn="l"/>
                <a:tab pos="3561715" algn="l"/>
                <a:tab pos="3920490" algn="l"/>
                <a:tab pos="4746625" algn="l"/>
              </a:tabLst>
              <a:defRPr/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иант	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1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:	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се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Ба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ки	н</a:t>
            </a:r>
            <a:r>
              <a:rPr sz="1400" spc="-5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ав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ис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им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	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	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ча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я	в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8650" y="3057525"/>
            <a:ext cx="4857750" cy="238125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tabLst>
                <a:tab pos="1221105" algn="l"/>
                <a:tab pos="2797175" algn="l"/>
                <a:tab pos="3717290" algn="l"/>
              </a:tabLst>
              <a:defRPr/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программах	субсидирования	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обязаны	предоставить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8650" y="3270250"/>
            <a:ext cx="1885950" cy="239713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defRPr/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отсрочку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на 6</a:t>
            </a:r>
            <a:r>
              <a:rPr sz="1400" spc="-114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месяцев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28650" y="3910013"/>
            <a:ext cx="4857750" cy="666750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algn="just">
              <a:spcBef>
                <a:spcPts val="100"/>
              </a:spcBef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Вариант 2: </a:t>
            </a:r>
            <a:r>
              <a:rPr lang="ru-RU" sz="1400">
                <a:solidFill>
                  <a:srgbClr val="552112"/>
                </a:solidFill>
                <a:cs typeface="Arial" charset="0"/>
              </a:rPr>
              <a:t>если Банк является участником программы  Минэкономразвития РФ, СМСП 6 месяцев не платит 67%  от суммы процентов по выданным кредитам, а также</a:t>
            </a:r>
            <a:endParaRPr lang="ru-RU" sz="1400">
              <a:cs typeface="Arial" charset="0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28650" y="4549775"/>
            <a:ext cx="4854575" cy="241300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tabLst>
                <a:tab pos="781685" algn="l"/>
                <a:tab pos="1786255" algn="l"/>
                <a:tab pos="2757170" algn="l"/>
                <a:tab pos="3211195" algn="l"/>
                <a:tab pos="4356100" algn="l"/>
              </a:tabLst>
              <a:defRPr/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ж</a:t>
            </a:r>
            <a:r>
              <a:rPr sz="1400" spc="-6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spc="-25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ть	</a:t>
            </a:r>
            <a:r>
              <a:rPr sz="1400" spc="-5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5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к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у	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	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овно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му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4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лг</a:t>
            </a:r>
            <a:r>
              <a:rPr sz="1400" spc="-165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28650" y="4764088"/>
            <a:ext cx="4856163" cy="452437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Оставшиеся 33% от суммы процентов может погашать в  соответствии с обычным графиком или включить их в</a:t>
            </a:r>
            <a:endParaRPr lang="ru-RU" sz="1400">
              <a:cs typeface="Arial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8650" y="5191125"/>
            <a:ext cx="4856163" cy="452438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>
              <a:spcBef>
                <a:spcPts val="100"/>
              </a:spcBef>
              <a:tabLst>
                <a:tab pos="963613" algn="l"/>
                <a:tab pos="1504950" algn="l"/>
                <a:tab pos="1770063" algn="l"/>
                <a:tab pos="2743200" algn="l"/>
                <a:tab pos="3113088" algn="l"/>
                <a:tab pos="4152900" algn="l"/>
              </a:tabLst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основной	долг	с	выплатой	по	окончании	периода  отсрочки</a:t>
            </a:r>
            <a:endParaRPr lang="ru-RU" sz="1400">
              <a:cs typeface="Arial" charset="0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28650" y="5802313"/>
            <a:ext cx="3186113" cy="57467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200" b="1" spc="-20" dirty="0">
                <a:solidFill>
                  <a:srgbClr val="552112"/>
                </a:solidFill>
                <a:latin typeface="Arial"/>
                <a:cs typeface="Arial"/>
              </a:rPr>
              <a:t>БАНКИ 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участвующие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200" b="1" spc="1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Программе*:</a:t>
            </a:r>
            <a:endParaRPr sz="1200">
              <a:latin typeface="Arial"/>
              <a:cs typeface="Arial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«Сбербанк»,</a:t>
            </a:r>
            <a:r>
              <a:rPr sz="1200" spc="-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552112"/>
                </a:solidFill>
                <a:latin typeface="Arial"/>
                <a:cs typeface="Arial"/>
              </a:rPr>
              <a:t>«ВТБ»</a:t>
            </a:r>
            <a:endParaRPr sz="1200">
              <a:latin typeface="Arial"/>
              <a:cs typeface="Arial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200" i="1" spc="-5" dirty="0">
                <a:solidFill>
                  <a:srgbClr val="552112"/>
                </a:solidFill>
                <a:latin typeface="Arial"/>
                <a:cs typeface="Arial"/>
              </a:rPr>
              <a:t>*</a:t>
            </a:r>
            <a:r>
              <a:rPr sz="900" i="1" spc="-5" dirty="0">
                <a:solidFill>
                  <a:srgbClr val="552112"/>
                </a:solidFill>
                <a:latin typeface="Arial"/>
                <a:cs typeface="Arial"/>
              </a:rPr>
              <a:t>по мере добавления банков перечень будет</a:t>
            </a:r>
            <a:r>
              <a:rPr sz="900" i="1" spc="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900" i="1" spc="-5" dirty="0">
                <a:solidFill>
                  <a:srgbClr val="552112"/>
                </a:solidFill>
                <a:latin typeface="Arial"/>
                <a:cs typeface="Arial"/>
              </a:rPr>
              <a:t>уточняться</a:t>
            </a:r>
            <a:endParaRPr sz="9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46850" y="2301875"/>
            <a:ext cx="3249613" cy="239713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defRPr/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Индивидуальные предприниматели</a:t>
            </a:r>
            <a:endParaRPr sz="1400">
              <a:latin typeface="Arial"/>
              <a:cs typeface="Arial"/>
            </a:endParaRPr>
          </a:p>
        </p:txBody>
      </p:sp>
      <p:sp>
        <p:nvSpPr>
          <p:cNvPr id="22541" name="object 14"/>
          <p:cNvSpPr>
            <a:spLocks noChangeArrowheads="1"/>
          </p:cNvSpPr>
          <p:nvPr/>
        </p:nvSpPr>
        <p:spPr bwMode="auto">
          <a:xfrm>
            <a:off x="652463" y="1141413"/>
            <a:ext cx="3217862" cy="2587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45300" y="2740025"/>
            <a:ext cx="2530475" cy="239713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defRPr/>
            </a:pPr>
            <a:r>
              <a:rPr sz="1400" u="heavy" dirty="0">
                <a:solidFill>
                  <a:srgbClr val="552112"/>
                </a:solidFill>
                <a:uFill>
                  <a:solidFill>
                    <a:srgbClr val="552112"/>
                  </a:solidFill>
                </a:uFill>
                <a:latin typeface="Arial"/>
                <a:cs typeface="Arial"/>
              </a:rPr>
              <a:t>2 </a:t>
            </a:r>
            <a:r>
              <a:rPr sz="1400" u="heavy" spc="-5" dirty="0">
                <a:solidFill>
                  <a:srgbClr val="552112"/>
                </a:solidFill>
                <a:uFill>
                  <a:solidFill>
                    <a:srgbClr val="552112"/>
                  </a:solidFill>
                </a:uFill>
                <a:latin typeface="Arial"/>
                <a:cs typeface="Arial"/>
              </a:rPr>
              <a:t>варианта</a:t>
            </a:r>
            <a:r>
              <a:rPr sz="1400" u="heavy" spc="-95" dirty="0">
                <a:solidFill>
                  <a:srgbClr val="552112"/>
                </a:solidFill>
                <a:uFill>
                  <a:solidFill>
                    <a:srgbClr val="552112"/>
                  </a:solidFill>
                </a:uFill>
                <a:latin typeface="Arial"/>
                <a:cs typeface="Arial"/>
              </a:rPr>
              <a:t> </a:t>
            </a:r>
            <a:r>
              <a:rPr sz="1400" u="heavy" spc="-5" dirty="0">
                <a:solidFill>
                  <a:srgbClr val="552112"/>
                </a:solidFill>
                <a:uFill>
                  <a:solidFill>
                    <a:srgbClr val="552112"/>
                  </a:solidFill>
                </a:uFill>
                <a:latin typeface="Arial"/>
                <a:cs typeface="Arial"/>
              </a:rPr>
              <a:t>реструктуризации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:</a:t>
            </a:r>
            <a:endParaRPr sz="1400">
              <a:latin typeface="Arial"/>
              <a:cs typeface="Arial"/>
            </a:endParaRPr>
          </a:p>
        </p:txBody>
      </p:sp>
      <p:sp>
        <p:nvSpPr>
          <p:cNvPr id="31" name="object 31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ECBE67D6-FB31-48A3-8D2B-E762926EA782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spc="10" dirty="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286500" y="3167063"/>
            <a:ext cx="3578225" cy="239712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299085" indent="-287020" fontAlgn="auto">
              <a:spcBef>
                <a:spcPts val="105"/>
              </a:spcBef>
              <a:spcAft>
                <a:spcPts val="0"/>
              </a:spcAft>
              <a:buFont typeface="Wingdings"/>
              <a:buChar char=""/>
              <a:tabLst>
                <a:tab pos="299085" algn="l"/>
                <a:tab pos="299720" algn="l"/>
              </a:tabLst>
              <a:defRPr/>
            </a:pP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По правилам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физического</a:t>
            </a:r>
            <a:r>
              <a:rPr sz="1400" b="1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лица: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286500" y="3594100"/>
            <a:ext cx="3649663" cy="238125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tabLst>
                <a:tab pos="299085" algn="l"/>
              </a:tabLst>
              <a:defRPr/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-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при условии падения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доходов</a:t>
            </a:r>
            <a:r>
              <a:rPr sz="1400" spc="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(больше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573838" y="3806825"/>
            <a:ext cx="3359150" cy="239713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tabLst>
                <a:tab pos="619125" algn="l"/>
                <a:tab pos="1109980" algn="l"/>
                <a:tab pos="1818639" algn="l"/>
                <a:tab pos="2531745" algn="l"/>
              </a:tabLst>
              <a:defRPr/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чем	на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30%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)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-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за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де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endParaRPr sz="1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573838" y="4019550"/>
            <a:ext cx="1165225" cy="239713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defRPr/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коронавируса</a:t>
            </a:r>
            <a:endParaRPr sz="1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286500" y="4446588"/>
            <a:ext cx="3648075" cy="239712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tabLst>
                <a:tab pos="299085" algn="l"/>
                <a:tab pos="1214755" algn="l"/>
                <a:tab pos="2185670" algn="l"/>
                <a:tab pos="2703830" algn="l"/>
              </a:tabLst>
              <a:defRPr/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-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р	кр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2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а	не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евыша</a:t>
            </a:r>
            <a:r>
              <a:rPr sz="1400" spc="-6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endParaRPr sz="14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573838" y="4660900"/>
            <a:ext cx="3362325" cy="239713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максимальной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суммы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(250 тыс. руб.</a:t>
            </a:r>
            <a:r>
              <a:rPr sz="1400" spc="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</a:t>
            </a:r>
            <a:endParaRPr sz="14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573838" y="4873625"/>
            <a:ext cx="1984375" cy="239713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tabLst>
                <a:tab pos="1675130" algn="l"/>
              </a:tabLst>
              <a:defRPr/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ь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к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й;	6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0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0</a:t>
            </a:r>
            <a:endParaRPr sz="14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742363" y="4873625"/>
            <a:ext cx="374650" cy="239713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ы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573838" y="4873625"/>
            <a:ext cx="3362325" cy="452438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indent="2727325">
              <a:spcBef>
                <a:spcPts val="100"/>
              </a:spcBef>
              <a:tabLst>
                <a:tab pos="1138238" algn="l"/>
                <a:tab pos="1439863" algn="l"/>
                <a:tab pos="1889125" algn="l"/>
                <a:tab pos="2463800" algn="l"/>
                <a:tab pos="3249613" algn="l"/>
                <a:tab pos="3289300" algn="l"/>
              </a:tabLst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руб.		-  автокредит	и	1,5	млн.	рублей	–</a:t>
            </a:r>
            <a:endParaRPr lang="ru-RU" sz="1400">
              <a:cs typeface="Arial" charset="0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573838" y="5300663"/>
            <a:ext cx="1573212" cy="239712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ипотечный</a:t>
            </a:r>
            <a:r>
              <a:rPr sz="1400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кредит)</a:t>
            </a:r>
            <a:endParaRPr sz="14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286500" y="5727700"/>
            <a:ext cx="3648075" cy="239713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299085" indent="-287020" fontAlgn="auto">
              <a:spcBef>
                <a:spcPts val="100"/>
              </a:spcBef>
              <a:spcAft>
                <a:spcPts val="0"/>
              </a:spcAft>
              <a:buFont typeface="Wingdings"/>
              <a:buChar char=""/>
              <a:tabLst>
                <a:tab pos="299085" algn="l"/>
                <a:tab pos="299720" algn="l"/>
                <a:tab pos="699770" algn="l"/>
                <a:tab pos="1724025" algn="l"/>
                <a:tab pos="2213610" algn="l"/>
                <a:tab pos="3179445" algn="l"/>
              </a:tabLst>
              <a:defRPr/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о	</a:t>
            </a:r>
            <a:r>
              <a:rPr sz="1400" b="1" spc="-85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b="1" spc="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b="1" spc="-30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виям	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я	</a:t>
            </a:r>
            <a:r>
              <a:rPr sz="1400" b="1" spc="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b="1" spc="-40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b="1" spc="-3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ъек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а	</a:t>
            </a:r>
            <a:r>
              <a:rPr sz="1400" b="1" spc="5" dirty="0">
                <a:solidFill>
                  <a:srgbClr val="552112"/>
                </a:solidFill>
                <a:latin typeface="Arial"/>
                <a:cs typeface="Arial"/>
              </a:rPr>
              <a:t>М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,</a:t>
            </a:r>
            <a:endParaRPr sz="14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573838" y="5940425"/>
            <a:ext cx="3362325" cy="239713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tabLst>
                <a:tab pos="1136015" algn="l"/>
                <a:tab pos="1509395" algn="l"/>
                <a:tab pos="2556510" algn="l"/>
              </a:tabLst>
              <a:defRPr/>
            </a:pP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х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я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щ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м	в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пер</a:t>
            </a:r>
            <a:r>
              <a:rPr sz="1400" spc="-5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ч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ь	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spc="-5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лее</a:t>
            </a:r>
            <a:endParaRPr sz="14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573838" y="6154738"/>
            <a:ext cx="2943225" cy="239712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пострадавших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отраслей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экономики</a:t>
            </a:r>
            <a:endParaRPr sz="14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28650" y="1062038"/>
            <a:ext cx="9061450" cy="996950"/>
          </a:xfrm>
          <a:prstGeom prst="rect">
            <a:avLst/>
          </a:prstGeom>
        </p:spPr>
        <p:txBody>
          <a:bodyPr lIns="0" tIns="2540" rIns="0" bIns="0">
            <a:spAutoFit/>
          </a:bodyPr>
          <a:lstStyle/>
          <a:p>
            <a:pPr marL="12700">
              <a:lnSpc>
                <a:spcPct val="103000"/>
              </a:lnSpc>
              <a:spcBef>
                <a:spcPts val="25"/>
              </a:spcBef>
            </a:pPr>
            <a:r>
              <a:rPr lang="ru-RU" sz="2000">
                <a:solidFill>
                  <a:srgbClr val="552112"/>
                </a:solidFill>
                <a:latin typeface="Arial Black" pitchFamily="34" charset="0"/>
              </a:rPr>
              <a:t>Отсрочка по кредитам </a:t>
            </a:r>
            <a:r>
              <a:rPr lang="ru-RU" sz="1400">
                <a:solidFill>
                  <a:srgbClr val="552112"/>
                </a:solidFill>
                <a:cs typeface="Arial" charset="0"/>
              </a:rPr>
              <a:t>предоставлено право получить 6-месячную отсрочку платежей (либо  снижение их до посильного уровня) по любым кредитным договорам, заключенным до 3 апреля 2020 года</a:t>
            </a:r>
            <a:endParaRPr lang="ru-RU" sz="14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1700">
              <a:cs typeface="Arial" charset="0"/>
            </a:endParaRPr>
          </a:p>
          <a:p>
            <a:pPr marL="12700">
              <a:buFont typeface="Wingdings" pitchFamily="2" charset="2"/>
              <a:buChar char=""/>
            </a:pPr>
            <a:r>
              <a:rPr lang="ru-RU" sz="1200">
                <a:solidFill>
                  <a:srgbClr val="552112"/>
                </a:solidFill>
                <a:cs typeface="Arial" charset="0"/>
              </a:rPr>
              <a:t>Федеральный закон от 03.04.2020 N 106-ФЗ</a:t>
            </a:r>
            <a:endParaRPr lang="ru-RU" sz="1200">
              <a:cs typeface="Arial" charset="0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863850" y="6789738"/>
            <a:ext cx="5011738" cy="307975"/>
          </a:xfrm>
          <a:prstGeom prst="rect">
            <a:avLst/>
          </a:prstGeom>
          <a:solidFill>
            <a:srgbClr val="F7F1E4"/>
          </a:solidFill>
          <a:ln w="9525">
            <a:solidFill>
              <a:srgbClr val="ECD7C2"/>
            </a:solidFill>
          </a:ln>
        </p:spPr>
        <p:txBody>
          <a:bodyPr lIns="0" tIns="43180" rIns="0" bIns="0">
            <a:spAutoFit/>
          </a:bodyPr>
          <a:lstStyle/>
          <a:p>
            <a:pPr marL="419100" fontAlgn="auto">
              <a:spcBef>
                <a:spcPts val="340"/>
              </a:spcBef>
              <a:spcAft>
                <a:spcPts val="0"/>
              </a:spcAft>
              <a:tabLst>
                <a:tab pos="4147185" algn="l"/>
              </a:tabLst>
              <a:defRPr/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Количество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охваченных</a:t>
            </a:r>
            <a:r>
              <a:rPr sz="1400" b="1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субъектов</a:t>
            </a:r>
            <a:r>
              <a:rPr sz="1400" b="1" spc="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МСП	7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173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object 2"/>
          <p:cNvSpPr>
            <a:spLocks noChangeArrowheads="1"/>
          </p:cNvSpPr>
          <p:nvPr/>
        </p:nvSpPr>
        <p:spPr bwMode="auto">
          <a:xfrm>
            <a:off x="2014538" y="571500"/>
            <a:ext cx="6450012" cy="99218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84375" y="438150"/>
            <a:ext cx="6457950" cy="1068388"/>
          </a:xfrm>
        </p:spPr>
        <p:txBody>
          <a:bodyPr tIns="74295"/>
          <a:lstStyle/>
          <a:p>
            <a:pPr marL="644525" indent="-631825" eaLnBrk="1" hangingPunct="1">
              <a:lnSpc>
                <a:spcPts val="3888"/>
              </a:lnSpc>
              <a:spcBef>
                <a:spcPts val="588"/>
              </a:spcBef>
            </a:pPr>
            <a:r>
              <a:rPr lang="ru-RU" sz="3600" smtClean="0">
                <a:latin typeface="Arial Black" pitchFamily="34" charset="0"/>
              </a:rPr>
              <a:t>Беспроцентные кредиты  на выплату зарплат</a:t>
            </a:r>
          </a:p>
        </p:txBody>
      </p:sp>
      <p:sp>
        <p:nvSpPr>
          <p:cNvPr id="23555" name="object 4"/>
          <p:cNvSpPr>
            <a:spLocks noChangeArrowheads="1"/>
          </p:cNvSpPr>
          <p:nvPr/>
        </p:nvSpPr>
        <p:spPr bwMode="auto">
          <a:xfrm>
            <a:off x="560388" y="2166938"/>
            <a:ext cx="2454275" cy="21256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98800" y="5059363"/>
            <a:ext cx="3251200" cy="268287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 fontAlgn="auto">
              <a:spcBef>
                <a:spcPts val="95"/>
              </a:spcBef>
              <a:spcAft>
                <a:spcPts val="0"/>
              </a:spcAft>
              <a:defRPr/>
            </a:pP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действия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меры:</a:t>
            </a:r>
            <a:r>
              <a:rPr sz="1600" b="1" spc="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бессрочно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2F953F72-5A32-445F-B707-0D3DD9DD3988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spc="1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98800" y="5546725"/>
            <a:ext cx="5162550" cy="269875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 fontAlgn="auto">
              <a:spcBef>
                <a:spcPts val="95"/>
              </a:spcBef>
              <a:spcAft>
                <a:spcPts val="0"/>
              </a:spcAft>
              <a:defRPr/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Размер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кредита: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МРОТ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х 6 мес. х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кол-во</a:t>
            </a:r>
            <a:r>
              <a:rPr sz="1600" spc="1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сотрудников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82925" y="1847850"/>
            <a:ext cx="6986588" cy="2992438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>
              <a:lnSpc>
                <a:spcPts val="2138"/>
              </a:lnSpc>
              <a:spcBef>
                <a:spcPts val="100"/>
              </a:spcBef>
            </a:pPr>
            <a:r>
              <a:rPr lang="ru-RU" b="1">
                <a:solidFill>
                  <a:srgbClr val="EC5238"/>
                </a:solidFill>
                <a:cs typeface="Arial" charset="0"/>
              </a:rPr>
              <a:t>Предоставляются субъектам малого и среднего бизнеса</a:t>
            </a:r>
            <a:endParaRPr lang="ru-RU">
              <a:cs typeface="Arial" charset="0"/>
            </a:endParaRPr>
          </a:p>
          <a:p>
            <a:pPr marL="12700">
              <a:lnSpc>
                <a:spcPts val="2138"/>
              </a:lnSpc>
            </a:pPr>
            <a:r>
              <a:rPr lang="ru-RU" b="1">
                <a:solidFill>
                  <a:srgbClr val="EC5238"/>
                </a:solidFill>
                <a:cs typeface="Arial" charset="0"/>
              </a:rPr>
              <a:t>из наиболее пострадавших отраслей</a:t>
            </a:r>
            <a:endParaRPr lang="ru-RU">
              <a:cs typeface="Arial" charset="0"/>
            </a:endParaRPr>
          </a:p>
          <a:p>
            <a:pPr marL="12700">
              <a:spcBef>
                <a:spcPts val="13"/>
              </a:spcBef>
            </a:pPr>
            <a:endParaRPr lang="ru-RU" sz="1500">
              <a:cs typeface="Arial" charset="0"/>
            </a:endParaRPr>
          </a:p>
          <a:p>
            <a:pPr marL="12700"/>
            <a:r>
              <a:rPr lang="ru-RU" sz="1600" b="1">
                <a:solidFill>
                  <a:srgbClr val="552112"/>
                </a:solidFill>
                <a:cs typeface="Arial" charset="0"/>
              </a:rPr>
              <a:t>Условия для получения кредита:</a:t>
            </a:r>
            <a:endParaRPr lang="ru-RU" sz="1600">
              <a:cs typeface="Arial" charset="0"/>
            </a:endParaRPr>
          </a:p>
          <a:p>
            <a:pPr marL="12700">
              <a:spcBef>
                <a:spcPts val="13"/>
              </a:spcBef>
            </a:pPr>
            <a:endParaRPr lang="ru-RU" sz="1600">
              <a:cs typeface="Arial" charset="0"/>
            </a:endParaRPr>
          </a:p>
          <a:p>
            <a:pPr marL="12700">
              <a:lnSpc>
                <a:spcPct val="101000"/>
              </a:lnSpc>
              <a:buFont typeface="Calibri" pitchFamily="34" charset="0"/>
              <a:buChar char="—"/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Заёмные средства будут предоставляться компаниям, которые  действуют не менее 1 года и владельцы которых хотя бы раз платили  налоги</a:t>
            </a:r>
            <a:endParaRPr lang="ru-RU" sz="1600">
              <a:cs typeface="Arial" charset="0"/>
            </a:endParaRPr>
          </a:p>
          <a:p>
            <a:pPr marL="12700">
              <a:spcBef>
                <a:spcPts val="13"/>
              </a:spcBef>
              <a:buClr>
                <a:srgbClr val="552112"/>
              </a:buClr>
              <a:buFont typeface="Calibri" pitchFamily="34" charset="0"/>
              <a:buChar char="—"/>
            </a:pPr>
            <a:endParaRPr lang="ru-RU" sz="1600">
              <a:cs typeface="Arial" charset="0"/>
            </a:endParaRPr>
          </a:p>
          <a:p>
            <a:pPr marL="12700">
              <a:lnSpc>
                <a:spcPct val="101000"/>
              </a:lnSpc>
              <a:buFont typeface="Calibri" pitchFamily="34" charset="0"/>
              <a:buChar char="—"/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Обязательное условие </a:t>
            </a:r>
            <a:r>
              <a:rPr lang="ru-RU" sz="1600">
                <a:solidFill>
                  <a:srgbClr val="552112"/>
                </a:solidFill>
                <a:latin typeface="Calibri" pitchFamily="34" charset="0"/>
              </a:rPr>
              <a:t>–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сохранение численности персонала на весь  период кредитования или сокращение персонала не более чем на 10% в  месяц</a:t>
            </a:r>
            <a:endParaRPr lang="ru-RU" sz="1600">
              <a:cs typeface="Arial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27075" y="4824413"/>
            <a:ext cx="1597025" cy="955675"/>
          </a:xfrm>
          <a:prstGeom prst="rect">
            <a:avLst/>
          </a:prstGeom>
          <a:solidFill>
            <a:srgbClr val="F7F1E4"/>
          </a:solidFill>
          <a:ln w="9525">
            <a:solidFill>
              <a:srgbClr val="ECD7C2"/>
            </a:solidFill>
          </a:ln>
        </p:spPr>
        <p:txBody>
          <a:bodyPr lIns="0" tIns="46355" rIns="0" bIns="0">
            <a:spAutoFit/>
          </a:bodyPr>
          <a:lstStyle/>
          <a:p>
            <a:pPr marL="106363" algn="ctr">
              <a:spcBef>
                <a:spcPts val="363"/>
              </a:spcBef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Количество  охваченных  субъектов МСП  7 173</a:t>
            </a:r>
            <a:endParaRPr lang="ru-RU" sz="1400">
              <a:cs typeface="Arial" charset="0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098800" y="6007100"/>
            <a:ext cx="6478588" cy="914400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На первом этапе участвуют крупнейшие банки: </a:t>
            </a:r>
            <a:r>
              <a:rPr lang="ru-RU" sz="1400">
                <a:solidFill>
                  <a:srgbClr val="552112"/>
                </a:solidFill>
                <a:cs typeface="Arial" charset="0"/>
              </a:rPr>
              <a:t>Сбербанк, ВТБ, МСП-банк,  Промсвязьбанк, Газпромбанк, Альфа-банк, банк Открытие</a:t>
            </a:r>
            <a:endParaRPr lang="ru-RU" sz="1400">
              <a:cs typeface="Arial" charset="0"/>
            </a:endParaRPr>
          </a:p>
          <a:p>
            <a:pPr marL="12700">
              <a:spcBef>
                <a:spcPts val="13"/>
              </a:spcBef>
            </a:pPr>
            <a:endParaRPr lang="ru-RU" sz="1900">
              <a:cs typeface="Arial" charset="0"/>
            </a:endParaRPr>
          </a:p>
          <a:p>
            <a:pPr marL="12700">
              <a:buFont typeface="Wingdings" pitchFamily="2" charset="2"/>
              <a:buChar char=""/>
            </a:pPr>
            <a:r>
              <a:rPr lang="ru-RU" sz="1200">
                <a:solidFill>
                  <a:srgbClr val="552112"/>
                </a:solidFill>
                <a:cs typeface="Arial" charset="0"/>
              </a:rPr>
              <a:t>Постановление Правительства РФ от 02.04.2020г. №422</a:t>
            </a:r>
            <a:endParaRPr lang="ru-RU" sz="1200">
              <a:cs typeface="Arial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object 2"/>
          <p:cNvSpPr>
            <a:spLocks noChangeArrowheads="1"/>
          </p:cNvSpPr>
          <p:nvPr/>
        </p:nvSpPr>
        <p:spPr bwMode="auto">
          <a:xfrm>
            <a:off x="846138" y="661988"/>
            <a:ext cx="9453562" cy="10620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33475" y="784225"/>
            <a:ext cx="8828088" cy="573088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z="3600" smtClean="0">
                <a:latin typeface="Arial Black" pitchFamily="34" charset="0"/>
              </a:rPr>
              <a:t>Льготные кредиты по ставке 8,5%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128963" y="3948113"/>
            <a:ext cx="6797675" cy="757237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Появилась возможность рефинансировать кредитные соглашения на  оборотные цели (ранее это было доступно только для инвестиционных  кредитов)</a:t>
            </a:r>
            <a:endParaRPr lang="ru-RU" sz="1600">
              <a:cs typeface="Arial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28963" y="4922838"/>
            <a:ext cx="6719887" cy="1001712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Получать кредиты по льготной ставке теперь могут микропредприятия  в сфере торговли, занимающиеся реализацией подакцизных товаров  (для микропредприятий, заключивших кредитные соглашения на  оборотные цели в 2020 г. на срок не более 2 лет)</a:t>
            </a:r>
            <a:endParaRPr lang="ru-RU" sz="1600">
              <a:cs typeface="Arial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128963" y="1793875"/>
            <a:ext cx="6853237" cy="169227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>
              <a:spcBef>
                <a:spcPts val="100"/>
              </a:spcBef>
              <a:tabLst>
                <a:tab pos="2228850" algn="l"/>
              </a:tabLst>
            </a:pPr>
            <a:r>
              <a:rPr lang="ru-RU" b="1">
                <a:solidFill>
                  <a:srgbClr val="EC5238"/>
                </a:solidFill>
                <a:cs typeface="Arial" charset="0"/>
              </a:rPr>
              <a:t>Распространяется	на всех индивидуальных</a:t>
            </a:r>
            <a:endParaRPr lang="ru-RU">
              <a:cs typeface="Arial" charset="0"/>
            </a:endParaRPr>
          </a:p>
          <a:p>
            <a:pPr marL="12700">
              <a:tabLst>
                <a:tab pos="2228850" algn="l"/>
              </a:tabLst>
            </a:pPr>
            <a:r>
              <a:rPr lang="ru-RU" b="1">
                <a:solidFill>
                  <a:srgbClr val="EC5238"/>
                </a:solidFill>
                <a:cs typeface="Arial" charset="0"/>
              </a:rPr>
              <a:t>предпринимателей, малый бизнес и микропредприятия</a:t>
            </a:r>
            <a:endParaRPr lang="ru-RU">
              <a:cs typeface="Arial" charset="0"/>
            </a:endParaRPr>
          </a:p>
          <a:p>
            <a:pPr marL="12700" algn="just">
              <a:spcBef>
                <a:spcPts val="1113"/>
              </a:spcBef>
              <a:tabLst>
                <a:tab pos="2228850" algn="l"/>
              </a:tabLst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Упрощены требования к заёмщику, из обязательных условий  исключены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(отсутствие задолженности по налогам, сборам, по  заработной плате и просроченных на срок свыше 30 дней платежей по  кредитным договорам)</a:t>
            </a:r>
            <a:endParaRPr lang="ru-RU" sz="1600">
              <a:cs typeface="Arial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65150" y="3800475"/>
            <a:ext cx="2251075" cy="2894013"/>
          </a:xfrm>
          <a:prstGeom prst="rect">
            <a:avLst/>
          </a:prstGeom>
          <a:solidFill>
            <a:srgbClr val="F7F1E4"/>
          </a:solidFill>
        </p:spPr>
        <p:txBody>
          <a:bodyPr lIns="0" tIns="55879" rIns="0" bIns="0">
            <a:spAutoFit/>
          </a:bodyPr>
          <a:lstStyle/>
          <a:p>
            <a:pPr marL="374650" algn="ctr">
              <a:spcBef>
                <a:spcPts val="438"/>
              </a:spcBef>
            </a:pPr>
            <a:r>
              <a:rPr lang="ru-RU" sz="1200" b="1">
                <a:solidFill>
                  <a:srgbClr val="552112"/>
                </a:solidFill>
                <a:cs typeface="Arial" charset="0"/>
              </a:rPr>
              <a:t>БАНКИ-УЧАСТНИКИ  ПРОГРАММЫ</a:t>
            </a:r>
            <a:endParaRPr lang="ru-RU" sz="1200">
              <a:cs typeface="Arial" charset="0"/>
            </a:endParaRPr>
          </a:p>
          <a:p>
            <a:pPr marL="374650" algn="ctr"/>
            <a:r>
              <a:rPr lang="ru-RU" sz="1200">
                <a:solidFill>
                  <a:srgbClr val="552112"/>
                </a:solidFill>
                <a:cs typeface="Arial" charset="0"/>
              </a:rPr>
              <a:t>в Республике Мордовия</a:t>
            </a:r>
            <a:endParaRPr lang="ru-RU" sz="1200">
              <a:cs typeface="Arial" charset="0"/>
            </a:endParaRPr>
          </a:p>
          <a:p>
            <a:pPr marL="374650"/>
            <a:endParaRPr lang="ru-RU" sz="1200">
              <a:cs typeface="Arial" charset="0"/>
            </a:endParaRPr>
          </a:p>
          <a:p>
            <a:pPr marL="374650" algn="ctr"/>
            <a:r>
              <a:rPr lang="ru-RU" sz="1200">
                <a:solidFill>
                  <a:srgbClr val="552112"/>
                </a:solidFill>
                <a:cs typeface="Arial" charset="0"/>
              </a:rPr>
              <a:t>«ФК Открытие»,</a:t>
            </a:r>
            <a:endParaRPr lang="ru-RU" sz="1200">
              <a:cs typeface="Arial" charset="0"/>
            </a:endParaRPr>
          </a:p>
          <a:p>
            <a:pPr marL="374650" algn="ctr"/>
            <a:r>
              <a:rPr lang="ru-RU" sz="1200">
                <a:solidFill>
                  <a:srgbClr val="552112"/>
                </a:solidFill>
                <a:cs typeface="Arial" charset="0"/>
              </a:rPr>
              <a:t>«ФораБанк»,</a:t>
            </a:r>
            <a:endParaRPr lang="ru-RU" sz="1200">
              <a:cs typeface="Arial" charset="0"/>
            </a:endParaRPr>
          </a:p>
          <a:p>
            <a:pPr marL="374650" algn="ctr"/>
            <a:r>
              <a:rPr lang="ru-RU" sz="1200">
                <a:solidFill>
                  <a:srgbClr val="552112"/>
                </a:solidFill>
                <a:cs typeface="Arial" charset="0"/>
              </a:rPr>
              <a:t>«ВТБ»,</a:t>
            </a:r>
            <a:endParaRPr lang="ru-RU" sz="1200">
              <a:cs typeface="Arial" charset="0"/>
            </a:endParaRPr>
          </a:p>
          <a:p>
            <a:pPr marL="374650" algn="ctr"/>
            <a:r>
              <a:rPr lang="ru-RU" sz="1200">
                <a:solidFill>
                  <a:srgbClr val="552112"/>
                </a:solidFill>
                <a:cs typeface="Arial" charset="0"/>
              </a:rPr>
              <a:t>«Газпромбанк»,</a:t>
            </a:r>
            <a:endParaRPr lang="ru-RU" sz="1200">
              <a:cs typeface="Arial" charset="0"/>
            </a:endParaRPr>
          </a:p>
          <a:p>
            <a:pPr marL="374650" algn="ctr"/>
            <a:r>
              <a:rPr lang="ru-RU" sz="1200">
                <a:solidFill>
                  <a:srgbClr val="552112"/>
                </a:solidFill>
                <a:cs typeface="Arial" charset="0"/>
              </a:rPr>
              <a:t>«Райффайзенбанк»,</a:t>
            </a:r>
            <a:endParaRPr lang="ru-RU" sz="1200">
              <a:cs typeface="Arial" charset="0"/>
            </a:endParaRPr>
          </a:p>
          <a:p>
            <a:pPr marL="374650" algn="ctr">
              <a:lnSpc>
                <a:spcPts val="1438"/>
              </a:lnSpc>
            </a:pPr>
            <a:r>
              <a:rPr lang="ru-RU" sz="1200">
                <a:solidFill>
                  <a:srgbClr val="552112"/>
                </a:solidFill>
                <a:cs typeface="Arial" charset="0"/>
              </a:rPr>
              <a:t>«Росбанк»,</a:t>
            </a:r>
            <a:endParaRPr lang="ru-RU" sz="1200">
              <a:cs typeface="Arial" charset="0"/>
            </a:endParaRPr>
          </a:p>
          <a:p>
            <a:pPr marL="374650" algn="ctr">
              <a:lnSpc>
                <a:spcPts val="1675"/>
              </a:lnSpc>
            </a:pPr>
            <a:r>
              <a:rPr lang="ru-RU" sz="1200">
                <a:solidFill>
                  <a:srgbClr val="552112"/>
                </a:solidFill>
                <a:cs typeface="Arial" charset="0"/>
              </a:rPr>
              <a:t>«</a:t>
            </a:r>
            <a:r>
              <a:rPr lang="ru-RU" sz="1400">
                <a:solidFill>
                  <a:srgbClr val="552112"/>
                </a:solidFill>
                <a:cs typeface="Arial" charset="0"/>
              </a:rPr>
              <a:t>Сбербанк </a:t>
            </a:r>
            <a:r>
              <a:rPr lang="ru-RU" sz="1200">
                <a:solidFill>
                  <a:srgbClr val="552112"/>
                </a:solidFill>
                <a:cs typeface="Arial" charset="0"/>
              </a:rPr>
              <a:t>России»,</a:t>
            </a:r>
            <a:endParaRPr lang="ru-RU" sz="1200">
              <a:cs typeface="Arial" charset="0"/>
            </a:endParaRPr>
          </a:p>
          <a:p>
            <a:pPr marL="374650" algn="ctr"/>
            <a:r>
              <a:rPr lang="ru-RU" sz="1200">
                <a:solidFill>
                  <a:srgbClr val="552112"/>
                </a:solidFill>
                <a:cs typeface="Arial" charset="0"/>
              </a:rPr>
              <a:t>«Альфа-Банк»,</a:t>
            </a:r>
            <a:endParaRPr lang="ru-RU" sz="1200">
              <a:cs typeface="Arial" charset="0"/>
            </a:endParaRPr>
          </a:p>
          <a:p>
            <a:pPr marL="374650" algn="ctr"/>
            <a:r>
              <a:rPr lang="ru-RU" sz="1200">
                <a:solidFill>
                  <a:srgbClr val="552112"/>
                </a:solidFill>
                <a:cs typeface="Arial" charset="0"/>
              </a:rPr>
              <a:t>«Возрождение»,</a:t>
            </a:r>
            <a:endParaRPr lang="ru-RU" sz="1200">
              <a:cs typeface="Arial" charset="0"/>
            </a:endParaRPr>
          </a:p>
          <a:p>
            <a:pPr marL="374650" algn="ctr"/>
            <a:r>
              <a:rPr lang="ru-RU" sz="1200">
                <a:solidFill>
                  <a:srgbClr val="552112"/>
                </a:solidFill>
                <a:cs typeface="Arial" charset="0"/>
              </a:rPr>
              <a:t>«Россельхозбанк»,</a:t>
            </a:r>
            <a:endParaRPr lang="ru-RU" sz="1200">
              <a:cs typeface="Arial" charset="0"/>
            </a:endParaRPr>
          </a:p>
          <a:p>
            <a:pPr marL="374650" algn="ctr"/>
            <a:r>
              <a:rPr lang="ru-RU" sz="1200">
                <a:solidFill>
                  <a:srgbClr val="552112"/>
                </a:solidFill>
                <a:cs typeface="Arial" charset="0"/>
              </a:rPr>
              <a:t>«Совкомбанк»</a:t>
            </a:r>
            <a:endParaRPr lang="ru-RU" sz="1200">
              <a:cs typeface="Arial" charset="0"/>
            </a:endParaRPr>
          </a:p>
        </p:txBody>
      </p:sp>
      <p:sp>
        <p:nvSpPr>
          <p:cNvPr id="24583" name="object 8"/>
          <p:cNvSpPr>
            <a:spLocks noChangeArrowheads="1"/>
          </p:cNvSpPr>
          <p:nvPr/>
        </p:nvSpPr>
        <p:spPr bwMode="auto">
          <a:xfrm>
            <a:off x="565150" y="1612900"/>
            <a:ext cx="2466975" cy="21463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13088" y="6173788"/>
            <a:ext cx="6176962" cy="207962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84785" indent="-172720" fontAlgn="auto">
              <a:spcBef>
                <a:spcPts val="100"/>
              </a:spcBef>
              <a:spcAft>
                <a:spcPts val="0"/>
              </a:spcAft>
              <a:buFont typeface="Wingdings"/>
              <a:buChar char=""/>
              <a:tabLst>
                <a:tab pos="185420" algn="l"/>
              </a:tabLst>
              <a:defRPr/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Российской Федерации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30 декабря 2018 </a:t>
            </a:r>
            <a:r>
              <a:rPr sz="1200" spc="-75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r>
              <a:rPr sz="1200" spc="-1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№1764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071331DC-EEEF-407C-A533-C07F42A05813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18</a:t>
            </a:fld>
            <a:endParaRPr spc="1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151188" y="6610350"/>
            <a:ext cx="6551612" cy="307975"/>
          </a:xfrm>
          <a:prstGeom prst="rect">
            <a:avLst/>
          </a:prstGeom>
          <a:solidFill>
            <a:srgbClr val="F7F1E4"/>
          </a:solidFill>
          <a:ln w="9525">
            <a:solidFill>
              <a:srgbClr val="ECD7C2"/>
            </a:solidFill>
          </a:ln>
        </p:spPr>
        <p:txBody>
          <a:bodyPr lIns="0" tIns="42545" rIns="0" bIns="0">
            <a:spAutoFit/>
          </a:bodyPr>
          <a:lstStyle/>
          <a:p>
            <a:pPr algn="ctr" fontAlgn="auto">
              <a:spcBef>
                <a:spcPts val="335"/>
              </a:spcBef>
              <a:spcAft>
                <a:spcPts val="0"/>
              </a:spcAft>
              <a:tabLst>
                <a:tab pos="3728085" algn="l"/>
              </a:tabLst>
              <a:defRPr/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Количество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охваченных</a:t>
            </a:r>
            <a:r>
              <a:rPr sz="1400" b="1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субъектов</a:t>
            </a:r>
            <a:r>
              <a:rPr sz="1400" b="1" spc="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МСП	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20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462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object 2"/>
          <p:cNvSpPr>
            <a:spLocks noChangeArrowheads="1"/>
          </p:cNvSpPr>
          <p:nvPr/>
        </p:nvSpPr>
        <p:spPr bwMode="auto">
          <a:xfrm>
            <a:off x="730250" y="1939925"/>
            <a:ext cx="1738313" cy="2587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84600" y="2379663"/>
            <a:ext cx="1014413" cy="238125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defRPr/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1,25%</a:t>
            </a:r>
            <a:r>
              <a:rPr sz="1400" spc="29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до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8500" y="1858963"/>
            <a:ext cx="2916238" cy="973137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defRPr/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Гарантии</a:t>
            </a:r>
            <a:r>
              <a:rPr sz="2000" b="1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РГО</a:t>
            </a:r>
            <a:endParaRPr sz="2000">
              <a:latin typeface="Arial"/>
              <a:cs typeface="Arial"/>
            </a:endParaRPr>
          </a:p>
          <a:p>
            <a:pPr marL="12700" fontAlgn="auto">
              <a:spcBef>
                <a:spcPts val="1689"/>
              </a:spcBef>
              <a:spcAft>
                <a:spcPts val="0"/>
              </a:spcAft>
              <a:defRPr/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снижены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ставки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по</a:t>
            </a:r>
            <a:r>
              <a:rPr sz="1400" b="1" spc="3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гарантии</a:t>
            </a:r>
            <a:endParaRPr sz="1400">
              <a:latin typeface="Arial"/>
              <a:cs typeface="Arial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0,75% на 3</a:t>
            </a:r>
            <a:r>
              <a:rPr sz="1400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8500" y="3019425"/>
            <a:ext cx="4102100" cy="239713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defRPr/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введен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ускоренный режим принятия</a:t>
            </a:r>
            <a:r>
              <a:rPr sz="1400" spc="3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решения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8500" y="3232150"/>
            <a:ext cx="4102100" cy="239713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tabLst>
                <a:tab pos="934085" algn="l"/>
                <a:tab pos="1793875" algn="l"/>
                <a:tab pos="3153410" algn="l"/>
                <a:tab pos="3714750" algn="l"/>
              </a:tabLst>
              <a:defRPr/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(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м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25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ой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й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рра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й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г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: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	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нк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8500" y="3446463"/>
            <a:ext cx="4102100" cy="665162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algn="just">
              <a:spcBef>
                <a:spcPts val="100"/>
              </a:spcBef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принимает решение о выдаче кредита, то РГО  не проводит дополнительную оценку, а сразу  предоставляет гарантию)</a:t>
            </a:r>
            <a:endParaRPr lang="ru-RU" sz="1400">
              <a:cs typeface="Arial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98500" y="4300538"/>
            <a:ext cx="4100513" cy="452437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– упрощены требования к заёмщику (исключены  ограничения по задолженности по налоговым</a:t>
            </a:r>
            <a:endParaRPr lang="ru-RU" sz="1400">
              <a:cs typeface="Arial" charset="0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8500" y="4940300"/>
            <a:ext cx="1260475" cy="239713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отрицательной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98500" y="4725988"/>
            <a:ext cx="2295525" cy="45402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algn="r">
              <a:spcBef>
                <a:spcPts val="100"/>
              </a:spcBef>
              <a:tabLst>
                <a:tab pos="901700" algn="l"/>
                <a:tab pos="1292225" algn="l"/>
              </a:tabLst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сборам	и	заработной</a:t>
            </a:r>
            <a:endParaRPr lang="ru-RU" sz="1400">
              <a:cs typeface="Arial" charset="0"/>
            </a:endParaRPr>
          </a:p>
          <a:p>
            <a:pPr algn="r">
              <a:tabLst>
                <a:tab pos="901700" algn="l"/>
                <a:tab pos="1292225" algn="l"/>
              </a:tabLst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кредитной</a:t>
            </a:r>
            <a:endParaRPr lang="ru-RU" sz="1400">
              <a:cs typeface="Arial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52775" y="4725988"/>
            <a:ext cx="736600" cy="45402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indent="80963">
              <a:spcBef>
                <a:spcPts val="100"/>
              </a:spcBef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плате,  истории,</a:t>
            </a:r>
            <a:endParaRPr lang="ru-RU" sz="1400">
              <a:cs typeface="Arial" charset="0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48125" y="4725988"/>
            <a:ext cx="752475" cy="45402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наличию  наличию</a:t>
            </a:r>
            <a:endParaRPr lang="ru-RU" sz="1400">
              <a:cs typeface="Arial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98500" y="5153025"/>
            <a:ext cx="2054225" cy="239713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процедуры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банкротства)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98500" y="5580063"/>
            <a:ext cx="3595688" cy="239712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предоставления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ограничен до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2</a:t>
            </a:r>
            <a:r>
              <a:rPr sz="1400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лет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98500" y="6007100"/>
            <a:ext cx="4100513" cy="452438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Кто предоставляет</a:t>
            </a:r>
            <a:r>
              <a:rPr lang="ru-RU" sz="1400">
                <a:solidFill>
                  <a:srgbClr val="552112"/>
                </a:solidFill>
                <a:cs typeface="Arial" charset="0"/>
              </a:rPr>
              <a:t>: РГО – Гарантийны фонд  кредитного обеспечения Республики Мордовия</a:t>
            </a:r>
            <a:endParaRPr lang="ru-RU" sz="1400">
              <a:cs typeface="Arial" charset="0"/>
            </a:endParaRPr>
          </a:p>
        </p:txBody>
      </p:sp>
      <p:sp>
        <p:nvSpPr>
          <p:cNvPr id="25615" name="object 16"/>
          <p:cNvSpPr>
            <a:spLocks noChangeArrowheads="1"/>
          </p:cNvSpPr>
          <p:nvPr/>
        </p:nvSpPr>
        <p:spPr bwMode="auto">
          <a:xfrm>
            <a:off x="1087438" y="441325"/>
            <a:ext cx="8466137" cy="9556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1346200" y="552450"/>
            <a:ext cx="7902575" cy="512763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Arial Black" pitchFamily="34" charset="0"/>
              </a:rPr>
              <a:t>Кредитно-гарантийная поддержка</a:t>
            </a:r>
          </a:p>
        </p:txBody>
      </p:sp>
      <p:sp>
        <p:nvSpPr>
          <p:cNvPr id="25617" name="object 18"/>
          <p:cNvSpPr>
            <a:spLocks noChangeArrowheads="1"/>
          </p:cNvSpPr>
          <p:nvPr/>
        </p:nvSpPr>
        <p:spPr bwMode="auto">
          <a:xfrm>
            <a:off x="5519738" y="1846263"/>
            <a:ext cx="1622425" cy="26352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5618" name="object 19"/>
          <p:cNvSpPr>
            <a:spLocks noChangeArrowheads="1"/>
          </p:cNvSpPr>
          <p:nvPr/>
        </p:nvSpPr>
        <p:spPr bwMode="auto">
          <a:xfrm>
            <a:off x="7112000" y="1704975"/>
            <a:ext cx="1882775" cy="5683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5619" name="object 20"/>
          <p:cNvSpPr>
            <a:spLocks noChangeArrowheads="1"/>
          </p:cNvSpPr>
          <p:nvPr/>
        </p:nvSpPr>
        <p:spPr bwMode="auto">
          <a:xfrm>
            <a:off x="8723313" y="1704975"/>
            <a:ext cx="1047750" cy="5683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492750" y="1768475"/>
            <a:ext cx="4113213" cy="330200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tabLst>
                <a:tab pos="1778635" algn="l"/>
              </a:tabLst>
              <a:defRPr/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Микрозаймы	«Поддержка</a:t>
            </a:r>
            <a:r>
              <a:rPr sz="2000" b="1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2020»</a:t>
            </a:r>
            <a:endParaRPr sz="2000">
              <a:latin typeface="Arial"/>
              <a:cs typeface="Arial"/>
            </a:endParaRPr>
          </a:p>
        </p:txBody>
      </p:sp>
      <p:sp>
        <p:nvSpPr>
          <p:cNvPr id="29" name="object 29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92BA3211-A5C6-4908-9540-775C5D475786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19</a:t>
            </a:fld>
            <a:endParaRPr spc="10" dirty="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492750" y="2349500"/>
            <a:ext cx="4765675" cy="452438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- снижен размер процентной ставки </a:t>
            </a:r>
            <a:r>
              <a:rPr lang="ru-RU" sz="1400">
                <a:solidFill>
                  <a:srgbClr val="552112"/>
                </a:solidFill>
                <a:cs typeface="Arial" charset="0"/>
              </a:rPr>
              <a:t>с 6% до 3%  годовых в первый год и 5,5% в последующий период</a:t>
            </a:r>
            <a:endParaRPr lang="ru-RU" sz="1400">
              <a:cs typeface="Arial" charset="0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492750" y="2989263"/>
            <a:ext cx="4765675" cy="452437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- р</a:t>
            </a:r>
            <a:r>
              <a:rPr lang="ru-RU" sz="1400" b="1">
                <a:solidFill>
                  <a:srgbClr val="552112"/>
                </a:solidFill>
                <a:cs typeface="Arial" charset="0"/>
              </a:rPr>
              <a:t>асширен перечень целей</a:t>
            </a:r>
            <a:r>
              <a:rPr lang="ru-RU" sz="1400">
                <a:solidFill>
                  <a:srgbClr val="552112"/>
                </a:solidFill>
                <a:cs typeface="Arial" charset="0"/>
              </a:rPr>
              <a:t>, в том числе на выплату  заработной платы, арендной платы, уплаты налогов</a:t>
            </a:r>
            <a:endParaRPr lang="ru-RU" sz="1400">
              <a:cs typeface="Arial" charset="0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492750" y="3630613"/>
            <a:ext cx="4106863" cy="452437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- Заёмщику может быть предоставлено </a:t>
            </a:r>
            <a:r>
              <a:rPr lang="ru-RU" sz="1400" b="1">
                <a:solidFill>
                  <a:srgbClr val="552112"/>
                </a:solidFill>
                <a:cs typeface="Arial" charset="0"/>
              </a:rPr>
              <a:t>до 5 млн  рублей</a:t>
            </a:r>
            <a:endParaRPr lang="ru-RU" sz="1400">
              <a:cs typeface="Arial" charset="0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492750" y="4270375"/>
            <a:ext cx="4471988" cy="452438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- возможно предоставление </a:t>
            </a:r>
            <a:r>
              <a:rPr lang="ru-RU" sz="1400" b="1">
                <a:solidFill>
                  <a:srgbClr val="552112"/>
                </a:solidFill>
                <a:cs typeface="Arial" charset="0"/>
              </a:rPr>
              <a:t>отсрочки по основному  долгу </a:t>
            </a:r>
            <a:r>
              <a:rPr lang="ru-RU" sz="1400">
                <a:solidFill>
                  <a:srgbClr val="552112"/>
                </a:solidFill>
                <a:cs typeface="Arial" charset="0"/>
              </a:rPr>
              <a:t>до 9 месяцев</a:t>
            </a:r>
            <a:endParaRPr lang="ru-RU" sz="1400">
              <a:cs typeface="Arial" charset="0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492750" y="5124450"/>
            <a:ext cx="4356100" cy="23812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действия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программы: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до 30 сентября 2020</a:t>
            </a:r>
            <a:r>
              <a:rPr sz="1400" spc="-8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85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endParaRPr sz="14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492750" y="5764213"/>
            <a:ext cx="4691063" cy="452437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Кто предоставляет</a:t>
            </a:r>
            <a:r>
              <a:rPr lang="ru-RU" sz="1400">
                <a:solidFill>
                  <a:srgbClr val="552112"/>
                </a:solidFill>
                <a:cs typeface="Arial" charset="0"/>
              </a:rPr>
              <a:t>: региональная МФО – Фонд  поддержки предпринимательства Республики Мордовия</a:t>
            </a:r>
            <a:endParaRPr lang="ru-RU" sz="1400">
              <a:cs typeface="Arial" charset="0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759075" y="6667500"/>
            <a:ext cx="5470525" cy="307975"/>
          </a:xfrm>
          <a:prstGeom prst="rect">
            <a:avLst/>
          </a:prstGeom>
          <a:solidFill>
            <a:srgbClr val="F7F1E4"/>
          </a:solidFill>
          <a:ln w="9525">
            <a:solidFill>
              <a:srgbClr val="ECD7C2"/>
            </a:solidFill>
          </a:ln>
        </p:spPr>
        <p:txBody>
          <a:bodyPr lIns="0" tIns="43815" rIns="0" bIns="0">
            <a:spAutoFit/>
          </a:bodyPr>
          <a:lstStyle/>
          <a:p>
            <a:pPr marL="598805" fontAlgn="auto">
              <a:spcBef>
                <a:spcPts val="345"/>
              </a:spcBef>
              <a:spcAft>
                <a:spcPts val="0"/>
              </a:spcAft>
              <a:tabLst>
                <a:tab pos="4327525" algn="l"/>
              </a:tabLst>
              <a:defRPr/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Количество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охваченных</a:t>
            </a:r>
            <a:r>
              <a:rPr sz="1400" b="1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субъектов</a:t>
            </a:r>
            <a:r>
              <a:rPr sz="1400" b="1" spc="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МСП	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20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462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object 2"/>
          <p:cNvSpPr>
            <a:spLocks noChangeArrowheads="1"/>
          </p:cNvSpPr>
          <p:nvPr/>
        </p:nvSpPr>
        <p:spPr bwMode="auto">
          <a:xfrm>
            <a:off x="1639888" y="898525"/>
            <a:ext cx="8208962" cy="4635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14488" y="790575"/>
            <a:ext cx="8205787" cy="514350"/>
          </a:xfrm>
        </p:spPr>
        <p:txBody>
          <a:bodyPr tIns="13335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Arial Black" pitchFamily="34" charset="0"/>
              </a:rPr>
              <a:t>Программа реструктуризации МФО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168650" y="2039938"/>
            <a:ext cx="6989763" cy="3592512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39700" indent="-127000">
              <a:spcBef>
                <a:spcPts val="100"/>
              </a:spcBef>
              <a:buSzPct val="89000"/>
              <a:buFontTx/>
              <a:buChar char="•"/>
              <a:tabLst>
                <a:tab pos="139700" algn="l"/>
              </a:tabLst>
            </a:pPr>
            <a:r>
              <a:rPr lang="ru-RU">
                <a:solidFill>
                  <a:srgbClr val="552112"/>
                </a:solidFill>
                <a:cs typeface="Arial" charset="0"/>
              </a:rPr>
              <a:t>уменьшение суммы основного долга до «посильного» уровня;</a:t>
            </a:r>
            <a:endParaRPr lang="ru-RU">
              <a:cs typeface="Arial" charset="0"/>
            </a:endParaRPr>
          </a:p>
          <a:p>
            <a:pPr marL="139700" indent="-127000">
              <a:spcBef>
                <a:spcPts val="38"/>
              </a:spcBef>
              <a:buFontTx/>
              <a:buChar char="•"/>
              <a:tabLst>
                <a:tab pos="139700" algn="l"/>
              </a:tabLst>
            </a:pPr>
            <a:endParaRPr lang="ru-RU">
              <a:cs typeface="Arial" charset="0"/>
            </a:endParaRPr>
          </a:p>
          <a:p>
            <a:pPr marL="139700" indent="-127000">
              <a:buFontTx/>
              <a:buChar char="•"/>
              <a:tabLst>
                <a:tab pos="139700" algn="l"/>
              </a:tabLst>
            </a:pPr>
            <a:r>
              <a:rPr lang="ru-RU">
                <a:solidFill>
                  <a:srgbClr val="552112"/>
                </a:solidFill>
                <a:cs typeface="Arial" charset="0"/>
              </a:rPr>
              <a:t>отсрочка оплаты очередных платежей по основному долгу на 9  месяцев;</a:t>
            </a:r>
            <a:endParaRPr lang="ru-RU">
              <a:cs typeface="Arial" charset="0"/>
            </a:endParaRPr>
          </a:p>
          <a:p>
            <a:pPr marL="139700" indent="-127000">
              <a:spcBef>
                <a:spcPts val="25"/>
              </a:spcBef>
              <a:buFontTx/>
              <a:buChar char="•"/>
              <a:tabLst>
                <a:tab pos="139700" algn="l"/>
              </a:tabLst>
            </a:pPr>
            <a:endParaRPr lang="ru-RU">
              <a:cs typeface="Arial" charset="0"/>
            </a:endParaRPr>
          </a:p>
          <a:p>
            <a:pPr marL="139700" indent="-127000">
              <a:buFontTx/>
              <a:buChar char="•"/>
              <a:tabLst>
                <a:tab pos="139700" algn="l"/>
              </a:tabLst>
            </a:pPr>
            <a:r>
              <a:rPr lang="ru-RU">
                <a:solidFill>
                  <a:srgbClr val="552112"/>
                </a:solidFill>
                <a:cs typeface="Arial" charset="0"/>
              </a:rPr>
              <a:t>реструктуризация со снижением процентной ставки </a:t>
            </a:r>
            <a:r>
              <a:rPr lang="ru-RU" b="1">
                <a:solidFill>
                  <a:srgbClr val="552112"/>
                </a:solidFill>
                <a:cs typeface="Arial" charset="0"/>
              </a:rPr>
              <a:t>до 3%</a:t>
            </a:r>
            <a:endParaRPr lang="ru-RU">
              <a:cs typeface="Arial" charset="0"/>
            </a:endParaRPr>
          </a:p>
          <a:p>
            <a:pPr marL="139700" indent="-127000">
              <a:tabLst>
                <a:tab pos="139700" algn="l"/>
              </a:tabLst>
            </a:pPr>
            <a:r>
              <a:rPr lang="ru-RU" b="1">
                <a:solidFill>
                  <a:srgbClr val="552112"/>
                </a:solidFill>
                <a:cs typeface="Arial" charset="0"/>
              </a:rPr>
              <a:t>годовых </a:t>
            </a:r>
            <a:r>
              <a:rPr lang="ru-RU">
                <a:solidFill>
                  <a:srgbClr val="552112"/>
                </a:solidFill>
                <a:cs typeface="Arial" charset="0"/>
              </a:rPr>
              <a:t>до конца 2020 года при условии сохранения рабочих</a:t>
            </a:r>
            <a:endParaRPr lang="ru-RU">
              <a:cs typeface="Arial" charset="0"/>
            </a:endParaRPr>
          </a:p>
          <a:p>
            <a:pPr marL="139700" indent="-127000">
              <a:tabLst>
                <a:tab pos="139700" algn="l"/>
              </a:tabLst>
            </a:pPr>
            <a:r>
              <a:rPr lang="ru-RU">
                <a:solidFill>
                  <a:srgbClr val="552112"/>
                </a:solidFill>
                <a:cs typeface="Arial" charset="0"/>
              </a:rPr>
              <a:t>мест или если СМСП входит в перечень наиболее пострадавших  отраслей</a:t>
            </a:r>
            <a:endParaRPr lang="ru-RU">
              <a:cs typeface="Arial" charset="0"/>
            </a:endParaRPr>
          </a:p>
          <a:p>
            <a:pPr marL="139700" indent="-127000">
              <a:spcBef>
                <a:spcPts val="25"/>
              </a:spcBef>
              <a:tabLst>
                <a:tab pos="139700" algn="l"/>
              </a:tabLst>
            </a:pPr>
            <a:endParaRPr lang="ru-RU">
              <a:cs typeface="Arial" charset="0"/>
            </a:endParaRPr>
          </a:p>
          <a:p>
            <a:pPr marL="139700" indent="-127000">
              <a:buFontTx/>
              <a:buChar char="•"/>
              <a:tabLst>
                <a:tab pos="139700" algn="l"/>
              </a:tabLst>
            </a:pPr>
            <a:r>
              <a:rPr lang="ru-RU">
                <a:solidFill>
                  <a:srgbClr val="552112"/>
                </a:solidFill>
                <a:cs typeface="Arial" charset="0"/>
              </a:rPr>
              <a:t>«кредитные каникулы» с полным освобождением от платежей  на 6 месяцев в соответствии с требованиями федерального  закона №106-ФЗ</a:t>
            </a:r>
            <a:endParaRPr lang="ru-RU">
              <a:cs typeface="Arial" charset="0"/>
            </a:endParaRPr>
          </a:p>
        </p:txBody>
      </p:sp>
      <p:sp>
        <p:nvSpPr>
          <p:cNvPr id="26628" name="object 5"/>
          <p:cNvSpPr>
            <a:spLocks noChangeArrowheads="1"/>
          </p:cNvSpPr>
          <p:nvPr/>
        </p:nvSpPr>
        <p:spPr bwMode="auto">
          <a:xfrm>
            <a:off x="363538" y="2808288"/>
            <a:ext cx="2720975" cy="2584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" name="object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AC205C59-BC3F-41F3-A4FF-471FA2E5D43E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20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object 2"/>
          <p:cNvSpPr>
            <a:spLocks noChangeArrowheads="1"/>
          </p:cNvSpPr>
          <p:nvPr/>
        </p:nvSpPr>
        <p:spPr bwMode="auto">
          <a:xfrm>
            <a:off x="1733550" y="392113"/>
            <a:ext cx="7708900" cy="9556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92313" y="501650"/>
            <a:ext cx="7008812" cy="512763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Arial Black" pitchFamily="34" charset="0"/>
              </a:rPr>
              <a:t>Отсрочка арендных платежей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22500" y="1422400"/>
            <a:ext cx="8124825" cy="4079875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219075" indent="-206375">
              <a:spcBef>
                <a:spcPts val="100"/>
              </a:spcBef>
              <a:buFont typeface="Wingdings" pitchFamily="2" charset="2"/>
              <a:buChar char=""/>
              <a:tabLst>
                <a:tab pos="219075" algn="l"/>
              </a:tabLst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На какие виды имущества распространяется отсрочка?</a:t>
            </a:r>
            <a:endParaRPr lang="ru-RU" sz="1400">
              <a:cs typeface="Arial" charset="0"/>
            </a:endParaRPr>
          </a:p>
          <a:p>
            <a:pPr marL="219075" indent="-206375">
              <a:tabLst>
                <a:tab pos="219075" algn="l"/>
              </a:tabLst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Отсрочка по уплате арендных платежей распространяется на государственное, муниципальное и  частное имущество (за исключением жилых помещений) </a:t>
            </a:r>
            <a:r>
              <a:rPr lang="ru-RU" sz="1400" b="1">
                <a:solidFill>
                  <a:srgbClr val="552112"/>
                </a:solidFill>
                <a:cs typeface="Arial" charset="0"/>
              </a:rPr>
              <a:t>- 995 </a:t>
            </a:r>
            <a:r>
              <a:rPr lang="ru-RU" sz="1400">
                <a:solidFill>
                  <a:srgbClr val="552112"/>
                </a:solidFill>
                <a:cs typeface="Arial" charset="0"/>
              </a:rPr>
              <a:t>организаций (получатели  господдержки)</a:t>
            </a:r>
            <a:endParaRPr lang="ru-RU" sz="1400">
              <a:cs typeface="Arial" charset="0"/>
            </a:endParaRPr>
          </a:p>
          <a:p>
            <a:pPr marL="219075" indent="-206375">
              <a:tabLst>
                <a:tab pos="219075" algn="l"/>
              </a:tabLst>
            </a:pPr>
            <a:endParaRPr lang="ru-RU" sz="1500">
              <a:cs typeface="Arial" charset="0"/>
            </a:endParaRPr>
          </a:p>
          <a:p>
            <a:pPr marL="219075" indent="-206375">
              <a:spcBef>
                <a:spcPts val="25"/>
              </a:spcBef>
              <a:tabLst>
                <a:tab pos="219075" algn="l"/>
              </a:tabLst>
            </a:pPr>
            <a:endParaRPr lang="ru-RU" sz="1400">
              <a:cs typeface="Arial" charset="0"/>
            </a:endParaRPr>
          </a:p>
          <a:p>
            <a:pPr marL="219075" indent="-206375">
              <a:buFont typeface="Wingdings" pitchFamily="2" charset="2"/>
              <a:buChar char=""/>
              <a:tabLst>
                <a:tab pos="219075" algn="l"/>
              </a:tabLst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На какой срок предоставляется отсрочка?</a:t>
            </a:r>
            <a:endParaRPr lang="ru-RU" sz="1400">
              <a:cs typeface="Arial" charset="0"/>
            </a:endParaRPr>
          </a:p>
          <a:p>
            <a:pPr marL="219075" indent="-206375">
              <a:tabLst>
                <a:tab pos="219075" algn="l"/>
              </a:tabLst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До 1 октября 2020 года, начиная с даты введения в регионе режима повышенной готовности или</a:t>
            </a:r>
            <a:endParaRPr lang="ru-RU" sz="1400">
              <a:cs typeface="Arial" charset="0"/>
            </a:endParaRPr>
          </a:p>
          <a:p>
            <a:pPr marL="219075" indent="-206375">
              <a:tabLst>
                <a:tab pos="219075" algn="l"/>
              </a:tabLst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ЧС</a:t>
            </a:r>
            <a:endParaRPr lang="ru-RU" sz="1400">
              <a:cs typeface="Arial" charset="0"/>
            </a:endParaRPr>
          </a:p>
          <a:p>
            <a:pPr marL="219075" indent="-206375">
              <a:tabLst>
                <a:tab pos="219075" algn="l"/>
              </a:tabLst>
            </a:pPr>
            <a:endParaRPr lang="ru-RU" sz="1500">
              <a:cs typeface="Arial" charset="0"/>
            </a:endParaRPr>
          </a:p>
          <a:p>
            <a:pPr marL="219075" indent="-206375">
              <a:spcBef>
                <a:spcPts val="25"/>
              </a:spcBef>
              <a:tabLst>
                <a:tab pos="219075" algn="l"/>
              </a:tabLst>
            </a:pPr>
            <a:endParaRPr lang="ru-RU" sz="1400">
              <a:cs typeface="Arial" charset="0"/>
            </a:endParaRPr>
          </a:p>
          <a:p>
            <a:pPr marL="219075" indent="-206375">
              <a:buFont typeface="Wingdings" pitchFamily="2" charset="2"/>
              <a:buChar char=""/>
              <a:tabLst>
                <a:tab pos="219075" algn="l"/>
              </a:tabLst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Кто может воспользоваться отсрочкой?</a:t>
            </a:r>
            <a:endParaRPr lang="ru-RU" sz="1400">
              <a:cs typeface="Arial" charset="0"/>
            </a:endParaRPr>
          </a:p>
          <a:p>
            <a:pPr marL="219075" indent="-206375">
              <a:tabLst>
                <a:tab pos="219075" algn="l"/>
              </a:tabLst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Организации и ИП, осуществляющие деятельность в отраслях, наиболее пострадавших от  коронавирусной инфекции</a:t>
            </a:r>
            <a:endParaRPr lang="ru-RU" sz="1400">
              <a:cs typeface="Arial" charset="0"/>
            </a:endParaRPr>
          </a:p>
          <a:p>
            <a:pPr marL="219075" indent="-206375">
              <a:tabLst>
                <a:tab pos="219075" algn="l"/>
              </a:tabLst>
            </a:pPr>
            <a:endParaRPr lang="ru-RU" sz="1500">
              <a:cs typeface="Arial" charset="0"/>
            </a:endParaRPr>
          </a:p>
          <a:p>
            <a:pPr marL="219075" indent="-206375">
              <a:spcBef>
                <a:spcPts val="25"/>
              </a:spcBef>
              <a:tabLst>
                <a:tab pos="219075" algn="l"/>
              </a:tabLst>
            </a:pPr>
            <a:endParaRPr lang="ru-RU" sz="1400">
              <a:cs typeface="Arial" charset="0"/>
            </a:endParaRPr>
          </a:p>
          <a:p>
            <a:pPr marL="219075" indent="-206375" algn="just">
              <a:buFont typeface="Wingdings" pitchFamily="2" charset="2"/>
              <a:buChar char=""/>
              <a:tabLst>
                <a:tab pos="219075" algn="l"/>
              </a:tabLst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Что делать, если арендодатель отказывается пересматривать условия договора?  </a:t>
            </a:r>
            <a:r>
              <a:rPr lang="ru-RU" sz="1400">
                <a:solidFill>
                  <a:srgbClr val="552112"/>
                </a:solidFill>
                <a:cs typeface="Arial" charset="0"/>
              </a:rPr>
              <a:t>В случае отказа арендодателя исполнить указанные выше требования арендатор вправе  обратиться в суд</a:t>
            </a:r>
            <a:endParaRPr lang="ru-RU" sz="1400">
              <a:cs typeface="Arial" charset="0"/>
            </a:endParaRPr>
          </a:p>
        </p:txBody>
      </p:sp>
      <p:sp>
        <p:nvSpPr>
          <p:cNvPr id="27652" name="object 5"/>
          <p:cNvSpPr>
            <a:spLocks noChangeArrowheads="1"/>
          </p:cNvSpPr>
          <p:nvPr/>
        </p:nvSpPr>
        <p:spPr bwMode="auto">
          <a:xfrm>
            <a:off x="61913" y="2560638"/>
            <a:ext cx="2281237" cy="22050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22500" y="6056313"/>
            <a:ext cx="7897813" cy="935037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>
              <a:spcBef>
                <a:spcPts val="100"/>
              </a:spcBef>
              <a:buSzPct val="92000"/>
              <a:buFont typeface="Wingdings" pitchFamily="2" charset="2"/>
              <a:buChar char=""/>
              <a:tabLst>
                <a:tab pos="133350" algn="l"/>
              </a:tabLst>
            </a:pPr>
            <a:r>
              <a:rPr lang="ru-RU" sz="1200">
                <a:solidFill>
                  <a:srgbClr val="552112"/>
                </a:solidFill>
                <a:cs typeface="Arial" charset="0"/>
              </a:rPr>
              <a:t>Ст. 19 ФЗ от 01.04.2020 № 98-ФЗ «О внесении изменений в отдельные законодательные акты Российской  Федерации по вопросам предупреждения и ликвидации чрезвычайных ситуаций»</a:t>
            </a:r>
            <a:endParaRPr lang="ru-RU" sz="1200">
              <a:cs typeface="Arial" charset="0"/>
            </a:endParaRPr>
          </a:p>
          <a:p>
            <a:pPr marL="12700">
              <a:buSzPct val="92000"/>
              <a:buFont typeface="Wingdings" pitchFamily="2" charset="2"/>
              <a:buChar char=""/>
              <a:tabLst>
                <a:tab pos="133350" algn="l"/>
              </a:tabLst>
            </a:pPr>
            <a:r>
              <a:rPr lang="ru-RU" sz="1200">
                <a:solidFill>
                  <a:srgbClr val="552112"/>
                </a:solidFill>
                <a:cs typeface="Arial" charset="0"/>
              </a:rPr>
              <a:t>Постановление Правительства № 439 от 03.04.2020 (требования к условиям и срокам отсрочки)</a:t>
            </a:r>
            <a:endParaRPr lang="ru-RU" sz="1200">
              <a:cs typeface="Arial" charset="0"/>
            </a:endParaRPr>
          </a:p>
          <a:p>
            <a:pPr marL="12700">
              <a:lnSpc>
                <a:spcPts val="1400"/>
              </a:lnSpc>
              <a:spcBef>
                <a:spcPts val="75"/>
              </a:spcBef>
              <a:buSzPct val="92000"/>
              <a:buFont typeface="Wingdings" pitchFamily="2" charset="2"/>
              <a:buChar char=""/>
              <a:tabLst>
                <a:tab pos="133350" algn="l"/>
              </a:tabLst>
            </a:pPr>
            <a:r>
              <a:rPr lang="ru-RU" sz="1200">
                <a:solidFill>
                  <a:srgbClr val="552112"/>
                </a:solidFill>
                <a:cs typeface="Arial" charset="0"/>
              </a:rPr>
              <a:t>Постановление Правительства № 434 от 03.04.2020 (перечень отраслей, наиболее пострадавших от  коронавируса, с указанием ОКВЭД)</a:t>
            </a:r>
            <a:endParaRPr lang="ru-RU" sz="1200">
              <a:cs typeface="Arial" charset="0"/>
            </a:endParaRPr>
          </a:p>
        </p:txBody>
      </p:sp>
      <p:sp>
        <p:nvSpPr>
          <p:cNvPr id="7" name="object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2EC6ED51-8068-4871-A56C-145CCE01D31D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21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object 2"/>
          <p:cNvSpPr>
            <a:spLocks noChangeArrowheads="1"/>
          </p:cNvSpPr>
          <p:nvPr/>
        </p:nvSpPr>
        <p:spPr bwMode="auto">
          <a:xfrm>
            <a:off x="750888" y="681038"/>
            <a:ext cx="9728200" cy="9556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08063" y="790575"/>
            <a:ext cx="9170987" cy="514350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Arial Black" pitchFamily="34" charset="0"/>
              </a:rPr>
              <a:t>Снижение административной нагрузки</a:t>
            </a:r>
          </a:p>
        </p:txBody>
      </p:sp>
      <p:sp>
        <p:nvSpPr>
          <p:cNvPr id="28675" name="object 4"/>
          <p:cNvSpPr>
            <a:spLocks noChangeArrowheads="1"/>
          </p:cNvSpPr>
          <p:nvPr/>
        </p:nvSpPr>
        <p:spPr bwMode="auto">
          <a:xfrm>
            <a:off x="366713" y="2700338"/>
            <a:ext cx="2784475" cy="265588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8676" name="object 5"/>
          <p:cNvSpPr>
            <a:spLocks/>
          </p:cNvSpPr>
          <p:nvPr/>
        </p:nvSpPr>
        <p:spPr bwMode="auto">
          <a:xfrm>
            <a:off x="4133850" y="6454775"/>
            <a:ext cx="5345113" cy="633413"/>
          </a:xfrm>
          <a:custGeom>
            <a:avLst/>
            <a:gdLst/>
            <a:ahLst/>
            <a:cxnLst>
              <a:cxn ang="0">
                <a:pos x="5344160" y="0"/>
              </a:cxn>
              <a:cxn ang="0">
                <a:pos x="0" y="0"/>
              </a:cxn>
              <a:cxn ang="0">
                <a:pos x="0" y="633882"/>
              </a:cxn>
              <a:cxn ang="0">
                <a:pos x="5344160" y="633895"/>
              </a:cxn>
              <a:cxn ang="0">
                <a:pos x="5344160" y="0"/>
              </a:cxn>
            </a:cxnLst>
            <a:rect l="0" t="0" r="r" b="b"/>
            <a:pathLst>
              <a:path w="5344159" h="634365">
                <a:moveTo>
                  <a:pt x="5344160" y="0"/>
                </a:moveTo>
                <a:lnTo>
                  <a:pt x="0" y="0"/>
                </a:lnTo>
                <a:lnTo>
                  <a:pt x="0" y="633882"/>
                </a:lnTo>
                <a:lnTo>
                  <a:pt x="5344160" y="633895"/>
                </a:lnTo>
                <a:lnTo>
                  <a:pt x="5344160" y="0"/>
                </a:lnTo>
                <a:close/>
              </a:path>
            </a:pathLst>
          </a:custGeom>
          <a:solidFill>
            <a:srgbClr val="F3F3F3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" name="object 6"/>
          <p:cNvSpPr txBox="1"/>
          <p:nvPr/>
        </p:nvSpPr>
        <p:spPr>
          <a:xfrm>
            <a:off x="4133850" y="6454775"/>
            <a:ext cx="5345113" cy="633413"/>
          </a:xfrm>
          <a:prstGeom prst="rect">
            <a:avLst/>
          </a:prstGeom>
        </p:spPr>
        <p:txBody>
          <a:bodyPr lIns="0" tIns="57150" rIns="0" bIns="0">
            <a:spAutoFit/>
          </a:bodyPr>
          <a:lstStyle/>
          <a:p>
            <a:pPr marL="614045" fontAlgn="auto">
              <a:spcBef>
                <a:spcPts val="450"/>
              </a:spcBef>
              <a:spcAft>
                <a:spcPts val="0"/>
              </a:spcAft>
              <a:defRPr/>
            </a:pP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Приказ</a:t>
            </a:r>
            <a:r>
              <a:rPr sz="1600" spc="-8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65" dirty="0">
                <a:solidFill>
                  <a:srgbClr val="552112"/>
                </a:solidFill>
                <a:latin typeface="Arial"/>
                <a:cs typeface="Arial"/>
              </a:rPr>
              <a:t>ФНС</a:t>
            </a:r>
            <a:r>
              <a:rPr sz="1600" spc="-1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75" dirty="0">
                <a:solidFill>
                  <a:srgbClr val="552112"/>
                </a:solidFill>
                <a:latin typeface="Arial"/>
                <a:cs typeface="Arial"/>
              </a:rPr>
              <a:t>России</a:t>
            </a:r>
            <a:r>
              <a:rPr sz="1600" spc="-1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60" dirty="0">
                <a:solidFill>
                  <a:srgbClr val="552112"/>
                </a:solidFill>
                <a:latin typeface="Arial"/>
                <a:cs typeface="Arial"/>
              </a:rPr>
              <a:t>от</a:t>
            </a:r>
            <a:r>
              <a:rPr sz="1600" spc="-1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40" dirty="0">
                <a:solidFill>
                  <a:srgbClr val="552112"/>
                </a:solidFill>
                <a:latin typeface="Arial"/>
                <a:cs typeface="Arial"/>
              </a:rPr>
              <a:t>20.03.2020</a:t>
            </a:r>
            <a:r>
              <a:rPr sz="1600" spc="-5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№</a:t>
            </a:r>
            <a:r>
              <a:rPr sz="1600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ЕД-7-2/181@</a:t>
            </a:r>
            <a:endParaRPr sz="1600">
              <a:latin typeface="Arial"/>
              <a:cs typeface="Arial"/>
            </a:endParaRPr>
          </a:p>
          <a:p>
            <a:pPr marL="614045" fontAlgn="auto">
              <a:spcBef>
                <a:spcPts val="25"/>
              </a:spcBef>
              <a:spcAft>
                <a:spcPts val="0"/>
              </a:spcAft>
              <a:defRPr/>
            </a:pPr>
            <a:r>
              <a:rPr sz="1600" b="1" spc="-125" dirty="0">
                <a:solidFill>
                  <a:srgbClr val="552112"/>
                </a:solidFill>
                <a:latin typeface="Arial"/>
                <a:cs typeface="Arial"/>
              </a:rPr>
              <a:t>Горячая</a:t>
            </a:r>
            <a:r>
              <a:rPr sz="1600" b="1" spc="-2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55" dirty="0">
                <a:solidFill>
                  <a:srgbClr val="552112"/>
                </a:solidFill>
                <a:latin typeface="Arial"/>
                <a:cs typeface="Arial"/>
              </a:rPr>
              <a:t>линия:</a:t>
            </a:r>
            <a:r>
              <a:rPr sz="1600" b="1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8</a:t>
            </a:r>
            <a:r>
              <a:rPr sz="1600" b="1" spc="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35" dirty="0">
                <a:solidFill>
                  <a:srgbClr val="552112"/>
                </a:solidFill>
                <a:latin typeface="Arial"/>
                <a:cs typeface="Arial"/>
              </a:rPr>
              <a:t>(800)</a:t>
            </a:r>
            <a:r>
              <a:rPr sz="1600" b="1" spc="-3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222-22-22</a:t>
            </a:r>
            <a:endParaRPr sz="1600">
              <a:latin typeface="Arial"/>
              <a:cs typeface="Arial"/>
            </a:endParaRPr>
          </a:p>
        </p:txBody>
      </p:sp>
      <p:sp>
        <p:nvSpPr>
          <p:cNvPr id="28678" name="object 7"/>
          <p:cNvSpPr>
            <a:spLocks noChangeArrowheads="1"/>
          </p:cNvSpPr>
          <p:nvPr/>
        </p:nvSpPr>
        <p:spPr bwMode="auto">
          <a:xfrm>
            <a:off x="4248150" y="6491288"/>
            <a:ext cx="433388" cy="53657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8679" name="object 8"/>
          <p:cNvSpPr>
            <a:spLocks/>
          </p:cNvSpPr>
          <p:nvPr/>
        </p:nvSpPr>
        <p:spPr bwMode="auto">
          <a:xfrm>
            <a:off x="5462588" y="5364163"/>
            <a:ext cx="158750" cy="179387"/>
          </a:xfrm>
          <a:custGeom>
            <a:avLst/>
            <a:gdLst/>
            <a:ahLst/>
            <a:cxnLst>
              <a:cxn ang="0">
                <a:pos x="158216" y="0"/>
              </a:cxn>
              <a:cxn ang="0">
                <a:pos x="0" y="0"/>
              </a:cxn>
              <a:cxn ang="0">
                <a:pos x="0" y="179260"/>
              </a:cxn>
              <a:cxn ang="0">
                <a:pos x="158216" y="179260"/>
              </a:cxn>
              <a:cxn ang="0">
                <a:pos x="158216" y="0"/>
              </a:cxn>
            </a:cxnLst>
            <a:rect l="0" t="0" r="r" b="b"/>
            <a:pathLst>
              <a:path w="158750" h="179704">
                <a:moveTo>
                  <a:pt x="158216" y="0"/>
                </a:moveTo>
                <a:lnTo>
                  <a:pt x="0" y="0"/>
                </a:lnTo>
                <a:lnTo>
                  <a:pt x="0" y="179260"/>
                </a:lnTo>
                <a:lnTo>
                  <a:pt x="158216" y="179260"/>
                </a:lnTo>
                <a:lnTo>
                  <a:pt x="158216" y="0"/>
                </a:lnTo>
                <a:close/>
              </a:path>
            </a:pathLst>
          </a:custGeom>
          <a:solidFill>
            <a:srgbClr val="F3F3F3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" name="object 9"/>
          <p:cNvSpPr txBox="1"/>
          <p:nvPr/>
        </p:nvSpPr>
        <p:spPr>
          <a:xfrm>
            <a:off x="3382963" y="1763713"/>
            <a:ext cx="6646862" cy="4414837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>
              <a:spcBef>
                <a:spcPts val="100"/>
              </a:spcBef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Мораторий	на	все	проверки	до конца 2020 г.</a:t>
            </a:r>
            <a:endParaRPr lang="ru-RU" sz="1600">
              <a:cs typeface="Arial" charset="0"/>
            </a:endParaRPr>
          </a:p>
          <a:p>
            <a:pPr marL="12700"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(за исключением несущих риски для жизни и здоровья граждан):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endParaRPr lang="ru-RU" sz="1600">
              <a:cs typeface="Arial" charset="0"/>
            </a:endParaRPr>
          </a:p>
          <a:p>
            <a:pPr marL="12700">
              <a:buSzPct val="94000"/>
              <a:buFontTx/>
              <a:buChar char="•"/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выездные проверки, начатые ранее;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  <a:buClr>
                <a:srgbClr val="552112"/>
              </a:buClr>
              <a:buFont typeface="Arial" charset="0"/>
              <a:buChar char="•"/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endParaRPr lang="ru-RU" sz="1600">
              <a:cs typeface="Arial" charset="0"/>
            </a:endParaRPr>
          </a:p>
          <a:p>
            <a:pPr marL="12700">
              <a:buSzPct val="94000"/>
              <a:buFontTx/>
              <a:buChar char="•"/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выездные налоговые проверки;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  <a:buClr>
                <a:srgbClr val="552112"/>
              </a:buClr>
              <a:buFont typeface="Arial" charset="0"/>
              <a:buChar char="•"/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endParaRPr lang="ru-RU" sz="1600">
              <a:cs typeface="Arial" charset="0"/>
            </a:endParaRPr>
          </a:p>
          <a:p>
            <a:pPr marL="12700">
              <a:buSzPct val="94000"/>
              <a:buFontTx/>
              <a:buChar char="•"/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проверки онлайн-касс;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  <a:buClr>
                <a:srgbClr val="552112"/>
              </a:buClr>
              <a:buFont typeface="Arial" charset="0"/>
              <a:buChar char="•"/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endParaRPr lang="ru-RU" sz="1600">
              <a:cs typeface="Arial" charset="0"/>
            </a:endParaRPr>
          </a:p>
          <a:p>
            <a:pPr marL="12700">
              <a:buSzPct val="94000"/>
              <a:buFontTx/>
              <a:buChar char="•"/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контрольные соблюдения требований валютного законодательства;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  <a:buClr>
                <a:srgbClr val="552112"/>
              </a:buClr>
              <a:buFont typeface="Arial" charset="0"/>
              <a:buChar char="•"/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endParaRPr lang="ru-RU" sz="1600">
              <a:cs typeface="Arial" charset="0"/>
            </a:endParaRPr>
          </a:p>
          <a:p>
            <a:pPr marL="12700">
              <a:buSzPct val="94000"/>
              <a:buFontTx/>
              <a:buChar char="•"/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азартные игры и лотереи;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  <a:buClr>
                <a:srgbClr val="552112"/>
              </a:buClr>
              <a:buFont typeface="Arial" charset="0"/>
              <a:buChar char="•"/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endParaRPr lang="ru-RU" sz="1600">
              <a:cs typeface="Arial" charset="0"/>
            </a:endParaRPr>
          </a:p>
          <a:p>
            <a:pPr marL="12700">
              <a:buSzPct val="94000"/>
              <a:buFontTx/>
              <a:buChar char="•"/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иные категории проверочных мероприятий должны быть завершены  заочно;</a:t>
            </a:r>
            <a:endParaRPr lang="ru-RU" sz="1600">
              <a:cs typeface="Arial" charset="0"/>
            </a:endParaRPr>
          </a:p>
          <a:p>
            <a:pPr marL="12700">
              <a:spcBef>
                <a:spcPts val="25"/>
              </a:spcBef>
              <a:buClr>
                <a:srgbClr val="552112"/>
              </a:buClr>
              <a:buFont typeface="Arial" charset="0"/>
              <a:buChar char="•"/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endParaRPr lang="ru-RU" sz="1600">
              <a:cs typeface="Arial" charset="0"/>
            </a:endParaRPr>
          </a:p>
          <a:p>
            <a:pPr marL="12700">
              <a:buSzPct val="94000"/>
              <a:buFontTx/>
              <a:buChar char="•"/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автоматическое продление действия всех лицензий и разрешений</a:t>
            </a:r>
            <a:endParaRPr lang="ru-RU" sz="1600">
              <a:cs typeface="Arial" charset="0"/>
            </a:endParaRPr>
          </a:p>
          <a:p>
            <a:pPr marL="12700">
              <a:tabLst>
                <a:tab pos="1308100" algn="l"/>
                <a:tab pos="1714500" algn="l"/>
                <a:tab pos="2230438" algn="l"/>
                <a:tab pos="3357563" algn="l"/>
              </a:tabLst>
            </a:pPr>
            <a:r>
              <a:rPr lang="ru-RU" sz="1600">
                <a:solidFill>
                  <a:srgbClr val="552112"/>
                </a:solidFill>
                <a:cs typeface="Arial" charset="0"/>
              </a:rPr>
              <a:t>на полгода.</a:t>
            </a:r>
            <a:endParaRPr lang="ru-RU" sz="1600">
              <a:cs typeface="Arial" charset="0"/>
            </a:endParaRPr>
          </a:p>
        </p:txBody>
      </p:sp>
      <p:sp>
        <p:nvSpPr>
          <p:cNvPr id="10" name="object 10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917F7B42-FE6F-486C-8BA8-55171C42D656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22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object 2"/>
          <p:cNvSpPr>
            <a:spLocks noChangeArrowheads="1"/>
          </p:cNvSpPr>
          <p:nvPr/>
        </p:nvSpPr>
        <p:spPr bwMode="auto">
          <a:xfrm>
            <a:off x="1109663" y="520700"/>
            <a:ext cx="8658225" cy="9556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66838" y="631825"/>
            <a:ext cx="7962900" cy="512763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Arial Black" pitchFamily="34" charset="0"/>
              </a:rPr>
              <a:t>Мораторий на налоговые санкции</a:t>
            </a:r>
          </a:p>
        </p:txBody>
      </p:sp>
      <p:sp>
        <p:nvSpPr>
          <p:cNvPr id="29699" name="object 4"/>
          <p:cNvSpPr>
            <a:spLocks noChangeArrowheads="1"/>
          </p:cNvSpPr>
          <p:nvPr/>
        </p:nvSpPr>
        <p:spPr bwMode="auto">
          <a:xfrm>
            <a:off x="709613" y="2111375"/>
            <a:ext cx="2649537" cy="2416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00" name="object 5"/>
          <p:cNvSpPr>
            <a:spLocks/>
          </p:cNvSpPr>
          <p:nvPr/>
        </p:nvSpPr>
        <p:spPr bwMode="auto">
          <a:xfrm>
            <a:off x="3673475" y="2190750"/>
            <a:ext cx="28575" cy="44084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8575" y="4408500"/>
              </a:cxn>
            </a:cxnLst>
            <a:rect l="0" t="0" r="r" b="b"/>
            <a:pathLst>
              <a:path w="28575" h="4408805">
                <a:moveTo>
                  <a:pt x="0" y="0"/>
                </a:moveTo>
                <a:lnTo>
                  <a:pt x="28575" y="4408500"/>
                </a:lnTo>
              </a:path>
            </a:pathLst>
          </a:custGeom>
          <a:noFill/>
          <a:ln w="6350">
            <a:solidFill>
              <a:srgbClr val="C59268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9701" name="object 6"/>
          <p:cNvSpPr>
            <a:spLocks noChangeArrowheads="1"/>
          </p:cNvSpPr>
          <p:nvPr/>
        </p:nvSpPr>
        <p:spPr bwMode="auto">
          <a:xfrm>
            <a:off x="3646488" y="1493838"/>
            <a:ext cx="6607175" cy="92551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02" name="object 7"/>
          <p:cNvSpPr>
            <a:spLocks noChangeArrowheads="1"/>
          </p:cNvSpPr>
          <p:nvPr/>
        </p:nvSpPr>
        <p:spPr bwMode="auto">
          <a:xfrm>
            <a:off x="3632200" y="1485900"/>
            <a:ext cx="6423025" cy="81597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03" name="object 8"/>
          <p:cNvSpPr>
            <a:spLocks/>
          </p:cNvSpPr>
          <p:nvPr/>
        </p:nvSpPr>
        <p:spPr bwMode="auto">
          <a:xfrm>
            <a:off x="3673475" y="1519238"/>
            <a:ext cx="6503988" cy="825500"/>
          </a:xfrm>
          <a:custGeom>
            <a:avLst/>
            <a:gdLst/>
            <a:ahLst/>
            <a:cxnLst>
              <a:cxn ang="0">
                <a:pos x="6504431" y="0"/>
              </a:cxn>
              <a:cxn ang="0">
                <a:pos x="0" y="0"/>
              </a:cxn>
              <a:cxn ang="0">
                <a:pos x="0" y="824484"/>
              </a:cxn>
              <a:cxn ang="0">
                <a:pos x="6504431" y="824484"/>
              </a:cxn>
              <a:cxn ang="0">
                <a:pos x="6504431" y="0"/>
              </a:cxn>
            </a:cxnLst>
            <a:rect l="0" t="0" r="r" b="b"/>
            <a:pathLst>
              <a:path w="6504940" h="824864">
                <a:moveTo>
                  <a:pt x="6504431" y="0"/>
                </a:moveTo>
                <a:lnTo>
                  <a:pt x="0" y="0"/>
                </a:lnTo>
                <a:lnTo>
                  <a:pt x="0" y="824484"/>
                </a:lnTo>
                <a:lnTo>
                  <a:pt x="6504431" y="824484"/>
                </a:lnTo>
                <a:lnTo>
                  <a:pt x="6504431" y="0"/>
                </a:lnTo>
                <a:close/>
              </a:path>
            </a:pathLst>
          </a:custGeom>
          <a:solidFill>
            <a:srgbClr val="F1EBDE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9704" name="object 9"/>
          <p:cNvSpPr>
            <a:spLocks noChangeArrowheads="1"/>
          </p:cNvSpPr>
          <p:nvPr/>
        </p:nvSpPr>
        <p:spPr bwMode="auto">
          <a:xfrm>
            <a:off x="3695700" y="2608263"/>
            <a:ext cx="508000" cy="10795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05" name="object 10"/>
          <p:cNvSpPr>
            <a:spLocks/>
          </p:cNvSpPr>
          <p:nvPr/>
        </p:nvSpPr>
        <p:spPr bwMode="auto">
          <a:xfrm>
            <a:off x="3721100" y="2636838"/>
            <a:ext cx="403225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02336" y="0"/>
              </a:cxn>
            </a:cxnLst>
            <a:rect l="0" t="0" r="r" b="b"/>
            <a:pathLst>
              <a:path w="402589">
                <a:moveTo>
                  <a:pt x="0" y="0"/>
                </a:moveTo>
                <a:lnTo>
                  <a:pt x="402336" y="0"/>
                </a:lnTo>
              </a:path>
            </a:pathLst>
          </a:custGeom>
          <a:noFill/>
          <a:ln w="6350">
            <a:solidFill>
              <a:srgbClr val="C59268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9706" name="object 11"/>
          <p:cNvSpPr>
            <a:spLocks noChangeArrowheads="1"/>
          </p:cNvSpPr>
          <p:nvPr/>
        </p:nvSpPr>
        <p:spPr bwMode="auto">
          <a:xfrm>
            <a:off x="3679825" y="4387850"/>
            <a:ext cx="508000" cy="10795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07" name="object 12"/>
          <p:cNvSpPr>
            <a:spLocks/>
          </p:cNvSpPr>
          <p:nvPr/>
        </p:nvSpPr>
        <p:spPr bwMode="auto">
          <a:xfrm>
            <a:off x="3706813" y="4416425"/>
            <a:ext cx="401637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02336" y="0"/>
              </a:cxn>
            </a:cxnLst>
            <a:rect l="0" t="0" r="r" b="b"/>
            <a:pathLst>
              <a:path w="402589">
                <a:moveTo>
                  <a:pt x="0" y="0"/>
                </a:moveTo>
                <a:lnTo>
                  <a:pt x="402336" y="0"/>
                </a:lnTo>
              </a:path>
            </a:pathLst>
          </a:custGeom>
          <a:noFill/>
          <a:ln w="6350">
            <a:solidFill>
              <a:srgbClr val="C59268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9708" name="object 13"/>
          <p:cNvSpPr>
            <a:spLocks noChangeArrowheads="1"/>
          </p:cNvSpPr>
          <p:nvPr/>
        </p:nvSpPr>
        <p:spPr bwMode="auto">
          <a:xfrm>
            <a:off x="3679825" y="6257925"/>
            <a:ext cx="508000" cy="10795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09" name="object 14"/>
          <p:cNvSpPr>
            <a:spLocks/>
          </p:cNvSpPr>
          <p:nvPr/>
        </p:nvSpPr>
        <p:spPr bwMode="auto">
          <a:xfrm>
            <a:off x="3706813" y="6286500"/>
            <a:ext cx="401637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02336" y="0"/>
              </a:cxn>
            </a:cxnLst>
            <a:rect l="0" t="0" r="r" b="b"/>
            <a:pathLst>
              <a:path w="402589">
                <a:moveTo>
                  <a:pt x="0" y="0"/>
                </a:moveTo>
                <a:lnTo>
                  <a:pt x="402336" y="0"/>
                </a:lnTo>
              </a:path>
            </a:pathLst>
          </a:custGeom>
          <a:noFill/>
          <a:ln w="6350">
            <a:solidFill>
              <a:srgbClr val="C59268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9710" name="object 15"/>
          <p:cNvSpPr>
            <a:spLocks noChangeArrowheads="1"/>
          </p:cNvSpPr>
          <p:nvPr/>
        </p:nvSpPr>
        <p:spPr bwMode="auto">
          <a:xfrm>
            <a:off x="3676650" y="3144838"/>
            <a:ext cx="6608763" cy="942975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11" name="object 16"/>
          <p:cNvSpPr>
            <a:spLocks noChangeArrowheads="1"/>
          </p:cNvSpPr>
          <p:nvPr/>
        </p:nvSpPr>
        <p:spPr bwMode="auto">
          <a:xfrm>
            <a:off x="3654425" y="3114675"/>
            <a:ext cx="6048375" cy="681038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12" name="object 17"/>
          <p:cNvSpPr>
            <a:spLocks/>
          </p:cNvSpPr>
          <p:nvPr/>
        </p:nvSpPr>
        <p:spPr bwMode="auto">
          <a:xfrm>
            <a:off x="3703638" y="3171825"/>
            <a:ext cx="6505575" cy="839788"/>
          </a:xfrm>
          <a:custGeom>
            <a:avLst/>
            <a:gdLst/>
            <a:ahLst/>
            <a:cxnLst>
              <a:cxn ang="0">
                <a:pos x="6505956" y="0"/>
              </a:cxn>
              <a:cxn ang="0">
                <a:pos x="0" y="0"/>
              </a:cxn>
              <a:cxn ang="0">
                <a:pos x="0" y="839724"/>
              </a:cxn>
              <a:cxn ang="0">
                <a:pos x="6505956" y="839724"/>
              </a:cxn>
              <a:cxn ang="0">
                <a:pos x="6505956" y="0"/>
              </a:cxn>
            </a:cxnLst>
            <a:rect l="0" t="0" r="r" b="b"/>
            <a:pathLst>
              <a:path w="6506209" h="840104">
                <a:moveTo>
                  <a:pt x="6505956" y="0"/>
                </a:moveTo>
                <a:lnTo>
                  <a:pt x="0" y="0"/>
                </a:lnTo>
                <a:lnTo>
                  <a:pt x="0" y="839724"/>
                </a:lnTo>
                <a:lnTo>
                  <a:pt x="6505956" y="839724"/>
                </a:lnTo>
                <a:lnTo>
                  <a:pt x="6505956" y="0"/>
                </a:lnTo>
                <a:close/>
              </a:path>
            </a:pathLst>
          </a:custGeom>
          <a:solidFill>
            <a:srgbClr val="F1EBDE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8" name="object 18"/>
          <p:cNvSpPr txBox="1"/>
          <p:nvPr/>
        </p:nvSpPr>
        <p:spPr>
          <a:xfrm>
            <a:off x="3752850" y="1547813"/>
            <a:ext cx="6084888" cy="3282950"/>
          </a:xfrm>
          <a:prstGeom prst="rect">
            <a:avLst/>
          </a:prstGeom>
        </p:spPr>
        <p:txBody>
          <a:bodyPr lIns="0" tIns="56515" rIns="0" bIns="0">
            <a:spAutoFit/>
          </a:bodyPr>
          <a:lstStyle/>
          <a:p>
            <a:pPr marL="12700">
              <a:lnSpc>
                <a:spcPct val="80000"/>
              </a:lnSpc>
              <a:spcBef>
                <a:spcPts val="450"/>
              </a:spcBef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Мораторий на применение налоговых санкций за непредставление  документов, срок представления которых приходится на период с 1  марта по 1 июня 2020 года</a:t>
            </a:r>
            <a:endParaRPr lang="ru-RU" sz="1400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1500">
              <a:cs typeface="Arial" charset="0"/>
            </a:endParaRPr>
          </a:p>
          <a:p>
            <a:pPr marL="12700" algn="just">
              <a:lnSpc>
                <a:spcPct val="99000"/>
              </a:lnSpc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Срок действия меры: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до 1 июня 2020 года  </a:t>
            </a:r>
            <a:r>
              <a:rPr lang="ru-RU" sz="1600" b="1">
                <a:solidFill>
                  <a:srgbClr val="552112"/>
                </a:solidFill>
                <a:cs typeface="Arial" charset="0"/>
              </a:rPr>
              <a:t>На кого распространяется мера: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для всех  налогоплательщиков</a:t>
            </a:r>
            <a:endParaRPr lang="ru-RU" sz="1600">
              <a:cs typeface="Arial" charset="0"/>
            </a:endParaRPr>
          </a:p>
          <a:p>
            <a:pPr marL="12700">
              <a:lnSpc>
                <a:spcPct val="79000"/>
              </a:lnSpc>
              <a:spcBef>
                <a:spcPts val="1388"/>
              </a:spcBef>
            </a:pPr>
            <a:r>
              <a:rPr lang="ru-RU" sz="1500" b="1">
                <a:solidFill>
                  <a:srgbClr val="552112"/>
                </a:solidFill>
                <a:cs typeface="Arial" charset="0"/>
              </a:rPr>
              <a:t>Продление предельного срока направления требований об  уплате налогов, принятия решения о взыскании налогов</a:t>
            </a:r>
            <a:endParaRPr lang="ru-RU" sz="1500">
              <a:cs typeface="Arial" charset="0"/>
            </a:endParaRPr>
          </a:p>
          <a:p>
            <a:pPr marL="12700"/>
            <a:endParaRPr lang="ru-RU" sz="1700">
              <a:cs typeface="Arial" charset="0"/>
            </a:endParaRPr>
          </a:p>
          <a:p>
            <a:pPr marL="12700"/>
            <a:endParaRPr lang="ru-RU" sz="1600">
              <a:cs typeface="Arial" charset="0"/>
            </a:endParaRPr>
          </a:p>
          <a:p>
            <a:pPr marL="12700" algn="just"/>
            <a:r>
              <a:rPr lang="ru-RU" sz="1600" b="1">
                <a:solidFill>
                  <a:srgbClr val="552112"/>
                </a:solidFill>
                <a:cs typeface="Arial" charset="0"/>
              </a:rPr>
              <a:t>Срок действия меры: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6 месяцев</a:t>
            </a:r>
            <a:endParaRPr lang="ru-RU" sz="1600">
              <a:cs typeface="Arial" charset="0"/>
            </a:endParaRPr>
          </a:p>
          <a:p>
            <a:pPr marL="12700" algn="just">
              <a:lnSpc>
                <a:spcPts val="1875"/>
              </a:lnSpc>
              <a:spcBef>
                <a:spcPts val="113"/>
              </a:spcBef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На кого распространяется мера: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для всех  налогоплательщиков</a:t>
            </a:r>
            <a:endParaRPr lang="ru-RU" sz="1600">
              <a:cs typeface="Arial" charset="0"/>
            </a:endParaRPr>
          </a:p>
        </p:txBody>
      </p:sp>
      <p:sp>
        <p:nvSpPr>
          <p:cNvPr id="29714" name="object 19"/>
          <p:cNvSpPr>
            <a:spLocks noChangeArrowheads="1"/>
          </p:cNvSpPr>
          <p:nvPr/>
        </p:nvSpPr>
        <p:spPr bwMode="auto">
          <a:xfrm>
            <a:off x="3713163" y="4973638"/>
            <a:ext cx="6588125" cy="912812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15" name="object 20"/>
          <p:cNvSpPr>
            <a:spLocks noChangeArrowheads="1"/>
          </p:cNvSpPr>
          <p:nvPr/>
        </p:nvSpPr>
        <p:spPr bwMode="auto">
          <a:xfrm>
            <a:off x="3687763" y="4918075"/>
            <a:ext cx="6059487" cy="644525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29038" y="4981575"/>
            <a:ext cx="6505575" cy="838200"/>
          </a:xfrm>
          <a:prstGeom prst="rect">
            <a:avLst/>
          </a:prstGeom>
          <a:solidFill>
            <a:srgbClr val="F1EBDE"/>
          </a:solidFill>
        </p:spPr>
        <p:txBody>
          <a:bodyPr lIns="0" tIns="11430" rIns="0" bIns="0">
            <a:spAutoFit/>
          </a:bodyPr>
          <a:lstStyle/>
          <a:p>
            <a:pPr marL="92075" fontAlgn="auto">
              <a:lnSpc>
                <a:spcPts val="1505"/>
              </a:lnSpc>
              <a:spcBef>
                <a:spcPts val="90"/>
              </a:spcBef>
              <a:spcAft>
                <a:spcPts val="0"/>
              </a:spcAft>
              <a:defRPr/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Запрет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начисление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пеней на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сумму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недоимки по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налогам</a:t>
            </a: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endParaRPr sz="1400">
              <a:latin typeface="Arial"/>
              <a:cs typeface="Arial"/>
            </a:endParaRPr>
          </a:p>
          <a:p>
            <a:pPr marL="92075" fontAlgn="auto">
              <a:lnSpc>
                <a:spcPts val="150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страховым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взносам, срок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уплаты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которых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наступил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1400" b="1" spc="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году</a:t>
            </a:r>
            <a:endParaRPr sz="14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52850" y="6907213"/>
            <a:ext cx="4148138" cy="195262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sz="1200" dirty="0">
                <a:solidFill>
                  <a:srgbClr val="552112"/>
                </a:solidFill>
                <a:latin typeface="Wingdings"/>
                <a:cs typeface="Wingdings"/>
              </a:rPr>
              <a:t></a:t>
            </a:r>
            <a:r>
              <a:rPr sz="1200" dirty="0">
                <a:solidFill>
                  <a:srgbClr val="552112"/>
                </a:solidFill>
                <a:latin typeface="Times New Roman"/>
                <a:cs typeface="Times New Roman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2.04.2020 </a:t>
            </a:r>
            <a:r>
              <a:rPr sz="1200" spc="-7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200" spc="1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409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3FB36F11-F4D3-4D71-BACF-79D50CA57C56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23</a:t>
            </a:fld>
            <a:endParaRPr spc="10" dirty="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219575" y="5883275"/>
            <a:ext cx="4192588" cy="750888"/>
          </a:xfrm>
          <a:prstGeom prst="rect">
            <a:avLst/>
          </a:prstGeom>
        </p:spPr>
        <p:txBody>
          <a:bodyPr lIns="0" tIns="15240" rIns="0" bIns="0">
            <a:spAutoFit/>
          </a:bodyPr>
          <a:lstStyle/>
          <a:p>
            <a:pPr marL="12700" algn="just">
              <a:lnSpc>
                <a:spcPct val="99000"/>
              </a:lnSpc>
              <a:spcBef>
                <a:spcPts val="125"/>
              </a:spcBef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Срок действия меры: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до 1 июня 2020 года  </a:t>
            </a:r>
            <a:r>
              <a:rPr lang="ru-RU" sz="1600" b="1">
                <a:solidFill>
                  <a:srgbClr val="552112"/>
                </a:solidFill>
                <a:cs typeface="Arial" charset="0"/>
              </a:rPr>
              <a:t>На кого распространяется мера: </a:t>
            </a:r>
            <a:r>
              <a:rPr lang="ru-RU" sz="1600">
                <a:solidFill>
                  <a:srgbClr val="552112"/>
                </a:solidFill>
                <a:cs typeface="Arial" charset="0"/>
              </a:rPr>
              <a:t>для всех  налогоплательщиков</a:t>
            </a:r>
            <a:endParaRPr lang="ru-RU" sz="1600">
              <a:cs typeface="Arial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object 2"/>
          <p:cNvSpPr>
            <a:spLocks noChangeArrowheads="1"/>
          </p:cNvSpPr>
          <p:nvPr/>
        </p:nvSpPr>
        <p:spPr bwMode="auto">
          <a:xfrm>
            <a:off x="1154113" y="474663"/>
            <a:ext cx="8715375" cy="1930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11288" y="582613"/>
            <a:ext cx="8018462" cy="1490662"/>
          </a:xfrm>
        </p:spPr>
        <p:txBody>
          <a:bodyPr tIns="13335"/>
          <a:lstStyle/>
          <a:p>
            <a:pPr marL="11113" indent="1588" eaLnBrk="1" hangingPunct="1">
              <a:spcBef>
                <a:spcPts val="100"/>
              </a:spcBef>
            </a:pPr>
            <a:r>
              <a:rPr lang="ru-RU" smtClean="0">
                <a:latin typeface="Arial Black" pitchFamily="34" charset="0"/>
              </a:rPr>
              <a:t>Запрет на проверки, взыскания и  санкции со стороны ФНС и других  контрольно-надзорных органов</a:t>
            </a:r>
          </a:p>
        </p:txBody>
      </p:sp>
      <p:sp>
        <p:nvSpPr>
          <p:cNvPr id="30723" name="object 4"/>
          <p:cNvSpPr>
            <a:spLocks noChangeArrowheads="1"/>
          </p:cNvSpPr>
          <p:nvPr/>
        </p:nvSpPr>
        <p:spPr bwMode="auto">
          <a:xfrm>
            <a:off x="728663" y="3025775"/>
            <a:ext cx="2651125" cy="24145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08400" y="2263775"/>
            <a:ext cx="6473825" cy="4294188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400" b="1">
                <a:solidFill>
                  <a:srgbClr val="552112"/>
                </a:solidFill>
                <a:cs typeface="Arial" charset="0"/>
              </a:rPr>
              <a:t>Приостановление до 1 июня 2020 года для всех налогоплательщиков  (налоговых агентов, плательщиков страховых взносов, плательщиков  сборов):</a:t>
            </a:r>
            <a:endParaRPr lang="ru-RU" sz="1400">
              <a:cs typeface="Arial" charset="0"/>
            </a:endParaRPr>
          </a:p>
          <a:p>
            <a:pPr marL="12700">
              <a:spcBef>
                <a:spcPts val="13"/>
              </a:spcBef>
            </a:pPr>
            <a:endParaRPr lang="ru-RU" sz="1400">
              <a:cs typeface="Arial" charset="0"/>
            </a:endParaRPr>
          </a:p>
          <a:p>
            <a:pPr marL="12700">
              <a:buClr>
                <a:srgbClr val="C00000"/>
              </a:buClr>
              <a:buFont typeface="Arial" charset="0"/>
              <a:buAutoNum type="arabicPeriod"/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Вынесения решений о проведении выездных (повторных выездных)  налоговых проверок, проверок полноты исчисления и уплаты налогов в связи  с совершением сделок между взаимозависимыми лицами</a:t>
            </a:r>
            <a:endParaRPr lang="ru-RU" sz="1400">
              <a:cs typeface="Arial" charset="0"/>
            </a:endParaRPr>
          </a:p>
          <a:p>
            <a:pPr marL="12700">
              <a:buClr>
                <a:srgbClr val="C00000"/>
              </a:buClr>
              <a:buFont typeface="Arial" charset="0"/>
              <a:buAutoNum type="arabicPeriod"/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Проведения уже назначенных выездных (повторных выездных) налоговых  проверок</a:t>
            </a:r>
            <a:endParaRPr lang="ru-RU" sz="1400">
              <a:cs typeface="Arial" charset="0"/>
            </a:endParaRPr>
          </a:p>
          <a:p>
            <a:pPr marL="12700">
              <a:buClr>
                <a:srgbClr val="C00000"/>
              </a:buClr>
              <a:buFont typeface="Arial" charset="0"/>
              <a:buAutoNum type="arabicPeriod"/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Проведения проверок соблюдения валютного законодательства, за  исключением случаев, когда по уже начатым проверкам выявлены  нарушения, срок давности привлечения к административной  ответственности за которые истекает до 01.06.2020 (в таких случаях  допускается проведение проверок и осуществление административного  производства только в части таких нарушений)</a:t>
            </a:r>
            <a:endParaRPr lang="ru-RU" sz="1400">
              <a:cs typeface="Arial" charset="0"/>
            </a:endParaRPr>
          </a:p>
          <a:p>
            <a:pPr marL="12700">
              <a:buClr>
                <a:srgbClr val="C00000"/>
              </a:buClr>
              <a:buFont typeface="Arial" charset="0"/>
              <a:buAutoNum type="arabicPeriod"/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Сроков:</a:t>
            </a:r>
            <a:endParaRPr lang="ru-RU" sz="1400">
              <a:cs typeface="Arial" charset="0"/>
            </a:endParaRPr>
          </a:p>
          <a:p>
            <a:pPr marL="12700">
              <a:buFontTx/>
              <a:buChar char="—"/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для составления и вручения актов налоговых проверок, актов о</a:t>
            </a:r>
            <a:endParaRPr lang="ru-RU" sz="1400">
              <a:cs typeface="Arial" charset="0"/>
            </a:endParaRPr>
          </a:p>
          <a:p>
            <a:pPr marL="12700"/>
            <a:r>
              <a:rPr lang="ru-RU" sz="1400">
                <a:solidFill>
                  <a:srgbClr val="552112"/>
                </a:solidFill>
                <a:cs typeface="Arial" charset="0"/>
              </a:rPr>
              <a:t>нарушениях законодательства о налогах и сборах</a:t>
            </a:r>
            <a:endParaRPr lang="ru-RU" sz="1400">
              <a:cs typeface="Arial" charset="0"/>
            </a:endParaRPr>
          </a:p>
          <a:p>
            <a:pPr marL="12700">
              <a:buFontTx/>
              <a:buChar char="—"/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для представления возражений на указанные акты</a:t>
            </a:r>
            <a:endParaRPr lang="ru-RU" sz="1400">
              <a:cs typeface="Arial" charset="0"/>
            </a:endParaRPr>
          </a:p>
          <a:p>
            <a:pPr marL="12700">
              <a:buFontTx/>
              <a:buChar char="—"/>
            </a:pPr>
            <a:r>
              <a:rPr lang="ru-RU" sz="1400">
                <a:solidFill>
                  <a:srgbClr val="552112"/>
                </a:solidFill>
                <a:cs typeface="Arial" charset="0"/>
              </a:rPr>
              <a:t>для рассмотрения налоговым органом таких актов и возражений</a:t>
            </a:r>
            <a:endParaRPr lang="ru-RU" sz="1400">
              <a:cs typeface="Arial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52850" y="6907213"/>
            <a:ext cx="4148138" cy="195262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fontAlgn="auto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sz="1200" dirty="0">
                <a:solidFill>
                  <a:srgbClr val="552112"/>
                </a:solidFill>
                <a:latin typeface="Wingdings"/>
                <a:cs typeface="Wingdings"/>
              </a:rPr>
              <a:t></a:t>
            </a:r>
            <a:r>
              <a:rPr sz="1200" dirty="0">
                <a:solidFill>
                  <a:srgbClr val="552112"/>
                </a:solidFill>
                <a:latin typeface="Times New Roman"/>
                <a:cs typeface="Times New Roman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2.04.2020 </a:t>
            </a:r>
            <a:r>
              <a:rPr sz="1200" spc="-7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200" spc="1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409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642FD0DA-1C22-4294-8172-2A126573BA7A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24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object 2"/>
          <p:cNvSpPr>
            <a:spLocks noChangeArrowheads="1"/>
          </p:cNvSpPr>
          <p:nvPr/>
        </p:nvSpPr>
        <p:spPr bwMode="auto">
          <a:xfrm>
            <a:off x="1760538" y="657225"/>
            <a:ext cx="7016750" cy="939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35138" y="547688"/>
            <a:ext cx="7010400" cy="1001712"/>
          </a:xfrm>
        </p:spPr>
        <p:txBody>
          <a:bodyPr tIns="13335"/>
          <a:lstStyle/>
          <a:p>
            <a:pPr marL="3175" eaLnBrk="1" hangingPunct="1"/>
            <a:r>
              <a:rPr lang="ru-RU" smtClean="0">
                <a:latin typeface="Arial Black" pitchFamily="34" charset="0"/>
              </a:rPr>
              <a:t>Снижение требований</a:t>
            </a:r>
            <a:br>
              <a:rPr lang="ru-RU" smtClean="0">
                <a:latin typeface="Arial Black" pitchFamily="34" charset="0"/>
              </a:rPr>
            </a:br>
            <a:r>
              <a:rPr lang="ru-RU" smtClean="0">
                <a:latin typeface="Arial Black" pitchFamily="34" charset="0"/>
              </a:rPr>
              <a:t>к обеспечению госконтрактов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619500" y="1987550"/>
            <a:ext cx="6321425" cy="4414838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>
                <a:solidFill>
                  <a:srgbClr val="552112"/>
                </a:solidFill>
                <a:cs typeface="Arial" charset="0"/>
              </a:rPr>
              <a:t>Правительством России предлагается установить, что при  осуществлении закупок в соответствии со статьей 30  Федерального закона </a:t>
            </a:r>
            <a:r>
              <a:rPr lang="ru-RU" b="1">
                <a:solidFill>
                  <a:srgbClr val="552112"/>
                </a:solidFill>
                <a:cs typeface="Arial" charset="0"/>
              </a:rPr>
              <a:t>заказчик вправе не устанавливать  требование обеспечения исполнения контракта </a:t>
            </a:r>
            <a:r>
              <a:rPr lang="ru-RU">
                <a:solidFill>
                  <a:srgbClr val="552112"/>
                </a:solidFill>
                <a:cs typeface="Arial" charset="0"/>
              </a:rPr>
              <a:t>в</a:t>
            </a:r>
            <a:endParaRPr lang="ru-RU">
              <a:cs typeface="Arial" charset="0"/>
            </a:endParaRPr>
          </a:p>
          <a:p>
            <a:pPr marL="12700"/>
            <a:r>
              <a:rPr lang="ru-RU">
                <a:solidFill>
                  <a:srgbClr val="552112"/>
                </a:solidFill>
                <a:cs typeface="Arial" charset="0"/>
              </a:rPr>
              <a:t>извещении об осуществлении закупки и (или) в проекте  контракта. Кроме того, также предложено увеличить  начальную (максимальную) цену контракта до 5 млн.  рублей (в настоящее время 1 млн. рублей), при котором  субъекты малого предпринимательства должны</a:t>
            </a:r>
            <a:endParaRPr lang="ru-RU">
              <a:cs typeface="Arial" charset="0"/>
            </a:endParaRPr>
          </a:p>
          <a:p>
            <a:pPr marL="12700"/>
            <a:r>
              <a:rPr lang="ru-RU">
                <a:solidFill>
                  <a:srgbClr val="552112"/>
                </a:solidFill>
                <a:cs typeface="Arial" charset="0"/>
              </a:rPr>
              <a:t>предоставлять обеспечение заявок участников закупок</a:t>
            </a:r>
            <a:endParaRPr lang="ru-RU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>
              <a:cs typeface="Arial" charset="0"/>
            </a:endParaRPr>
          </a:p>
          <a:p>
            <a:pPr marL="12700"/>
            <a:r>
              <a:rPr lang="ru-RU" b="1">
                <a:solidFill>
                  <a:srgbClr val="552112"/>
                </a:solidFill>
                <a:cs typeface="Arial" charset="0"/>
              </a:rPr>
              <a:t>Срок действия меры: </a:t>
            </a:r>
            <a:r>
              <a:rPr lang="ru-RU">
                <a:solidFill>
                  <a:srgbClr val="552112"/>
                </a:solidFill>
                <a:cs typeface="Arial" charset="0"/>
              </a:rPr>
              <a:t>до 31 декабря 2020 г.</a:t>
            </a:r>
            <a:endParaRPr lang="ru-RU">
              <a:cs typeface="Arial" charset="0"/>
            </a:endParaRPr>
          </a:p>
          <a:p>
            <a:pPr marL="12700">
              <a:spcBef>
                <a:spcPts val="38"/>
              </a:spcBef>
            </a:pPr>
            <a:endParaRPr lang="ru-RU">
              <a:cs typeface="Arial" charset="0"/>
            </a:endParaRPr>
          </a:p>
          <a:p>
            <a:pPr marL="12700"/>
            <a:r>
              <a:rPr lang="ru-RU" b="1">
                <a:solidFill>
                  <a:srgbClr val="552112"/>
                </a:solidFill>
                <a:cs typeface="Arial" charset="0"/>
              </a:rPr>
              <a:t>На кого распространяется мера:</a:t>
            </a:r>
            <a:endParaRPr lang="ru-RU">
              <a:cs typeface="Arial" charset="0"/>
            </a:endParaRPr>
          </a:p>
          <a:p>
            <a:pPr marL="12700"/>
            <a:r>
              <a:rPr lang="ru-RU">
                <a:solidFill>
                  <a:srgbClr val="552112"/>
                </a:solidFill>
                <a:cs typeface="Arial" charset="0"/>
              </a:rPr>
              <a:t>индивидуальные предприниматели, малый бизнес и  микропредприятия</a:t>
            </a:r>
            <a:endParaRPr lang="ru-RU">
              <a:cs typeface="Arial" charset="0"/>
            </a:endParaRPr>
          </a:p>
        </p:txBody>
      </p:sp>
      <p:sp>
        <p:nvSpPr>
          <p:cNvPr id="31748" name="object 5"/>
          <p:cNvSpPr>
            <a:spLocks noChangeArrowheads="1"/>
          </p:cNvSpPr>
          <p:nvPr/>
        </p:nvSpPr>
        <p:spPr bwMode="auto">
          <a:xfrm>
            <a:off x="549275" y="2803525"/>
            <a:ext cx="2463800" cy="22828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619500" y="6772275"/>
            <a:ext cx="4270375" cy="207963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84785" indent="-172720" fontAlgn="auto">
              <a:spcBef>
                <a:spcPts val="100"/>
              </a:spcBef>
              <a:spcAft>
                <a:spcPts val="0"/>
              </a:spcAft>
              <a:buFont typeface="Wingdings"/>
              <a:buChar char=""/>
              <a:tabLst>
                <a:tab pos="185420" algn="l"/>
              </a:tabLst>
              <a:defRPr/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Распоряжение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19.03.2020г.</a:t>
            </a:r>
            <a:r>
              <a:rPr sz="1200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№672-р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97A9EFA3-7073-487D-8DEB-7EA0AF8C48CD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25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object 2"/>
          <p:cNvSpPr>
            <a:spLocks noChangeArrowheads="1"/>
          </p:cNvSpPr>
          <p:nvPr/>
        </p:nvSpPr>
        <p:spPr bwMode="auto">
          <a:xfrm>
            <a:off x="2305050" y="701675"/>
            <a:ext cx="6186488" cy="4556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89175" y="592138"/>
            <a:ext cx="6173788" cy="514350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Arial Black" pitchFamily="34" charset="0"/>
              </a:rPr>
              <a:t>Снятие торговых барьеров</a:t>
            </a:r>
          </a:p>
        </p:txBody>
      </p:sp>
      <p:sp>
        <p:nvSpPr>
          <p:cNvPr id="32771" name="object 4"/>
          <p:cNvSpPr>
            <a:spLocks noChangeArrowheads="1"/>
          </p:cNvSpPr>
          <p:nvPr/>
        </p:nvSpPr>
        <p:spPr bwMode="auto">
          <a:xfrm>
            <a:off x="639763" y="2686050"/>
            <a:ext cx="2876550" cy="28051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21100" y="1951038"/>
            <a:ext cx="6275388" cy="331787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tabLst>
                <a:tab pos="2566670" algn="l"/>
                <a:tab pos="4318000" algn="l"/>
              </a:tabLst>
              <a:defRPr/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Временная</a:t>
            </a:r>
            <a:r>
              <a:rPr sz="2000" b="1" spc="434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отмена	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ограничений	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движение</a:t>
            </a:r>
            <a:r>
              <a:rPr sz="2000" b="1" spc="2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C05190FA-4876-4196-B638-684C849B2896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26</a:t>
            </a:fld>
            <a:endParaRPr spc="1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21100" y="2257425"/>
            <a:ext cx="2363788" cy="635000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tabLst>
                <a:tab pos="1069975" algn="l"/>
              </a:tabLst>
              <a:defRPr/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городе	</a:t>
            </a:r>
            <a:r>
              <a:rPr sz="2000" b="1" spc="-15" dirty="0">
                <a:solidFill>
                  <a:srgbClr val="552112"/>
                </a:solidFill>
                <a:latin typeface="Arial"/>
                <a:cs typeface="Arial"/>
              </a:rPr>
              <a:t>грузового</a:t>
            </a:r>
            <a:endParaRPr sz="2000">
              <a:latin typeface="Arial"/>
              <a:cs typeface="Arial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tabLst>
                <a:tab pos="1276985" algn="l"/>
              </a:tabLst>
              <a:defRPr/>
            </a:pPr>
            <a:r>
              <a:rPr sz="2000" spc="-15" dirty="0">
                <a:solidFill>
                  <a:srgbClr val="552112"/>
                </a:solidFill>
                <a:latin typeface="Arial"/>
                <a:cs typeface="Arial"/>
              </a:rPr>
              <a:t>весового	</a:t>
            </a:r>
            <a:r>
              <a:rPr sz="2000" spc="-10" dirty="0">
                <a:solidFill>
                  <a:srgbClr val="552112"/>
                </a:solidFill>
                <a:latin typeface="Arial"/>
                <a:cs typeface="Arial"/>
              </a:rPr>
              <a:t>контроля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76975" y="2257425"/>
            <a:ext cx="3721100" cy="635000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indent="115888">
              <a:spcBef>
                <a:spcPts val="100"/>
              </a:spcBef>
              <a:tabLst>
                <a:tab pos="1758950" algn="l"/>
                <a:tab pos="1854200" algn="l"/>
                <a:tab pos="2087563" algn="l"/>
              </a:tabLst>
            </a:pPr>
            <a:r>
              <a:rPr lang="ru-RU" sz="2000" b="1">
                <a:solidFill>
                  <a:srgbClr val="552112"/>
                </a:solidFill>
                <a:cs typeface="Arial" charset="0"/>
              </a:rPr>
              <a:t>транспорта	</a:t>
            </a:r>
            <a:r>
              <a:rPr lang="ru-RU" sz="2000">
                <a:solidFill>
                  <a:srgbClr val="552112"/>
                </a:solidFill>
                <a:cs typeface="Arial" charset="0"/>
              </a:rPr>
              <a:t>и	приостановка  транспорта,		доставляющего</a:t>
            </a:r>
            <a:endParaRPr lang="ru-RU" sz="2000">
              <a:cs typeface="Arial" charset="0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/>
        <p:txBody>
          <a:bodyPr tIns="13335"/>
          <a:lstStyle/>
          <a:p>
            <a:pPr marL="12700" algn="just" eaLnBrk="1" hangingPunct="1">
              <a:spcBef>
                <a:spcPts val="100"/>
              </a:spcBef>
            </a:pPr>
            <a:r>
              <a:rPr lang="ru-RU" smtClean="0">
                <a:latin typeface="Arial" charset="0"/>
                <a:cs typeface="Arial" charset="0"/>
              </a:rPr>
              <a:t>продукты питания и товары первой необходимости</a:t>
            </a:r>
          </a:p>
          <a:p>
            <a:pPr marL="12700" eaLnBrk="1" hangingPunct="1">
              <a:spcBef>
                <a:spcPts val="38"/>
              </a:spcBef>
            </a:pPr>
            <a:endParaRPr lang="ru-RU" smtClean="0">
              <a:latin typeface="Arial" charset="0"/>
              <a:cs typeface="Arial" charset="0"/>
            </a:endParaRPr>
          </a:p>
          <a:p>
            <a:pPr marL="12700" algn="just" eaLnBrk="1" hangingPunct="1">
              <a:spcBef>
                <a:spcPct val="0"/>
              </a:spcBef>
            </a:pPr>
            <a:r>
              <a:rPr lang="ru-RU" b="1" smtClean="0">
                <a:latin typeface="Arial" charset="0"/>
                <a:cs typeface="Arial" charset="0"/>
              </a:rPr>
              <a:t>«Зеленый коридор» </a:t>
            </a:r>
            <a:r>
              <a:rPr lang="ru-RU" smtClean="0">
                <a:latin typeface="Arial" charset="0"/>
                <a:cs typeface="Arial" charset="0"/>
              </a:rPr>
              <a:t>для импортеров  продовольствия и товаров первой необходимости</a:t>
            </a:r>
          </a:p>
          <a:p>
            <a:pPr marL="12700" eaLnBrk="1" hangingPunct="1">
              <a:spcBef>
                <a:spcPts val="50"/>
              </a:spcBef>
            </a:pPr>
            <a:endParaRPr lang="ru-RU" smtClean="0">
              <a:latin typeface="Arial" charset="0"/>
              <a:cs typeface="Arial" charset="0"/>
            </a:endParaRPr>
          </a:p>
          <a:p>
            <a:pPr marL="12700" algn="just" eaLnBrk="1" hangingPunct="1">
              <a:spcBef>
                <a:spcPct val="0"/>
              </a:spcBef>
            </a:pPr>
            <a:r>
              <a:rPr lang="ru-RU" b="1" smtClean="0">
                <a:latin typeface="Arial" charset="0"/>
                <a:cs typeface="Arial" charset="0"/>
              </a:rPr>
              <a:t>Нулевая ставка ввозной пошлины </a:t>
            </a:r>
            <a:r>
              <a:rPr lang="ru-RU" smtClean="0">
                <a:latin typeface="Arial" charset="0"/>
                <a:cs typeface="Arial" charset="0"/>
              </a:rPr>
              <a:t>на  лекарственные средства, медицинские изделия и  ряд других товаров</a:t>
            </a:r>
          </a:p>
          <a:p>
            <a:pPr marL="12700" eaLnBrk="1" hangingPunct="1">
              <a:spcBef>
                <a:spcPts val="50"/>
              </a:spcBef>
            </a:pPr>
            <a:endParaRPr lang="ru-RU" smtClean="0">
              <a:latin typeface="Arial" charset="0"/>
              <a:cs typeface="Arial" charset="0"/>
            </a:endParaRPr>
          </a:p>
          <a:p>
            <a:pPr marL="12700" algn="just" eaLnBrk="1" hangingPunct="1">
              <a:spcBef>
                <a:spcPct val="0"/>
              </a:spcBef>
            </a:pPr>
            <a:r>
              <a:rPr lang="ru-RU" b="1" smtClean="0">
                <a:latin typeface="Arial" charset="0"/>
                <a:cs typeface="Arial" charset="0"/>
              </a:rPr>
              <a:t>Безрецептурная продажа лекарств </a:t>
            </a:r>
            <a:r>
              <a:rPr lang="ru-RU" smtClean="0">
                <a:latin typeface="Arial" charset="0"/>
                <a:cs typeface="Arial" charset="0"/>
              </a:rPr>
              <a:t>аптечными  сетями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705225" y="6718300"/>
            <a:ext cx="4208463" cy="209550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84785" indent="-172720" fontAlgn="auto">
              <a:spcBef>
                <a:spcPts val="100"/>
              </a:spcBef>
              <a:spcAft>
                <a:spcPts val="0"/>
              </a:spcAft>
              <a:buFont typeface="Wingdings"/>
              <a:buChar char=""/>
              <a:tabLst>
                <a:tab pos="185420" algn="l"/>
              </a:tabLst>
              <a:defRPr/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18.04.2020 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r>
              <a:rPr sz="1200" spc="-9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№545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70113" y="554038"/>
            <a:ext cx="6832600" cy="1008062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algn="ctr">
              <a:spcBef>
                <a:spcPts val="100"/>
              </a:spcBef>
            </a:pPr>
            <a:r>
              <a:rPr lang="ru-RU" sz="3200">
                <a:solidFill>
                  <a:srgbClr val="552112"/>
                </a:solidFill>
                <a:latin typeface="Arial Black" pitchFamily="34" charset="0"/>
              </a:rPr>
              <a:t>Центр «Мой бизнес»</a:t>
            </a:r>
            <a:endParaRPr lang="ru-RU" sz="3200">
              <a:latin typeface="Arial Black" pitchFamily="34" charset="0"/>
            </a:endParaRPr>
          </a:p>
          <a:p>
            <a:pPr algn="ctr">
              <a:spcBef>
                <a:spcPts val="50"/>
              </a:spcBef>
            </a:pPr>
            <a:r>
              <a:rPr lang="ru-RU" sz="3200">
                <a:solidFill>
                  <a:srgbClr val="552112"/>
                </a:solidFill>
                <a:latin typeface="Arial Black" pitchFamily="34" charset="0"/>
              </a:rPr>
              <a:t>в Республике Мордовия онлайн</a:t>
            </a:r>
            <a:endParaRPr lang="ru-RU" sz="3200">
              <a:latin typeface="Arial Black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54425" y="2457450"/>
            <a:ext cx="5811838" cy="2297113"/>
          </a:xfrm>
          <a:prstGeom prst="rect">
            <a:avLst/>
          </a:prstGeom>
        </p:spPr>
        <p:txBody>
          <a:bodyPr lIns="0" tIns="82550" rIns="0" bIns="0">
            <a:spAutoFit/>
          </a:bodyPr>
          <a:lstStyle/>
          <a:p>
            <a:pPr marL="12700">
              <a:spcBef>
                <a:spcPts val="650"/>
              </a:spcBef>
            </a:pPr>
            <a:r>
              <a:rPr lang="ru-RU" sz="1600" b="1">
                <a:solidFill>
                  <a:srgbClr val="552112"/>
                </a:solidFill>
                <a:cs typeface="Arial" charset="0"/>
              </a:rPr>
              <a:t>Открыта горячая линия для поддержки предпринимателей</a:t>
            </a:r>
            <a:endParaRPr lang="ru-RU" sz="1600">
              <a:cs typeface="Arial" charset="0"/>
            </a:endParaRPr>
          </a:p>
          <a:p>
            <a:pPr marL="12700" algn="ctr">
              <a:spcBef>
                <a:spcPts val="1250"/>
              </a:spcBef>
            </a:pPr>
            <a:r>
              <a:rPr lang="ru-RU" sz="3600">
                <a:solidFill>
                  <a:srgbClr val="C00000"/>
                </a:solidFill>
                <a:latin typeface="Arial Black" pitchFamily="34" charset="0"/>
              </a:rPr>
              <a:t>+7 (8342) 24-77-77</a:t>
            </a:r>
            <a:endParaRPr lang="ru-RU" sz="3600">
              <a:latin typeface="Arial Black" pitchFamily="34" charset="0"/>
            </a:endParaRPr>
          </a:p>
          <a:p>
            <a:pPr marL="12700" algn="ctr">
              <a:spcBef>
                <a:spcPts val="175"/>
              </a:spcBef>
            </a:pPr>
            <a:r>
              <a:rPr lang="ru-RU" b="1">
                <a:solidFill>
                  <a:srgbClr val="552112"/>
                </a:solidFill>
                <a:cs typeface="Arial" charset="0"/>
              </a:rPr>
              <a:t>с 8:00 до 20:00 по будням</a:t>
            </a:r>
            <a:endParaRPr lang="ru-RU">
              <a:cs typeface="Arial" charset="0"/>
            </a:endParaRPr>
          </a:p>
          <a:p>
            <a:pPr marL="12700">
              <a:spcBef>
                <a:spcPts val="25"/>
              </a:spcBef>
            </a:pPr>
            <a:endParaRPr lang="ru-RU" sz="2900">
              <a:cs typeface="Arial" charset="0"/>
            </a:endParaRPr>
          </a:p>
          <a:p>
            <a:pPr marL="12700"/>
            <a:r>
              <a:rPr lang="ru-RU" sz="1700" b="1">
                <a:solidFill>
                  <a:srgbClr val="552112"/>
                </a:solidFill>
                <a:cs typeface="Arial" charset="0"/>
              </a:rPr>
              <a:t>Актуальная информация по антикризисным мерам  поддержки малого и среднего бизнеса на сайте</a:t>
            </a:r>
            <a:endParaRPr lang="ru-RU" sz="1700">
              <a:cs typeface="Arial" charset="0"/>
            </a:endParaRPr>
          </a:p>
        </p:txBody>
      </p:sp>
      <p:sp>
        <p:nvSpPr>
          <p:cNvPr id="33795" name="object 4"/>
          <p:cNvSpPr>
            <a:spLocks noChangeArrowheads="1"/>
          </p:cNvSpPr>
          <p:nvPr/>
        </p:nvSpPr>
        <p:spPr bwMode="auto">
          <a:xfrm>
            <a:off x="288925" y="3192463"/>
            <a:ext cx="3027363" cy="228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18125" y="4706938"/>
            <a:ext cx="3338513" cy="1698625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 fontAlgn="auto">
              <a:spcBef>
                <a:spcPts val="95"/>
              </a:spcBef>
              <a:spcAft>
                <a:spcPts val="0"/>
              </a:spcAft>
              <a:defRPr/>
            </a:pPr>
            <a:r>
              <a:rPr sz="4000" spc="40" dirty="0">
                <a:solidFill>
                  <a:srgbClr val="C00000"/>
                </a:solidFill>
                <a:latin typeface="Arial Black"/>
                <a:cs typeface="Arial Black"/>
              </a:rPr>
              <a:t>mbrm.ru</a:t>
            </a:r>
            <a:endParaRPr sz="4000">
              <a:latin typeface="Arial Black"/>
              <a:cs typeface="Arial Black"/>
            </a:endParaRPr>
          </a:p>
          <a:p>
            <a:pPr marL="306705" fontAlgn="auto">
              <a:spcBef>
                <a:spcPts val="4540"/>
              </a:spcBef>
              <a:spcAft>
                <a:spcPts val="0"/>
              </a:spcAft>
              <a:defRPr/>
            </a:pP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in</a:t>
            </a:r>
            <a:r>
              <a:rPr sz="3200" u="heavy" spc="-5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f</a:t>
            </a: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o@</a:t>
            </a:r>
            <a:r>
              <a:rPr sz="3200" u="heavy" spc="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m</a:t>
            </a: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b</a:t>
            </a:r>
            <a:r>
              <a:rPr sz="3200" u="heavy" spc="16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r</a:t>
            </a: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m.</a:t>
            </a:r>
            <a:r>
              <a:rPr sz="3200" u="heavy" spc="1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r</a:t>
            </a: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u</a:t>
            </a:r>
            <a:endParaRPr sz="3200">
              <a:latin typeface="Arial Black"/>
              <a:cs typeface="Arial Black"/>
            </a:endParaRPr>
          </a:p>
        </p:txBody>
      </p:sp>
      <p:sp>
        <p:nvSpPr>
          <p:cNvPr id="33797" name="object 6"/>
          <p:cNvSpPr>
            <a:spLocks noChangeArrowheads="1"/>
          </p:cNvSpPr>
          <p:nvPr/>
        </p:nvSpPr>
        <p:spPr bwMode="auto">
          <a:xfrm>
            <a:off x="4306888" y="5622925"/>
            <a:ext cx="1200150" cy="11906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" name="object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38100" fontAlgn="auto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defRPr/>
            </a:pPr>
            <a:fld id="{5A20D675-6531-40C4-8862-6EFD3AF9B35B}" type="slidenum">
              <a:rPr spc="10" dirty="0">
                <a:latin typeface="Calibri"/>
                <a:cs typeface="Calibri"/>
              </a:rPr>
              <a:pPr marL="38100" fontAlgn="auto">
                <a:lnSpc>
                  <a:spcPts val="126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27</a:t>
            </a:fld>
            <a:endParaRPr spc="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</TotalTime>
  <Words>2748</Words>
  <Application>Microsoft Office PowerPoint</Application>
  <PresentationFormat>Произвольный</PresentationFormat>
  <Paragraphs>439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27</vt:i4>
      </vt:variant>
    </vt:vector>
  </HeadingPairs>
  <TitlesOfParts>
    <vt:vector size="36" baseType="lpstr">
      <vt:lpstr>Calibri</vt:lpstr>
      <vt:lpstr>Arial</vt:lpstr>
      <vt:lpstr>Arial Black</vt:lpstr>
      <vt:lpstr>Wingdings</vt:lpstr>
      <vt:lpstr>Times New Roman</vt:lpstr>
      <vt:lpstr>Office Theme</vt:lpstr>
      <vt:lpstr>Office Theme</vt:lpstr>
      <vt:lpstr>Office Theme</vt:lpstr>
      <vt:lpstr>Office Theme</vt:lpstr>
      <vt:lpstr>МЕРЫ ПОДДЕРЖКИ  МАЛОГО И СРЕДНЕГО БИЗНЕСА ДЛЯ ПРЕОДОЛЕНИЯ ПОСЛЕДСТВИЙ НОВОЙ  КОРОНАВИРУСНОЙ ИНФЕКЦИИ</vt:lpstr>
      <vt:lpstr>Нормативно-правовые акты Указ Президента Российской Федерации от 02.04.2020 № 239 «О мерах по обеспечению  санитарно-эпидемиологического благополучия населения на территории Российской Федерации в  связи с распространением новой коронавирусной инфекции (COVID-19)»</vt:lpstr>
      <vt:lpstr>Нормативно-правовые акты</vt:lpstr>
      <vt:lpstr>На кого распространяются льготы</vt:lpstr>
      <vt:lpstr>Наиболее пострадавшие отрасли</vt:lpstr>
      <vt:lpstr>Ключевые меры поддержки МСП</vt:lpstr>
      <vt:lpstr>Отраслевая структура</vt:lpstr>
      <vt:lpstr>Федеральный уровень – 646</vt:lpstr>
      <vt:lpstr>Налоговые преференции  (региональный аспект)</vt:lpstr>
      <vt:lpstr>Продление сроков уплаты налогов  для организаций и ИП из наиболее  пострадавших отраслей</vt:lpstr>
      <vt:lpstr>Продление сроков уплаты налогов  для организаций и ИП из наиболее  пострадавших отраслей</vt:lpstr>
      <vt:lpstr>Продление сроков уплаты налогов  для организаций и ИП из наиболее  пострадавших отраслей</vt:lpstr>
      <vt:lpstr>Условия для определения сроков предоставления отсрочки: для организаций  и ИП из наиболее пострадавших отраслей</vt:lpstr>
      <vt:lpstr>Продление срока предоставления  отчётности всем компаниям и ИП</vt:lpstr>
      <vt:lpstr>Мораторий на рост взносов ИП</vt:lpstr>
      <vt:lpstr>Кредитные преференции</vt:lpstr>
      <vt:lpstr>Беспроцентные кредиты  на выплату зарплат</vt:lpstr>
      <vt:lpstr>Льготные кредиты по ставке 8,5%</vt:lpstr>
      <vt:lpstr>Кредитно-гарантийная поддержка</vt:lpstr>
      <vt:lpstr>Программа реструктуризации МФО</vt:lpstr>
      <vt:lpstr>Отсрочка арендных платежей</vt:lpstr>
      <vt:lpstr>Снижение административной нагрузки</vt:lpstr>
      <vt:lpstr>Мораторий на налоговые санкции</vt:lpstr>
      <vt:lpstr>Запрет на проверки, взыскания и  санкции со стороны ФНС и других  контрольно-надзорных органов</vt:lpstr>
      <vt:lpstr>Снижение требований к обеспечению госконтрактов</vt:lpstr>
      <vt:lpstr>Снятие торговых барьеров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Горина Екатерина Леонидовна</dc:creator>
  <cp:lastModifiedBy>Ионова Г.Н.</cp:lastModifiedBy>
  <cp:revision>8</cp:revision>
  <dcterms:created xsi:type="dcterms:W3CDTF">2020-03-19T23:54:56Z</dcterms:created>
  <dcterms:modified xsi:type="dcterms:W3CDTF">2020-04-28T10:39:32Z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2020-04-21T00:00:00Z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2020-03-19T00:00:00Z</vt:filetime>
  </property>
</Properties>
</file>